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2F49-9EAC-43C4-A66D-8426CBEDBFD2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3B0D8-91F0-44FB-814C-76BB2D46B8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8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9567f43248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" name="Google Shape;11;g9567f43248_2_61:notes"/>
          <p:cNvSpPr txBox="1">
            <a:spLocks noGrp="1"/>
          </p:cNvSpPr>
          <p:nvPr>
            <p:ph type="body" idx="1"/>
          </p:nvPr>
        </p:nvSpPr>
        <p:spPr>
          <a:xfrm>
            <a:off x="906358" y="4715909"/>
            <a:ext cx="4984962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6" tIns="46025" rIns="92076" bIns="4602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21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4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3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6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title">
  <p:cSld name="Background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08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3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5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48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2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75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56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6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BB10-C0FE-42FC-A0AE-3C7796C5D945}" type="datetimeFigureOut">
              <a:rPr lang="ru-RU" smtClean="0"/>
              <a:t>08.01.2026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5134-45C0-46E7-A0D3-7028B7D35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7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4"/>
          <p:cNvGrpSpPr/>
          <p:nvPr/>
        </p:nvGrpSpPr>
        <p:grpSpPr>
          <a:xfrm>
            <a:off x="42335" y="6703486"/>
            <a:ext cx="12149668" cy="110068"/>
            <a:chOff x="1" y="1671514"/>
            <a:chExt cx="1627092" cy="103498"/>
          </a:xfrm>
        </p:grpSpPr>
        <p:sp>
          <p:nvSpPr>
            <p:cNvPr id="118" name="Rectangle 11"/>
            <p:cNvSpPr/>
            <p:nvPr/>
          </p:nvSpPr>
          <p:spPr>
            <a:xfrm>
              <a:off x="1" y="1671514"/>
              <a:ext cx="542364" cy="103498"/>
            </a:xfrm>
            <a:prstGeom prst="rect">
              <a:avLst/>
            </a:prstGeom>
            <a:solidFill>
              <a:srgbClr val="0F6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351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19" name="Rectangle 12"/>
            <p:cNvSpPr/>
            <p:nvPr/>
          </p:nvSpPr>
          <p:spPr>
            <a:xfrm>
              <a:off x="542365" y="1671514"/>
              <a:ext cx="542364" cy="103498"/>
            </a:xfrm>
            <a:prstGeom prst="rect">
              <a:avLst/>
            </a:prstGeom>
            <a:solidFill>
              <a:srgbClr val="009D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351">
                <a:solidFill>
                  <a:prstClr val="white"/>
                </a:solidFill>
                <a:latin typeface="Open Sans"/>
              </a:endParaRPr>
            </a:p>
          </p:txBody>
        </p:sp>
        <p:sp>
          <p:nvSpPr>
            <p:cNvPr id="120" name="Rectangle 13"/>
            <p:cNvSpPr/>
            <p:nvPr/>
          </p:nvSpPr>
          <p:spPr>
            <a:xfrm>
              <a:off x="1084729" y="1671514"/>
              <a:ext cx="542364" cy="103498"/>
            </a:xfrm>
            <a:prstGeom prst="rect">
              <a:avLst/>
            </a:prstGeom>
            <a:solidFill>
              <a:srgbClr val="0BD0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77">
                <a:defRPr/>
              </a:pPr>
              <a:endParaRPr lang="en-US" sz="1351">
                <a:solidFill>
                  <a:prstClr val="white"/>
                </a:solidFill>
                <a:latin typeface="Open Sans"/>
              </a:endParaRPr>
            </a:p>
          </p:txBody>
        </p:sp>
      </p:grp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60384724-333D-4608-AAE7-D6D61F8A9117}"/>
              </a:ext>
            </a:extLst>
          </p:cNvPr>
          <p:cNvSpPr/>
          <p:nvPr/>
        </p:nvSpPr>
        <p:spPr>
          <a:xfrm>
            <a:off x="-1" y="135468"/>
            <a:ext cx="5780695" cy="409427"/>
          </a:xfrm>
          <a:prstGeom prst="roundRect">
            <a:avLst>
              <a:gd name="adj" fmla="val 2649"/>
            </a:avLst>
          </a:prstGeom>
          <a:solidFill>
            <a:srgbClr val="1AA4BE">
              <a:alpha val="93000"/>
            </a:srgb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pic>
        <p:nvPicPr>
          <p:cNvPr id="18" name="Picture 6" descr="C:\Users\l.kabdugalieva\Pictures\to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/>
          <a:stretch>
            <a:fillRect/>
          </a:stretch>
        </p:blipFill>
        <p:spPr bwMode="auto">
          <a:xfrm>
            <a:off x="9237135" y="50810"/>
            <a:ext cx="2893908" cy="45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311" y="138551"/>
            <a:ext cx="5396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ТЕХНИЧЕСКИЕ ХАРАКТЕРИСТИКИ МГ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9385" y="135469"/>
            <a:ext cx="459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"/>
            <a:ext cx="12192000" cy="6857999"/>
          </a:xfrm>
          <a:prstGeom prst="rect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3" name="Freeform 6"/>
          <p:cNvSpPr>
            <a:spLocks noEditPoints="1"/>
          </p:cNvSpPr>
          <p:nvPr/>
        </p:nvSpPr>
        <p:spPr bwMode="auto">
          <a:xfrm>
            <a:off x="167890" y="812808"/>
            <a:ext cx="7868217" cy="4635963"/>
          </a:xfrm>
          <a:custGeom>
            <a:avLst/>
            <a:gdLst>
              <a:gd name="T0" fmla="*/ 282 w 21431"/>
              <a:gd name="T1" fmla="*/ 0 h 21431"/>
              <a:gd name="T2" fmla="*/ 21149 w 21431"/>
              <a:gd name="T3" fmla="*/ 0 h 21431"/>
              <a:gd name="T4" fmla="*/ 21431 w 21431"/>
              <a:gd name="T5" fmla="*/ 0 h 21431"/>
              <a:gd name="T6" fmla="*/ 21431 w 21431"/>
              <a:gd name="T7" fmla="*/ 282 h 21431"/>
              <a:gd name="T8" fmla="*/ 21431 w 21431"/>
              <a:gd name="T9" fmla="*/ 21149 h 21431"/>
              <a:gd name="T10" fmla="*/ 21431 w 21431"/>
              <a:gd name="T11" fmla="*/ 21431 h 21431"/>
              <a:gd name="T12" fmla="*/ 21149 w 21431"/>
              <a:gd name="T13" fmla="*/ 21431 h 21431"/>
              <a:gd name="T14" fmla="*/ 282 w 21431"/>
              <a:gd name="T15" fmla="*/ 21431 h 21431"/>
              <a:gd name="T16" fmla="*/ 0 w 21431"/>
              <a:gd name="T17" fmla="*/ 21431 h 21431"/>
              <a:gd name="T18" fmla="*/ 0 w 21431"/>
              <a:gd name="T19" fmla="*/ 21149 h 21431"/>
              <a:gd name="T20" fmla="*/ 0 w 21431"/>
              <a:gd name="T21" fmla="*/ 282 h 21431"/>
              <a:gd name="T22" fmla="*/ 0 w 21431"/>
              <a:gd name="T23" fmla="*/ 0 h 21431"/>
              <a:gd name="T24" fmla="*/ 282 w 21431"/>
              <a:gd name="T25" fmla="*/ 0 h 21431"/>
              <a:gd name="T26" fmla="*/ 20867 w 21431"/>
              <a:gd name="T27" fmla="*/ 565 h 21431"/>
              <a:gd name="T28" fmla="*/ 565 w 21431"/>
              <a:gd name="T29" fmla="*/ 565 h 21431"/>
              <a:gd name="T30" fmla="*/ 565 w 21431"/>
              <a:gd name="T31" fmla="*/ 20867 h 21431"/>
              <a:gd name="T32" fmla="*/ 20867 w 21431"/>
              <a:gd name="T33" fmla="*/ 20867 h 21431"/>
              <a:gd name="T34" fmla="*/ 20867 w 21431"/>
              <a:gd name="T35" fmla="*/ 565 h 2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31" h="21431">
                <a:moveTo>
                  <a:pt x="282" y="0"/>
                </a:moveTo>
                <a:lnTo>
                  <a:pt x="21149" y="0"/>
                </a:lnTo>
                <a:lnTo>
                  <a:pt x="21431" y="0"/>
                </a:lnTo>
                <a:lnTo>
                  <a:pt x="21431" y="282"/>
                </a:lnTo>
                <a:lnTo>
                  <a:pt x="21431" y="21149"/>
                </a:lnTo>
                <a:lnTo>
                  <a:pt x="21431" y="21431"/>
                </a:lnTo>
                <a:lnTo>
                  <a:pt x="21149" y="21431"/>
                </a:lnTo>
                <a:lnTo>
                  <a:pt x="282" y="21431"/>
                </a:lnTo>
                <a:lnTo>
                  <a:pt x="0" y="21431"/>
                </a:lnTo>
                <a:lnTo>
                  <a:pt x="0" y="21149"/>
                </a:lnTo>
                <a:lnTo>
                  <a:pt x="0" y="282"/>
                </a:lnTo>
                <a:lnTo>
                  <a:pt x="0" y="0"/>
                </a:lnTo>
                <a:lnTo>
                  <a:pt x="282" y="0"/>
                </a:lnTo>
                <a:close/>
                <a:moveTo>
                  <a:pt x="20867" y="565"/>
                </a:moveTo>
                <a:lnTo>
                  <a:pt x="565" y="565"/>
                </a:lnTo>
                <a:lnTo>
                  <a:pt x="565" y="20867"/>
                </a:lnTo>
                <a:lnTo>
                  <a:pt x="20867" y="20867"/>
                </a:lnTo>
                <a:lnTo>
                  <a:pt x="20867" y="56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16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0" name="AutoShape 18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1" name="AutoShape 20" descr="Gas pipeline low poly landing page template. Energy resources  transportation pipe with globe valve polygonal illustration. Natural gas  extraction and supply industry mesh art website design layout Stock Vector  | Adobe Stock"/>
          <p:cNvSpPr>
            <a:spLocks noChangeAspect="1" noChangeArrowheads="1"/>
          </p:cNvSpPr>
          <p:nvPr/>
        </p:nvSpPr>
        <p:spPr bwMode="auto">
          <a:xfrm>
            <a:off x="613833" y="2137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9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651" b="86717" l="10000" r="9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5" t="33374" r="16881" b="14347"/>
          <a:stretch/>
        </p:blipFill>
        <p:spPr>
          <a:xfrm>
            <a:off x="167887" y="789758"/>
            <a:ext cx="7913999" cy="5855981"/>
          </a:xfrm>
          <a:prstGeom prst="rect">
            <a:avLst/>
          </a:prstGeom>
          <a:solidFill>
            <a:srgbClr val="5B9BD5"/>
          </a:solidFill>
        </p:spPr>
      </p:pic>
      <p:sp>
        <p:nvSpPr>
          <p:cNvPr id="3" name="TextBox 2"/>
          <p:cNvSpPr txBox="1"/>
          <p:nvPr/>
        </p:nvSpPr>
        <p:spPr>
          <a:xfrm>
            <a:off x="4993439" y="1897321"/>
            <a:ext cx="820276" cy="215444"/>
          </a:xfrm>
          <a:prstGeom prst="rect">
            <a:avLst/>
          </a:prstGeom>
          <a:solidFill>
            <a:srgbClr val="F0F6FE"/>
          </a:solidFill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АСТАНА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8236105" y="817078"/>
            <a:ext cx="3822263" cy="5810572"/>
          </a:xfrm>
          <a:prstGeom prst="rect">
            <a:avLst/>
          </a:prstGeom>
          <a:solidFill>
            <a:srgbClr val="E6FAFA"/>
          </a:solidFill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defTabSz="2437851"/>
            <a:endParaRPr lang="ru-RU" sz="4800">
              <a:solidFill>
                <a:srgbClr val="777777"/>
              </a:solidFill>
              <a:latin typeface="Montserrat" panose="00000500000000000000" pitchFamily="2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300635" y="6497785"/>
            <a:ext cx="3620868" cy="60959"/>
          </a:xfrm>
          <a:prstGeom prst="rect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ru-RU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5305A23-BE5A-4F62-9CB8-E713A1AB81B1}"/>
              </a:ext>
            </a:extLst>
          </p:cNvPr>
          <p:cNvSpPr txBox="1"/>
          <p:nvPr/>
        </p:nvSpPr>
        <p:spPr>
          <a:xfrm>
            <a:off x="8278586" y="866856"/>
            <a:ext cx="2564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50">
              <a:defRPr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 «ББШ»</a:t>
            </a: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8324602" y="1384212"/>
            <a:ext cx="3515017" cy="4419"/>
          </a:xfrm>
          <a:prstGeom prst="line">
            <a:avLst/>
          </a:prstGeom>
          <a:ln w="12700">
            <a:solidFill>
              <a:srgbClr val="0070C0">
                <a:alpha val="67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8308592" y="1501000"/>
            <a:ext cx="3604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 algn="just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Протяжённость – </a:t>
            </a:r>
            <a:r>
              <a:rPr lang="ru-RU" sz="1600" dirty="0"/>
              <a:t>1449 км</a:t>
            </a:r>
          </a:p>
          <a:p>
            <a:pPr marL="228594" indent="-228594" algn="just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Диаметр</a:t>
            </a:r>
            <a:r>
              <a:rPr lang="en-US" sz="1600" b="1" dirty="0">
                <a:cs typeface="Arial" panose="020B0604020202020204" pitchFamily="34" charset="0"/>
              </a:rPr>
              <a:t> </a:t>
            </a:r>
            <a:r>
              <a:rPr lang="ru-RU" sz="1600" dirty="0">
                <a:cs typeface="Arial" panose="020B0604020202020204" pitchFamily="34" charset="0"/>
              </a:rPr>
              <a:t>-</a:t>
            </a:r>
            <a:r>
              <a:rPr lang="en-US" sz="1600" dirty="0">
                <a:cs typeface="Arial" panose="020B0604020202020204" pitchFamily="34" charset="0"/>
              </a:rPr>
              <a:t> 1 067 </a:t>
            </a:r>
            <a:r>
              <a:rPr lang="ru-RU" sz="1600" dirty="0">
                <a:cs typeface="Arial" panose="020B0604020202020204" pitchFamily="34" charset="0"/>
              </a:rPr>
              <a:t>мм</a:t>
            </a:r>
            <a:endParaRPr lang="ru-RU" sz="1600" b="1" dirty="0">
              <a:cs typeface="Arial" panose="020B0604020202020204" pitchFamily="34" charset="0"/>
            </a:endParaRPr>
          </a:p>
          <a:p>
            <a:pPr marL="228594" indent="-228594" algn="just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Давление (</a:t>
            </a:r>
            <a:r>
              <a:rPr lang="en-US" sz="1600" b="1" dirty="0" err="1">
                <a:solidFill>
                  <a:srgbClr val="002060"/>
                </a:solidFill>
                <a:cs typeface="Arial" panose="020B0604020202020204" pitchFamily="34" charset="0"/>
              </a:rPr>
              <a:t>Pn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– 7,4</a:t>
            </a:r>
            <a:r>
              <a:rPr lang="ru-RU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-</a:t>
            </a:r>
            <a:r>
              <a:rPr lang="ru-RU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9,8 </a:t>
            </a:r>
            <a:r>
              <a:rPr lang="ru-RU" sz="1600" dirty="0">
                <a:cs typeface="Arial" panose="020B0604020202020204" pitchFamily="34" charset="0"/>
              </a:rPr>
              <a:t>МПа</a:t>
            </a:r>
            <a:endParaRPr lang="ru-RU" sz="1600" b="1" dirty="0">
              <a:solidFill>
                <a:srgbClr val="002060"/>
              </a:solidFill>
            </a:endParaRPr>
          </a:p>
          <a:p>
            <a:pPr marL="228594" indent="-228594" algn="just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Мощность – </a:t>
            </a:r>
            <a:r>
              <a:rPr lang="ru-RU" sz="1600" dirty="0"/>
              <a:t>15 млрд.м</a:t>
            </a:r>
            <a:r>
              <a:rPr lang="ru-RU" sz="1600" dirty="0">
                <a:cs typeface="Arial" panose="020B0604020202020204" pitchFamily="34" charset="0"/>
              </a:rPr>
              <a:t>³</a:t>
            </a:r>
            <a:r>
              <a:rPr lang="ru-RU" sz="1600" dirty="0"/>
              <a:t>/год</a:t>
            </a:r>
          </a:p>
          <a:p>
            <a:pPr marL="228594" indent="-228594" algn="just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Компрессорных станций</a:t>
            </a:r>
            <a:r>
              <a:rPr lang="ru-RU" sz="1600" dirty="0"/>
              <a:t> – 6 ед.</a:t>
            </a:r>
          </a:p>
          <a:p>
            <a:pPr marL="228594" indent="-228594" algn="just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Газоимерительных</a:t>
            </a:r>
            <a:r>
              <a:rPr lang="ru-RU" sz="1600" b="1" dirty="0">
                <a:solidFill>
                  <a:srgbClr val="002060"/>
                </a:solidFill>
              </a:rPr>
              <a:t> станций</a:t>
            </a:r>
            <a:r>
              <a:rPr lang="ru-RU" sz="1600" dirty="0"/>
              <a:t> – 3 ед.</a:t>
            </a:r>
          </a:p>
          <a:p>
            <a:pPr marL="228594" indent="-228594" algn="just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РЭУ</a:t>
            </a:r>
            <a:r>
              <a:rPr lang="ru-RU" sz="1600" dirty="0"/>
              <a:t> – 4 ед.</a:t>
            </a:r>
          </a:p>
          <a:p>
            <a:pPr marL="228594" indent="-228594" algn="just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Вахтовые поселки</a:t>
            </a:r>
            <a:r>
              <a:rPr lang="ru-RU" sz="1600" dirty="0"/>
              <a:t> – 5 ед.</a:t>
            </a:r>
          </a:p>
          <a:p>
            <a:pPr marL="228594" indent="-228594" algn="just"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b="1" dirty="0">
                <a:solidFill>
                  <a:srgbClr val="002060"/>
                </a:solidFill>
              </a:rPr>
              <a:t>Подключены </a:t>
            </a:r>
            <a:r>
              <a:rPr lang="ru-RU" sz="1600" dirty="0"/>
              <a:t>– 17 АГРС, УРГ, МГ:</a:t>
            </a:r>
          </a:p>
          <a:p>
            <a:pPr marL="228594" indent="-228594" algn="just">
              <a:spcAft>
                <a:spcPts val="800"/>
              </a:spcAft>
              <a:buFontTx/>
              <a:buChar char="-"/>
              <a:defRPr/>
            </a:pPr>
            <a:r>
              <a:rPr lang="ru-RU" sz="1600" dirty="0" err="1">
                <a:solidFill>
                  <a:srgbClr val="002060"/>
                </a:solidFill>
              </a:rPr>
              <a:t>Кызылординская</a:t>
            </a:r>
            <a:r>
              <a:rPr lang="ru-RU" sz="1600" dirty="0"/>
              <a:t> – 8 АГРС</a:t>
            </a:r>
          </a:p>
          <a:p>
            <a:pPr marL="228594" indent="-228594" algn="just">
              <a:spcAft>
                <a:spcPts val="80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</a:rPr>
              <a:t>Туркестанская</a:t>
            </a:r>
            <a:r>
              <a:rPr lang="ru-RU" sz="1600" dirty="0"/>
              <a:t> – 9 АГРС</a:t>
            </a:r>
          </a:p>
          <a:p>
            <a:pPr marL="228594" indent="-228594" algn="just">
              <a:spcAft>
                <a:spcPts val="80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</a:rPr>
              <a:t>УРГ «</a:t>
            </a:r>
            <a:r>
              <a:rPr lang="ru-RU" sz="1600" dirty="0" err="1">
                <a:solidFill>
                  <a:srgbClr val="002060"/>
                </a:solidFill>
              </a:rPr>
              <a:t>Кызылорда</a:t>
            </a:r>
            <a:r>
              <a:rPr lang="ru-RU" sz="1600" dirty="0">
                <a:solidFill>
                  <a:srgbClr val="002060"/>
                </a:solidFill>
              </a:rPr>
              <a:t>»</a:t>
            </a:r>
          </a:p>
          <a:p>
            <a:pPr marL="228594" indent="-228594" algn="just">
              <a:spcAft>
                <a:spcPts val="800"/>
              </a:spcAft>
              <a:buFontTx/>
              <a:buChar char="-"/>
              <a:defRPr/>
            </a:pPr>
            <a:r>
              <a:rPr lang="ru-RU" sz="1600" dirty="0">
                <a:solidFill>
                  <a:srgbClr val="002060"/>
                </a:solidFill>
              </a:rPr>
              <a:t>МГ «</a:t>
            </a:r>
            <a:r>
              <a:rPr lang="ru-RU" sz="1600" dirty="0" err="1">
                <a:solidFill>
                  <a:srgbClr val="002060"/>
                </a:solidFill>
              </a:rPr>
              <a:t>Сарыарка</a:t>
            </a:r>
            <a:r>
              <a:rPr lang="ru-RU" sz="1600" dirty="0">
                <a:solidFill>
                  <a:srgbClr val="00206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682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Широкоэкранный</PresentationFormat>
  <Paragraphs>17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Open Sans</vt:lpstr>
      <vt:lpstr>Ubuntu</vt:lpstr>
      <vt:lpstr>Wingdings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Bauyrzhan Kabi</dc:creator>
  <cp:lastModifiedBy>Bauyrzhan Kabi</cp:lastModifiedBy>
  <cp:revision>2</cp:revision>
  <dcterms:created xsi:type="dcterms:W3CDTF">2026-01-08T10:45:56Z</dcterms:created>
  <dcterms:modified xsi:type="dcterms:W3CDTF">2026-01-08T10:51:41Z</dcterms:modified>
</cp:coreProperties>
</file>