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17" r:id="rId2"/>
    <p:sldId id="350" r:id="rId3"/>
    <p:sldId id="351" r:id="rId4"/>
    <p:sldId id="352" r:id="rId5"/>
    <p:sldId id="357" r:id="rId6"/>
    <p:sldId id="364" r:id="rId7"/>
    <p:sldId id="368" r:id="rId8"/>
    <p:sldId id="370" r:id="rId9"/>
    <p:sldId id="369" r:id="rId10"/>
    <p:sldId id="362" r:id="rId11"/>
    <p:sldId id="363" r:id="rId12"/>
    <p:sldId id="342" r:id="rId13"/>
    <p:sldId id="347" r:id="rId14"/>
    <p:sldId id="361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32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B032-E2AA-42E9-A66B-7F3EE1BC837F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5CDFC-F982-41D6-9B06-DCB9464D8C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45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05A5-F1F1-4D4A-AB02-ACD366E8F72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8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05A5-F1F1-4D4A-AB02-ACD366E8F72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3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7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7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7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45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50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27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28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47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1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72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65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28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13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9144-1E4A-498E-A97A-CB63AEA137B9}" type="datetimeFigureOut">
              <a:rPr lang="ru-RU" smtClean="0"/>
              <a:pPr/>
              <a:t>02.03.2016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6024"/>
            <a:ext cx="288101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9001000" cy="11521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Отчет  о деятельности </a:t>
            </a:r>
            <a:r>
              <a:rPr lang="ru-RU" altLang="ru-RU" sz="2000" b="1" dirty="0">
                <a:solidFill>
                  <a:srgbClr val="002060"/>
                </a:solidFill>
              </a:rPr>
              <a:t>ТОО «</a:t>
            </a:r>
            <a:r>
              <a:rPr lang="ru-RU" sz="2000" b="1" dirty="0">
                <a:solidFill>
                  <a:srgbClr val="002060"/>
                </a:solidFill>
              </a:rPr>
              <a:t>Газопровод Бейнеу-Шымкент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» 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по транспортировке  товарного газа по магистральному газопроводу за 201</a:t>
            </a:r>
            <a:r>
              <a:rPr lang="en-US" sz="2000" b="1" dirty="0" smtClean="0">
                <a:solidFill>
                  <a:srgbClr val="002060"/>
                </a:solidFill>
              </a:rPr>
              <a:t>5</a:t>
            </a:r>
            <a:r>
              <a:rPr lang="ru-RU" sz="2000" b="1" dirty="0" smtClean="0">
                <a:solidFill>
                  <a:srgbClr val="002060"/>
                </a:solidFill>
              </a:rPr>
              <a:t> год</a:t>
            </a:r>
            <a:endParaRPr lang="en-US" altLang="ru-RU" sz="2000" b="1" dirty="0">
              <a:solidFill>
                <a:srgbClr val="002060"/>
              </a:solidFill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71811"/>
            <a:ext cx="32416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71810"/>
            <a:ext cx="2814016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8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560" y="132600"/>
            <a:ext cx="8989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Arial" charset="0"/>
              </a:rPr>
              <a:t>Исполнение тарифной сметы по транспортировке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газа за 2015 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год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2" y="0"/>
            <a:ext cx="1297248" cy="6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20143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82748"/>
              </p:ext>
            </p:extLst>
          </p:nvPr>
        </p:nvGraphicFramePr>
        <p:xfrm>
          <a:off x="160704" y="836712"/>
          <a:ext cx="8803784" cy="5570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472"/>
                <a:gridCol w="4532664"/>
                <a:gridCol w="824120"/>
                <a:gridCol w="1153769"/>
                <a:gridCol w="988944"/>
                <a:gridCol w="809815"/>
              </a:tblGrid>
              <a:tr h="520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Ед.изм.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 действующей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тарифной смете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Фактические затраты за 2015 год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Отклонение в 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Затраты на производство товаров и предоставление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услуг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тенге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11 396 138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11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706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Материальные затраты, 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339 349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110 098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числе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газ на собственные нужды и потери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331 982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104 350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2 935 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топливо (ГСМ)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4 431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5 748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130%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Затраты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оплату труда, 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63 901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61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269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числе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заработная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плата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58 144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56 757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социальные налог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5 756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4 512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78%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Амортизация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8 347 560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9 491 532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114%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Страхование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4 677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113 702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Затраты на эксплуатацию газопровода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2 110 926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1 140 007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Налоги 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 платежи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4 625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437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8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Прочие затраты, 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517 700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240 677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числе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виапатрулирование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238 457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65 332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оверка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средств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измерения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6 314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храна газопровода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185 431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169 911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бслуживание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пожарной сигнализации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87 497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омандировочные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затраты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-  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3 115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слуги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спутниковой связи и подключение к системам телекоммуникаций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-  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2 320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Другие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расходы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7 401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27 983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378%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8.1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объявления в СМИ о прохождении газопровода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1 607   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3 533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аренда помещений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3 782   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4 106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109%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 автотранспорт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2 012   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3 511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174%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асходов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 земле в период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эксплуатации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магистрального газопровода 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-     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4 210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услуги вспомогательного персонала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-     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12 625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4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097030" y="285750"/>
            <a:ext cx="8026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cs typeface="Arial" charset="0"/>
              </a:rPr>
              <a:t>Исполнение тарифной сметы по транспортировке газа за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2015 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год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760"/>
            <a:ext cx="1440160" cy="66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07779"/>
              </p:ext>
            </p:extLst>
          </p:nvPr>
        </p:nvGraphicFramePr>
        <p:xfrm>
          <a:off x="107504" y="908720"/>
          <a:ext cx="8918147" cy="5515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219"/>
                <a:gridCol w="3240360"/>
                <a:gridCol w="1152128"/>
                <a:gridCol w="1584176"/>
                <a:gridCol w="1224136"/>
                <a:gridCol w="1152128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Ед.изм.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действующей тарифной смете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Фактические затраты за 2015 год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Отклонение в 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периода всего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2 503 297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6 901 902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276%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0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Общие и административные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расходы,</a:t>
                      </a:r>
                      <a:r>
                        <a:rPr lang="en-US" sz="11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967 211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1 457 014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151%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99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заработная плата административного персонала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490 221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836 356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171%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наемный персонал 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49 892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76 346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153%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10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социальный налог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48 532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78 274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161%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мортизация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45 613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54 540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120%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0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аренда офисов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155 737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147 999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услуги сторонних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18 985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22 092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116%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8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командировочные услуги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68 474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98 452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144%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услуги банков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6 974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7 517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108%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услуги аудиторских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15 050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23 075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153%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охрана офиса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10 202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7 209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1 294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20 239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1564%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услуги связи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14 729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10 147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автотранспорт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23 376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28 615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122%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трахование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1 165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3 928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337%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подготовка кадров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6 233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8 107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130%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другие расходы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другие расходы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10 736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34 117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318%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выплату вознагрождений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1 536 086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5 444 888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354%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0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затрат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13 899 435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18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08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608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Прибыль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15 513 065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      3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99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Всего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-//-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29 412 500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14 305 380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0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оказываемых услуг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м3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2 500 000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1 215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r>
                        <a:rPr lang="en-US" sz="11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VII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Нормативные потери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1,45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-  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 м3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36 164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-  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4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VIII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Тариф (без НДС)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тенге/ 1000 м</a:t>
                      </a:r>
                      <a:r>
                        <a:rPr lang="ru-RU" sz="11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3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11 765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11 765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9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64052"/>
            <a:ext cx="7488832" cy="6726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Основные причины отклонения по исполнению тарифной сметы 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00" y="747114"/>
            <a:ext cx="9028003" cy="64263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5" indent="0" algn="just" eaLnBrk="0" hangingPunct="0">
              <a:spcBef>
                <a:spcPts val="0"/>
              </a:spcBef>
              <a:buNone/>
            </a:pPr>
            <a:r>
              <a:rPr kumimoji="1" lang="ru-RU" sz="1400" b="1" u="sng" dirty="0" smtClean="0">
                <a:solidFill>
                  <a:srgbClr val="000000"/>
                </a:solidFill>
                <a:latin typeface="+mj-lt"/>
              </a:rPr>
              <a:t>Экономия обусловлена:</a:t>
            </a:r>
          </a:p>
          <a:p>
            <a:pPr lvl="0"/>
            <a:r>
              <a:rPr kumimoji="1" lang="ru-RU" sz="1400" dirty="0">
                <a:latin typeface="+mj-lt"/>
              </a:rPr>
              <a:t>Снижением стоимости газа на собственные нужды и технологические  потери (далее – </a:t>
            </a:r>
            <a:r>
              <a:rPr kumimoji="1" lang="ru-RU" sz="1400" dirty="0" err="1">
                <a:latin typeface="+mj-lt"/>
              </a:rPr>
              <a:t>СНиТП</a:t>
            </a:r>
            <a:r>
              <a:rPr kumimoji="1" lang="ru-RU" sz="1400" dirty="0">
                <a:latin typeface="+mj-lt"/>
              </a:rPr>
              <a:t>).</a:t>
            </a:r>
            <a:endParaRPr lang="ru-RU" sz="1400" dirty="0">
              <a:latin typeface="+mj-lt"/>
            </a:endParaRPr>
          </a:p>
          <a:p>
            <a:pPr marL="0" indent="0">
              <a:buNone/>
            </a:pPr>
            <a:r>
              <a:rPr kumimoji="1" lang="ru-RU" sz="1400" dirty="0">
                <a:latin typeface="+mj-lt"/>
              </a:rPr>
              <a:t> </a:t>
            </a:r>
            <a:r>
              <a:rPr kumimoji="1" lang="ru-RU" sz="1400" dirty="0" smtClean="0">
                <a:latin typeface="+mj-lt"/>
              </a:rPr>
              <a:t>В действующей тарифной смете стоимость </a:t>
            </a:r>
            <a:r>
              <a:rPr kumimoji="1" lang="ru-RU" sz="1400" dirty="0">
                <a:latin typeface="+mj-lt"/>
              </a:rPr>
              <a:t>приобретения газа на </a:t>
            </a:r>
            <a:r>
              <a:rPr kumimoji="1" lang="ru-RU" sz="1400" dirty="0" err="1">
                <a:latin typeface="+mj-lt"/>
              </a:rPr>
              <a:t>СНиТП</a:t>
            </a:r>
            <a:r>
              <a:rPr kumimoji="1" lang="ru-RU" sz="1400" dirty="0">
                <a:latin typeface="+mj-lt"/>
              </a:rPr>
              <a:t> запланирована в размере  9 180   тенге без НДС за тыс.м3, а фактическая стоимость газа с 1 января по 31 августа составила  5 598,6 тенге за тыс.м3 без НДС и с 1 сентября по 31 декабря - 5 696,1 тенге за тыс.м3 без НДС</a:t>
            </a:r>
            <a:r>
              <a:rPr kumimoji="1" lang="ru-RU" sz="1400" dirty="0" smtClean="0">
                <a:latin typeface="+mj-lt"/>
              </a:rPr>
              <a:t>;</a:t>
            </a:r>
            <a:endParaRPr kumimoji="1" lang="en-US" sz="1400" dirty="0">
              <a:latin typeface="+mj-lt"/>
            </a:endParaRPr>
          </a:p>
          <a:p>
            <a:pPr marL="0" indent="0">
              <a:buNone/>
            </a:pPr>
            <a:endParaRPr lang="ru-RU" sz="1400" dirty="0">
              <a:latin typeface="+mj-lt"/>
            </a:endParaRPr>
          </a:p>
          <a:p>
            <a:pPr lvl="0"/>
            <a:r>
              <a:rPr kumimoji="1" lang="ru-RU" sz="1400" dirty="0">
                <a:latin typeface="+mj-lt"/>
              </a:rPr>
              <a:t>Снижением объема потребления газа на </a:t>
            </a:r>
            <a:r>
              <a:rPr kumimoji="1" lang="ru-RU" sz="1400" dirty="0" err="1">
                <a:latin typeface="+mj-lt"/>
              </a:rPr>
              <a:t>СНиТП</a:t>
            </a:r>
            <a:r>
              <a:rPr kumimoji="1" lang="ru-RU" sz="1400" dirty="0">
                <a:latin typeface="+mj-lt"/>
              </a:rPr>
              <a:t>.</a:t>
            </a:r>
            <a:endParaRPr lang="ru-RU" sz="1400" dirty="0">
              <a:latin typeface="+mj-lt"/>
            </a:endParaRPr>
          </a:p>
          <a:p>
            <a:pPr marL="0" indent="0">
              <a:buNone/>
            </a:pPr>
            <a:r>
              <a:rPr kumimoji="1" lang="ru-RU" sz="1400" dirty="0">
                <a:latin typeface="+mj-lt"/>
              </a:rPr>
              <a:t>Объем потребления газа на собственные нужды и технологические  потери  был запланирован, исходя из объема транспортировки газа в размере 2 500 000 тыс. м3, фактический объем транспортировки газа  за 2015 год составил  1 215 926 тыс. м3 газа; </a:t>
            </a:r>
            <a:endParaRPr kumimoji="1" lang="en-US" sz="1400" dirty="0" smtClean="0">
              <a:latin typeface="+mj-lt"/>
            </a:endParaRPr>
          </a:p>
          <a:p>
            <a:pPr marL="0" indent="0">
              <a:buNone/>
            </a:pPr>
            <a:endParaRPr lang="ru-RU" sz="1400" dirty="0">
              <a:latin typeface="+mj-lt"/>
            </a:endParaRPr>
          </a:p>
          <a:p>
            <a:pPr lvl="0"/>
            <a:r>
              <a:rPr kumimoji="1" lang="ru-RU" sz="1400" dirty="0">
                <a:latin typeface="+mj-lt"/>
              </a:rPr>
              <a:t>Несвоевременной сдачей в эксплуатацию ремонтно-эксплуатационных участков и вахтовых посёлков.</a:t>
            </a:r>
            <a:endParaRPr lang="ru-RU" sz="1400" dirty="0">
              <a:latin typeface="+mj-lt"/>
            </a:endParaRPr>
          </a:p>
          <a:p>
            <a:pPr marL="0" indent="0">
              <a:buNone/>
            </a:pPr>
            <a:r>
              <a:rPr kumimoji="1" lang="ru-RU" sz="1400" dirty="0">
                <a:latin typeface="+mj-lt"/>
              </a:rPr>
              <a:t>Отсутствовала необходимость в расходах на электроэнергию, охрану, обслуживание пожарной сигнализации и т.д</a:t>
            </a:r>
            <a:r>
              <a:rPr kumimoji="1" lang="ru-RU" sz="1400" dirty="0" smtClean="0">
                <a:latin typeface="+mj-lt"/>
              </a:rPr>
              <a:t>.;</a:t>
            </a:r>
            <a:endParaRPr kumimoji="1" lang="en-US" sz="1400" dirty="0" smtClean="0">
              <a:latin typeface="+mj-lt"/>
            </a:endParaRPr>
          </a:p>
          <a:p>
            <a:pPr marL="0" indent="0">
              <a:buNone/>
            </a:pPr>
            <a:endParaRPr lang="ru-RU" sz="1400" dirty="0">
              <a:latin typeface="+mj-lt"/>
            </a:endParaRPr>
          </a:p>
          <a:p>
            <a:pPr lvl="0"/>
            <a:r>
              <a:rPr kumimoji="1" lang="ru-RU" sz="1400" dirty="0">
                <a:latin typeface="+mj-lt"/>
              </a:rPr>
              <a:t>Снижением затрат на эксплуатацию газопровода</a:t>
            </a:r>
            <a:r>
              <a:rPr kumimoji="1" lang="ru-RU" sz="1400" dirty="0" smtClean="0">
                <a:latin typeface="+mj-lt"/>
              </a:rPr>
              <a:t>.</a:t>
            </a:r>
            <a:endParaRPr lang="ru-RU" sz="1400" dirty="0">
              <a:latin typeface="+mj-lt"/>
            </a:endParaRPr>
          </a:p>
          <a:p>
            <a:pPr marL="0" indent="0">
              <a:buNone/>
            </a:pPr>
            <a:r>
              <a:rPr kumimoji="1" lang="ru-RU" sz="1400" dirty="0">
                <a:latin typeface="+mj-lt"/>
              </a:rPr>
              <a:t>Основной причиной является несвоевременное заключение договоров со  сторонними организациями и не выполнением подрядчиками плановых  показателей</a:t>
            </a:r>
            <a:r>
              <a:rPr kumimoji="1" lang="ru-RU" sz="1400" dirty="0" smtClean="0">
                <a:latin typeface="+mj-lt"/>
              </a:rPr>
              <a:t>.</a:t>
            </a:r>
            <a:endParaRPr kumimoji="1" lang="ru-RU" sz="1400" dirty="0" smtClean="0">
              <a:solidFill>
                <a:srgbClr val="000000"/>
              </a:solidFill>
              <a:latin typeface="+mj-lt"/>
            </a:endParaRPr>
          </a:p>
          <a:p>
            <a:pPr marL="22225" indent="0" algn="just" eaLnBrk="0" hangingPunct="0">
              <a:spcBef>
                <a:spcPts val="0"/>
              </a:spcBef>
              <a:buNone/>
            </a:pPr>
            <a:r>
              <a:rPr kumimoji="1" lang="ru-RU" sz="1400" b="1" u="sng" dirty="0" smtClean="0">
                <a:solidFill>
                  <a:srgbClr val="000000"/>
                </a:solidFill>
                <a:latin typeface="+mj-lt"/>
              </a:rPr>
              <a:t>Превышение обусловлено:</a:t>
            </a:r>
            <a:endParaRPr kumimoji="1" lang="en-US" sz="1400" b="1" u="sng" dirty="0" smtClean="0">
              <a:solidFill>
                <a:srgbClr val="000000"/>
              </a:solidFill>
              <a:latin typeface="+mj-lt"/>
            </a:endParaRPr>
          </a:p>
          <a:p>
            <a:pPr marL="22225" indent="0" algn="just" eaLnBrk="0" hangingPunct="0">
              <a:spcBef>
                <a:spcPts val="0"/>
              </a:spcBef>
              <a:buNone/>
            </a:pPr>
            <a:endParaRPr kumimoji="1" lang="en-US" sz="1400" b="1" u="sng" dirty="0" smtClean="0">
              <a:solidFill>
                <a:srgbClr val="000000"/>
              </a:solidFill>
              <a:latin typeface="+mj-lt"/>
            </a:endParaRPr>
          </a:p>
          <a:p>
            <a:pPr marL="182563" lvl="0" indent="-160338" algn="just" eaLnBrk="0" hangingPunct="0">
              <a:spcBef>
                <a:spcPts val="0"/>
              </a:spcBef>
            </a:pPr>
            <a:r>
              <a:rPr kumimoji="1" lang="ru-RU" sz="1400" dirty="0" smtClean="0">
                <a:solidFill>
                  <a:srgbClr val="000000"/>
                </a:solidFill>
                <a:latin typeface="+mj-lt"/>
              </a:rPr>
              <a:t>реализацией </a:t>
            </a:r>
            <a:r>
              <a:rPr kumimoji="1" lang="ru-RU" sz="1400" dirty="0">
                <a:solidFill>
                  <a:srgbClr val="000000"/>
                </a:solidFill>
                <a:latin typeface="+mj-lt"/>
              </a:rPr>
              <a:t>новой денежно-кредитной политики, основанной на режиме инфляционного </a:t>
            </a:r>
            <a:r>
              <a:rPr kumimoji="1" lang="ru-RU" sz="1400" dirty="0" err="1">
                <a:solidFill>
                  <a:srgbClr val="000000"/>
                </a:solidFill>
                <a:latin typeface="+mj-lt"/>
              </a:rPr>
              <a:t>таргетирования</a:t>
            </a:r>
            <a:r>
              <a:rPr kumimoji="1" lang="ru-RU" sz="1400" dirty="0">
                <a:solidFill>
                  <a:srgbClr val="000000"/>
                </a:solidFill>
                <a:latin typeface="+mj-lt"/>
              </a:rPr>
              <a:t>,  и переходу к свободно плавающему обменному курсу </a:t>
            </a:r>
            <a:r>
              <a:rPr kumimoji="1" lang="ru-RU" sz="1400" dirty="0" smtClean="0">
                <a:solidFill>
                  <a:srgbClr val="000000"/>
                </a:solidFill>
                <a:latin typeface="+mj-lt"/>
              </a:rPr>
              <a:t>тенге</a:t>
            </a:r>
            <a:endParaRPr kumimoji="1" lang="en-US" sz="1400" dirty="0" smtClean="0">
              <a:solidFill>
                <a:srgbClr val="000000"/>
              </a:solidFill>
              <a:latin typeface="+mj-lt"/>
            </a:endParaRPr>
          </a:p>
          <a:p>
            <a:pPr marL="22225" lvl="0" indent="0" algn="just" eaLnBrk="0" hangingPunct="0">
              <a:spcBef>
                <a:spcPts val="0"/>
              </a:spcBef>
              <a:buNone/>
            </a:pPr>
            <a:endParaRPr kumimoji="1" lang="ru-RU" sz="1400" b="1" u="sng" dirty="0">
              <a:solidFill>
                <a:srgbClr val="000000"/>
              </a:solidFill>
              <a:latin typeface="+mj-lt"/>
            </a:endParaRPr>
          </a:p>
          <a:p>
            <a:pPr marL="182563" indent="-160338" algn="just" eaLnBrk="0" hangingPunct="0">
              <a:spcBef>
                <a:spcPts val="0"/>
              </a:spcBef>
            </a:pPr>
            <a:r>
              <a:rPr kumimoji="1" lang="ru-RU" sz="1400" dirty="0">
                <a:solidFill>
                  <a:srgbClr val="000000"/>
                </a:solidFill>
                <a:latin typeface="+mj-lt"/>
              </a:rPr>
              <a:t>при рассмотрении заявки в упрощенном порядке уполномоченным органом были не учтены отдельные статьи затрат</a:t>
            </a:r>
            <a:r>
              <a:rPr kumimoji="1" lang="ru-RU" sz="1400" dirty="0" smtClean="0">
                <a:solidFill>
                  <a:srgbClr val="000000"/>
                </a:solidFill>
                <a:latin typeface="+mj-lt"/>
              </a:rPr>
              <a:t>;</a:t>
            </a:r>
            <a:endParaRPr kumimoji="1" lang="en-US" sz="1400" dirty="0" smtClean="0">
              <a:solidFill>
                <a:srgbClr val="000000"/>
              </a:solidFill>
              <a:latin typeface="+mj-lt"/>
            </a:endParaRPr>
          </a:p>
          <a:p>
            <a:pPr marL="22225" indent="0" algn="just" eaLnBrk="0" hangingPunct="0">
              <a:spcBef>
                <a:spcPts val="0"/>
              </a:spcBef>
              <a:buNone/>
            </a:pPr>
            <a:endParaRPr kumimoji="1" lang="ru-RU" sz="1400" dirty="0">
              <a:solidFill>
                <a:srgbClr val="000000"/>
              </a:solidFill>
              <a:latin typeface="+mj-lt"/>
            </a:endParaRPr>
          </a:p>
          <a:p>
            <a:pPr marL="182563" indent="-160338" algn="just" eaLnBrk="0" hangingPunct="0">
              <a:spcBef>
                <a:spcPts val="0"/>
              </a:spcBef>
            </a:pPr>
            <a:r>
              <a:rPr kumimoji="1" lang="ru-RU" sz="1400" dirty="0">
                <a:solidFill>
                  <a:srgbClr val="000000"/>
                </a:solidFill>
                <a:latin typeface="+mj-lt"/>
              </a:rPr>
              <a:t>удорожанием стоимости товаров, работ и услуг.</a:t>
            </a:r>
            <a:r>
              <a:rPr kumimoji="1" lang="ru-RU" altLang="ru-RU" sz="1400" dirty="0">
                <a:solidFill>
                  <a:srgbClr val="000000"/>
                </a:solidFill>
              </a:rPr>
              <a:t>	</a:t>
            </a:r>
            <a:endParaRPr kumimoji="1" lang="en-US" altLang="ru-RU" sz="14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8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296144" cy="6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747115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930" y="20860"/>
            <a:ext cx="7877809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Перспективы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деятельности (план развития),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возможное изменение </a:t>
            </a:r>
            <a:b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тарифа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на регулируемую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услугу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по транспортировке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товарного газа</a:t>
            </a: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33334" y="1094307"/>
            <a:ext cx="8729866" cy="5503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44450"/>
            <a:bevelB w="292100"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b="1" u="sng" dirty="0">
                <a:solidFill>
                  <a:srgbClr val="002060"/>
                </a:solidFill>
                <a:cs typeface="Arial" pitchFamily="34" charset="0"/>
              </a:rPr>
              <a:t>Перспективы деятельности (план </a:t>
            </a:r>
            <a:r>
              <a:rPr lang="ru-RU" sz="1400" b="1" u="sng" dirty="0" smtClean="0">
                <a:solidFill>
                  <a:srgbClr val="002060"/>
                </a:solidFill>
                <a:cs typeface="Arial" pitchFamily="34" charset="0"/>
              </a:rPr>
              <a:t>развития)</a:t>
            </a:r>
            <a:endParaRPr kumimoji="1" lang="ru-RU" sz="1400" u="sng" dirty="0">
              <a:solidFill>
                <a:srgbClr val="000000"/>
              </a:solidFill>
            </a:endParaRPr>
          </a:p>
          <a:p>
            <a:r>
              <a:rPr lang="ru-RU" sz="1400" dirty="0"/>
              <a:t>1. Товарищество намерено завершить строительство магистрального газопровода «Бейнеу-</a:t>
            </a:r>
            <a:r>
              <a:rPr lang="ru-RU" sz="1400" dirty="0" err="1"/>
              <a:t>Бозой</a:t>
            </a:r>
            <a:r>
              <a:rPr lang="ru-RU" sz="1400" dirty="0"/>
              <a:t>- Шымкент» в 2017 году и  довести  проектную мощность магистрального газопровода «Бейнеу-</a:t>
            </a:r>
            <a:r>
              <a:rPr lang="ru-RU" sz="1400" dirty="0" err="1"/>
              <a:t>Бозой</a:t>
            </a:r>
            <a:r>
              <a:rPr lang="ru-RU" sz="1400" dirty="0"/>
              <a:t>- Шымкент» до 10 млрд. м</a:t>
            </a:r>
            <a:r>
              <a:rPr lang="ru-RU" sz="1400" baseline="30000" dirty="0"/>
              <a:t>3</a:t>
            </a:r>
            <a:r>
              <a:rPr lang="ru-RU" sz="1400" dirty="0"/>
              <a:t> газа в год в рамках исполнения соглашения между Правительством РК и Китайской Народной Республики о сотрудничестве в строительстве и эксплуатации газопровода Казахстан-Китай от 18 августа 2007 года, ратифицированным Законом РК от 4 декабря 2009 года №218-IV, с учетом изменений и дополнений, внесенных Протоколом от 14 октября 2009 года между Правительством РК и Правительством Китайской Народной Республики о внесении изменений и дополнений в Соглашение, ратифицированным Законом РК от 15 июля 2010 года №330-IV. </a:t>
            </a:r>
            <a:endParaRPr lang="ru-RU" sz="1400" dirty="0" smtClean="0"/>
          </a:p>
          <a:p>
            <a:r>
              <a:rPr lang="ru-RU" sz="1400" dirty="0" smtClean="0"/>
              <a:t>2. </a:t>
            </a:r>
            <a:r>
              <a:rPr lang="ru-RU" sz="1400" dirty="0"/>
              <a:t>Одним из основных направлений </a:t>
            </a:r>
            <a:r>
              <a:rPr lang="ru-RU" sz="1400" dirty="0" smtClean="0"/>
              <a:t>деятельности </a:t>
            </a:r>
            <a:r>
              <a:rPr lang="ru-RU" sz="1400" dirty="0"/>
              <a:t>Товарищества является обеспечение надежной и безопасной транспортировки природного газа. Товарищество должно транспортировать подаваемые объемы газа, не допуская ситуаций, опасных для людей и окружающей среды, при этом обеспечивая оптимальные показатели производственно-хозяйственной деятельности. В период реализации проектов Товарищество намерено:</a:t>
            </a:r>
          </a:p>
          <a:p>
            <a:r>
              <a:rPr lang="ru-RU" sz="1400" dirty="0" smtClean="0"/>
              <a:t>а) </a:t>
            </a:r>
            <a:r>
              <a:rPr lang="ru-RU" sz="1400" dirty="0"/>
              <a:t>поддержать заданный уровень транспортировки природного газа</a:t>
            </a:r>
          </a:p>
          <a:p>
            <a:r>
              <a:rPr lang="ru-RU" sz="1400" dirty="0" smtClean="0"/>
              <a:t>б) </a:t>
            </a:r>
            <a:r>
              <a:rPr lang="ru-RU" sz="1400" dirty="0"/>
              <a:t>обеспечить отсутствие несчастных случаев на объектах газопровода, аварийных ситуации, повлекших остановку производства и нанесение экологического ущерба</a:t>
            </a:r>
          </a:p>
          <a:p>
            <a:r>
              <a:rPr lang="ru-RU" sz="1400" dirty="0" smtClean="0"/>
              <a:t>в) </a:t>
            </a:r>
            <a:r>
              <a:rPr lang="ru-RU" sz="1400" dirty="0"/>
              <a:t>повышать эффективность эксплуатации газопровода</a:t>
            </a:r>
          </a:p>
          <a:p>
            <a:r>
              <a:rPr lang="ru-RU" sz="1400" dirty="0" smtClean="0"/>
              <a:t>г) </a:t>
            </a:r>
            <a:r>
              <a:rPr lang="ru-RU" sz="1400" dirty="0"/>
              <a:t>повышать эффективность использования энергоресурсов            (технологического газа, электроэнергии, воды и др.)</a:t>
            </a:r>
          </a:p>
          <a:p>
            <a:r>
              <a:rPr lang="ru-RU" sz="1400" dirty="0"/>
              <a:t>д</a:t>
            </a:r>
            <a:r>
              <a:rPr lang="ru-RU" sz="1400" dirty="0" smtClean="0"/>
              <a:t>) </a:t>
            </a:r>
            <a:r>
              <a:rPr lang="ru-RU" sz="1400" dirty="0"/>
              <a:t>обеспечивать поддержание высокой производительности труда и повышение квалификации </a:t>
            </a:r>
            <a:r>
              <a:rPr lang="ru-RU" sz="1400" dirty="0" smtClean="0"/>
              <a:t>персонала</a:t>
            </a:r>
            <a:endParaRPr lang="en-US" sz="1400" b="1" u="sng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b="1" u="sng" dirty="0" smtClean="0">
                <a:solidFill>
                  <a:srgbClr val="002060"/>
                </a:solidFill>
                <a:cs typeface="Arial" pitchFamily="34" charset="0"/>
              </a:rPr>
              <a:t>Возможное изменение тарифа </a:t>
            </a:r>
            <a:r>
              <a:rPr lang="ru-RU" sz="1400" b="1" u="sng" dirty="0">
                <a:solidFill>
                  <a:srgbClr val="002060"/>
                </a:solidFill>
                <a:cs typeface="Arial" pitchFamily="34" charset="0"/>
              </a:rPr>
              <a:t>на регулируемую услугу по транспортировке газа</a:t>
            </a:r>
            <a:endParaRPr kumimoji="1" lang="ru-RU" sz="1400" u="sng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kumimoji="1" lang="ru-RU" sz="1400" dirty="0" smtClean="0">
                <a:solidFill>
                  <a:srgbClr val="000000"/>
                </a:solidFill>
              </a:rPr>
              <a:t>      Департаментом </a:t>
            </a:r>
            <a:r>
              <a:rPr lang="ru-RU" sz="1400" dirty="0" smtClean="0"/>
              <a:t>Комитета </a:t>
            </a:r>
            <a:r>
              <a:rPr lang="ru-RU" sz="1400" dirty="0"/>
              <a:t>по регулированию естественных монополий и защите конкуренции Министерства национальной экономики РК по городу </a:t>
            </a:r>
            <a:r>
              <a:rPr lang="ru-RU" sz="1400" dirty="0" smtClean="0"/>
              <a:t>Алматы утвержден предельный уровень тарифа и тарифной сметы на регулируемую услугу по транспортировке товарного газа по магистральному газопроводу на 2015-2019 годы в размере 18 071 тенге за 1000</a:t>
            </a:r>
            <a:r>
              <a:rPr lang="ru-RU" sz="1400" dirty="0"/>
              <a:t> </a:t>
            </a:r>
            <a:r>
              <a:rPr lang="ru-RU" sz="1400" dirty="0" smtClean="0"/>
              <a:t>м</a:t>
            </a:r>
            <a:r>
              <a:rPr lang="ru-RU" sz="1400" baseline="30000" dirty="0" smtClean="0"/>
              <a:t>3 </a:t>
            </a:r>
            <a:r>
              <a:rPr lang="ru-RU" sz="1400" dirty="0" smtClean="0"/>
              <a:t> без НДС, с вводом в действие с 1 марта 2016 года.   </a:t>
            </a:r>
            <a:endParaRPr kumimoji="1" lang="ru-RU" sz="1400" dirty="0" smtClean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6" y="0"/>
            <a:ext cx="149476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96144" cy="6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0421" y="1484784"/>
            <a:ext cx="8281434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0" dirty="0">
                <a:solidFill>
                  <a:srgbClr val="002060"/>
                </a:solidFill>
                <a:cs typeface="Times New Roman" panose="02020603050405020304" pitchFamily="18" charset="0"/>
              </a:rPr>
              <a:t>Благодарим </a:t>
            </a:r>
            <a:endParaRPr lang="ru-RU" sz="11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1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 </a:t>
            </a:r>
            <a:r>
              <a:rPr lang="ru-RU" sz="11000" dirty="0">
                <a:solidFill>
                  <a:srgbClr val="002060"/>
                </a:solidFill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247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382"/>
            <a:ext cx="756084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kern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Общая информация о проекте</a:t>
            </a:r>
            <a:endParaRPr lang="ru-RU" sz="3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2" y="980728"/>
            <a:ext cx="9036496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450000" algn="just" eaLnBrk="0" hangingPunct="0">
              <a:spcBef>
                <a:spcPts val="0"/>
              </a:spcBef>
              <a:buNone/>
            </a:pPr>
            <a:r>
              <a:rPr kumimoji="1" lang="ru-RU" altLang="ru-RU" sz="2000" dirty="0" smtClean="0">
                <a:solidFill>
                  <a:srgbClr val="000000"/>
                </a:solidFill>
              </a:rPr>
              <a:t>ТОО «Газопровод Бейнеу-Шымкент» </a:t>
            </a:r>
            <a:r>
              <a:rPr kumimoji="1" lang="ru-RU" altLang="ru-RU" sz="2000" dirty="0">
                <a:solidFill>
                  <a:srgbClr val="000000"/>
                </a:solidFill>
              </a:rPr>
              <a:t>(далее – Товарищество) </a:t>
            </a:r>
            <a:r>
              <a:rPr kumimoji="1" lang="ru-RU" altLang="ru-RU" sz="2000" dirty="0" smtClean="0">
                <a:solidFill>
                  <a:srgbClr val="000000"/>
                </a:solidFill>
              </a:rPr>
              <a:t>зарегистрировано 18 января 2011 года.</a:t>
            </a:r>
          </a:p>
          <a:p>
            <a:pPr marL="0" indent="450000" algn="just">
              <a:spcBef>
                <a:spcPts val="0"/>
              </a:spcBef>
              <a:buNone/>
            </a:pPr>
            <a:endParaRPr kumimoji="1" lang="ru-RU" sz="2000" dirty="0" smtClean="0">
              <a:solidFill>
                <a:srgbClr val="0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kumimoji="1" lang="ru-RU" sz="2000" dirty="0" smtClean="0">
                <a:solidFill>
                  <a:srgbClr val="000000"/>
                </a:solidFill>
              </a:rPr>
              <a:t>Товарищество </a:t>
            </a:r>
            <a:r>
              <a:rPr kumimoji="1" lang="ru-RU" sz="2000" dirty="0">
                <a:solidFill>
                  <a:srgbClr val="000000"/>
                </a:solidFill>
              </a:rPr>
              <a:t>образовано для осуществления </a:t>
            </a:r>
            <a:r>
              <a:rPr kumimoji="1" lang="ru-RU" sz="2000" dirty="0" smtClean="0">
                <a:solidFill>
                  <a:srgbClr val="000000"/>
                </a:solidFill>
              </a:rPr>
              <a:t>проектирования, </a:t>
            </a:r>
            <a:r>
              <a:rPr kumimoji="1" lang="ru-RU" sz="2000" dirty="0">
                <a:solidFill>
                  <a:srgbClr val="000000"/>
                </a:solidFill>
              </a:rPr>
              <a:t>строительства и эксплуатации газопровода по маршруту </a:t>
            </a:r>
            <a:r>
              <a:rPr kumimoji="1" lang="ru-RU" sz="2000" dirty="0" smtClean="0">
                <a:solidFill>
                  <a:srgbClr val="000000"/>
                </a:solidFill>
              </a:rPr>
              <a:t>Бейнеу-Б</a:t>
            </a:r>
            <a:r>
              <a:rPr kumimoji="1" lang="ru-RU" sz="2000" dirty="0">
                <a:solidFill>
                  <a:srgbClr val="000000"/>
                </a:solidFill>
              </a:rPr>
              <a:t>о</a:t>
            </a:r>
            <a:r>
              <a:rPr kumimoji="1" lang="ru-RU" sz="2000" dirty="0" smtClean="0">
                <a:solidFill>
                  <a:srgbClr val="000000"/>
                </a:solidFill>
              </a:rPr>
              <a:t>зой-Шымкент.</a:t>
            </a:r>
          </a:p>
          <a:p>
            <a:pPr marL="0" indent="450000" algn="just">
              <a:spcBef>
                <a:spcPts val="0"/>
              </a:spcBef>
              <a:buNone/>
            </a:pPr>
            <a:endParaRPr kumimoji="1" lang="ru-RU" sz="2000" dirty="0">
              <a:solidFill>
                <a:srgbClr val="0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kumimoji="1" lang="ru-RU" sz="2000" dirty="0" smtClean="0">
                <a:solidFill>
                  <a:srgbClr val="000000"/>
                </a:solidFill>
              </a:rPr>
              <a:t>Участниками </a:t>
            </a:r>
            <a:r>
              <a:rPr kumimoji="1" lang="ru-RU" sz="2000" dirty="0">
                <a:solidFill>
                  <a:srgbClr val="000000"/>
                </a:solidFill>
              </a:rPr>
              <a:t>Товарищества являются АО «КазТрансГаз» 50% и китайская компания Trans-Asia Gas Pipeline Co Ltd 50%.</a:t>
            </a:r>
          </a:p>
          <a:p>
            <a:pPr marL="0" indent="450000" algn="just" eaLnBrk="0" hangingPunct="0">
              <a:spcBef>
                <a:spcPts val="0"/>
              </a:spcBef>
              <a:buNone/>
            </a:pPr>
            <a:r>
              <a:rPr kumimoji="1" lang="ru-RU" sz="2000" dirty="0" smtClean="0">
                <a:solidFill>
                  <a:srgbClr val="000000"/>
                </a:solidFill>
              </a:rPr>
              <a:t>	</a:t>
            </a:r>
          </a:p>
          <a:p>
            <a:pPr marL="0" indent="450000" algn="just" eaLnBrk="0" hangingPunct="0">
              <a:spcBef>
                <a:spcPts val="0"/>
              </a:spcBef>
              <a:buNone/>
            </a:pPr>
            <a:r>
              <a:rPr kumimoji="1" lang="ru-RU" sz="2000" dirty="0" smtClean="0">
                <a:solidFill>
                  <a:srgbClr val="000000"/>
                </a:solidFill>
              </a:rPr>
              <a:t>Проект строительства газопровода осуществляется </a:t>
            </a:r>
            <a:r>
              <a:rPr kumimoji="1" lang="ru-RU" sz="2000" dirty="0">
                <a:solidFill>
                  <a:srgbClr val="000000"/>
                </a:solidFill>
              </a:rPr>
              <a:t>в рамках Соглашения между Правительством РК и Китайской Народной Республики о сотрудничестве в строительстве и эксплуатации газопровода Казахстан-Китай от 18 августа 2007 </a:t>
            </a:r>
            <a:r>
              <a:rPr kumimoji="1" lang="ru-RU" sz="2000" dirty="0" smtClean="0">
                <a:solidFill>
                  <a:srgbClr val="000000"/>
                </a:solidFill>
              </a:rPr>
              <a:t>года, </a:t>
            </a:r>
            <a:r>
              <a:rPr kumimoji="1" lang="ru-RU" sz="2000" dirty="0">
                <a:solidFill>
                  <a:srgbClr val="000000"/>
                </a:solidFill>
              </a:rPr>
              <a:t>ратифицированным Законом РК от 4 декабря 2009 года №</a:t>
            </a:r>
            <a:r>
              <a:rPr kumimoji="1" lang="ru-RU" sz="2000" dirty="0" smtClean="0">
                <a:solidFill>
                  <a:srgbClr val="000000"/>
                </a:solidFill>
              </a:rPr>
              <a:t>218-IV, </a:t>
            </a:r>
            <a:r>
              <a:rPr kumimoji="1" lang="ru-RU" sz="2000" dirty="0">
                <a:solidFill>
                  <a:srgbClr val="000000"/>
                </a:solidFill>
              </a:rPr>
              <a:t>с учетом изменений и </a:t>
            </a:r>
            <a:r>
              <a:rPr kumimoji="1" lang="ru-RU" sz="2000" dirty="0" smtClean="0">
                <a:solidFill>
                  <a:srgbClr val="000000"/>
                </a:solidFill>
              </a:rPr>
              <a:t>дополнений, </a:t>
            </a:r>
            <a:r>
              <a:rPr kumimoji="1" lang="ru-RU" sz="2000" dirty="0">
                <a:solidFill>
                  <a:srgbClr val="000000"/>
                </a:solidFill>
              </a:rPr>
              <a:t>внесенных Протоколом от 14 октября 2009 года между Правительством РК и </a:t>
            </a:r>
            <a:r>
              <a:rPr kumimoji="1" lang="ru-RU" sz="2000" dirty="0" smtClean="0">
                <a:solidFill>
                  <a:srgbClr val="000000"/>
                </a:solidFill>
              </a:rPr>
              <a:t>Правительством </a:t>
            </a:r>
            <a:r>
              <a:rPr kumimoji="1" lang="ru-RU" sz="2000" dirty="0">
                <a:solidFill>
                  <a:srgbClr val="000000"/>
                </a:solidFill>
              </a:rPr>
              <a:t>Китайской Народной Республики о внесении изменений и дополнений в </a:t>
            </a:r>
            <a:r>
              <a:rPr kumimoji="1" lang="ru-RU" sz="2000" dirty="0" smtClean="0">
                <a:solidFill>
                  <a:srgbClr val="000000"/>
                </a:solidFill>
              </a:rPr>
              <a:t>Соглашение, ратифицированное </a:t>
            </a:r>
            <a:r>
              <a:rPr kumimoji="1" lang="ru-RU" sz="2000" dirty="0">
                <a:solidFill>
                  <a:srgbClr val="000000"/>
                </a:solidFill>
              </a:rPr>
              <a:t>Законом РК от 15 июля 2010 года №330-IV</a:t>
            </a:r>
            <a:r>
              <a:rPr kumimoji="1" lang="ru-RU" sz="2000" dirty="0" smtClean="0">
                <a:solidFill>
                  <a:srgbClr val="000000"/>
                </a:solidFill>
              </a:rPr>
              <a:t>.</a:t>
            </a:r>
            <a:endParaRPr kumimoji="1" lang="en-US" altLang="ru-RU" sz="20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96144" cy="6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5"/>
          <p:cNvGrpSpPr>
            <a:grpSpLocks/>
          </p:cNvGrpSpPr>
          <p:nvPr/>
        </p:nvGrpSpPr>
        <p:grpSpPr bwMode="auto">
          <a:xfrm>
            <a:off x="46108" y="754090"/>
            <a:ext cx="9067800" cy="5915269"/>
            <a:chOff x="48" y="736"/>
            <a:chExt cx="5664" cy="3429"/>
          </a:xfrm>
        </p:grpSpPr>
        <p:pic>
          <p:nvPicPr>
            <p:cNvPr id="3402" name="Picture 4" descr="Карта ББШ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736"/>
              <a:ext cx="5664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521" y="799"/>
              <a:ext cx="128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А К Т Ю Б И Н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О Б Л А С Т Ь</a:t>
              </a:r>
            </a:p>
          </p:txBody>
        </p:sp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 rot="-5042948">
              <a:off x="-619" y="2720"/>
              <a:ext cx="16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М А Н Г И С Т А У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О Б Л А С Т Ь</a:t>
              </a:r>
            </a:p>
          </p:txBody>
        </p:sp>
      </p:grpSp>
      <p:sp>
        <p:nvSpPr>
          <p:cNvPr id="3075" name="Freeform 11"/>
          <p:cNvSpPr>
            <a:spLocks/>
          </p:cNvSpPr>
          <p:nvPr/>
        </p:nvSpPr>
        <p:spPr bwMode="auto">
          <a:xfrm>
            <a:off x="3738563" y="1844675"/>
            <a:ext cx="4762500" cy="3743325"/>
          </a:xfrm>
          <a:custGeom>
            <a:avLst/>
            <a:gdLst>
              <a:gd name="T0" fmla="*/ 0 w 500"/>
              <a:gd name="T1" fmla="*/ 0 h 393"/>
              <a:gd name="T2" fmla="*/ 2147483647 w 500"/>
              <a:gd name="T3" fmla="*/ 2147483647 h 393"/>
              <a:gd name="T4" fmla="*/ 2147483647 w 500"/>
              <a:gd name="T5" fmla="*/ 2147483647 h 393"/>
              <a:gd name="T6" fmla="*/ 2147483647 w 500"/>
              <a:gd name="T7" fmla="*/ 2147483647 h 393"/>
              <a:gd name="T8" fmla="*/ 2147483647 w 500"/>
              <a:gd name="T9" fmla="*/ 2147483647 h 393"/>
              <a:gd name="T10" fmla="*/ 2147483647 w 500"/>
              <a:gd name="T11" fmla="*/ 2147483647 h 393"/>
              <a:gd name="T12" fmla="*/ 2147483647 w 500"/>
              <a:gd name="T13" fmla="*/ 2147483647 h 393"/>
              <a:gd name="T14" fmla="*/ 2147483647 w 500"/>
              <a:gd name="T15" fmla="*/ 2147483647 h 393"/>
              <a:gd name="T16" fmla="*/ 2147483647 w 500"/>
              <a:gd name="T17" fmla="*/ 2147483647 h 393"/>
              <a:gd name="T18" fmla="*/ 2147483647 w 500"/>
              <a:gd name="T19" fmla="*/ 2147483647 h 393"/>
              <a:gd name="T20" fmla="*/ 2147483647 w 500"/>
              <a:gd name="T21" fmla="*/ 2147483647 h 393"/>
              <a:gd name="T22" fmla="*/ 2147483647 w 500"/>
              <a:gd name="T23" fmla="*/ 2147483647 h 393"/>
              <a:gd name="T24" fmla="*/ 2147483647 w 500"/>
              <a:gd name="T25" fmla="*/ 2147483647 h 393"/>
              <a:gd name="T26" fmla="*/ 2147483647 w 500"/>
              <a:gd name="T27" fmla="*/ 2147483647 h 393"/>
              <a:gd name="T28" fmla="*/ 2147483647 w 500"/>
              <a:gd name="T29" fmla="*/ 2147483647 h 393"/>
              <a:gd name="T30" fmla="*/ 2147483647 w 500"/>
              <a:gd name="T31" fmla="*/ 2147483647 h 393"/>
              <a:gd name="T32" fmla="*/ 2147483647 w 500"/>
              <a:gd name="T33" fmla="*/ 2147483647 h 393"/>
              <a:gd name="T34" fmla="*/ 2147483647 w 500"/>
              <a:gd name="T35" fmla="*/ 2147483647 h 393"/>
              <a:gd name="T36" fmla="*/ 2147483647 w 500"/>
              <a:gd name="T37" fmla="*/ 2147483647 h 393"/>
              <a:gd name="T38" fmla="*/ 2147483647 w 500"/>
              <a:gd name="T39" fmla="*/ 2147483647 h 393"/>
              <a:gd name="T40" fmla="*/ 2147483647 w 500"/>
              <a:gd name="T41" fmla="*/ 2147483647 h 393"/>
              <a:gd name="T42" fmla="*/ 2147483647 w 500"/>
              <a:gd name="T43" fmla="*/ 2147483647 h 393"/>
              <a:gd name="T44" fmla="*/ 2147483647 w 500"/>
              <a:gd name="T45" fmla="*/ 2147483647 h 3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0"/>
              <a:gd name="T70" fmla="*/ 0 h 393"/>
              <a:gd name="T71" fmla="*/ 500 w 500"/>
              <a:gd name="T72" fmla="*/ 393 h 3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0" h="393">
                <a:moveTo>
                  <a:pt x="0" y="0"/>
                </a:moveTo>
                <a:lnTo>
                  <a:pt x="16" y="14"/>
                </a:lnTo>
                <a:lnTo>
                  <a:pt x="18" y="42"/>
                </a:lnTo>
                <a:lnTo>
                  <a:pt x="37" y="42"/>
                </a:lnTo>
                <a:lnTo>
                  <a:pt x="45" y="67"/>
                </a:lnTo>
                <a:lnTo>
                  <a:pt x="50" y="99"/>
                </a:lnTo>
                <a:lnTo>
                  <a:pt x="81" y="100"/>
                </a:lnTo>
                <a:lnTo>
                  <a:pt x="90" y="109"/>
                </a:lnTo>
                <a:lnTo>
                  <a:pt x="114" y="119"/>
                </a:lnTo>
                <a:lnTo>
                  <a:pt x="139" y="110"/>
                </a:lnTo>
                <a:lnTo>
                  <a:pt x="186" y="167"/>
                </a:lnTo>
                <a:lnTo>
                  <a:pt x="230" y="177"/>
                </a:lnTo>
                <a:lnTo>
                  <a:pt x="273" y="199"/>
                </a:lnTo>
                <a:lnTo>
                  <a:pt x="283" y="223"/>
                </a:lnTo>
                <a:lnTo>
                  <a:pt x="352" y="267"/>
                </a:lnTo>
                <a:lnTo>
                  <a:pt x="372" y="301"/>
                </a:lnTo>
                <a:lnTo>
                  <a:pt x="386" y="311"/>
                </a:lnTo>
                <a:lnTo>
                  <a:pt x="387" y="329"/>
                </a:lnTo>
                <a:lnTo>
                  <a:pt x="406" y="341"/>
                </a:lnTo>
                <a:lnTo>
                  <a:pt x="423" y="335"/>
                </a:lnTo>
                <a:lnTo>
                  <a:pt x="462" y="362"/>
                </a:lnTo>
                <a:lnTo>
                  <a:pt x="477" y="385"/>
                </a:lnTo>
                <a:lnTo>
                  <a:pt x="500" y="393"/>
                </a:ln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400" name="Rectangle 35"/>
          <p:cNvSpPr>
            <a:spLocks noChangeArrowheads="1"/>
          </p:cNvSpPr>
          <p:nvPr/>
        </p:nvSpPr>
        <p:spPr bwMode="auto">
          <a:xfrm>
            <a:off x="5143005" y="3300418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rot="16200000" flipV="1">
            <a:off x="321470" y="2964656"/>
            <a:ext cx="500062" cy="428625"/>
          </a:xfrm>
          <a:prstGeom prst="line">
            <a:avLst/>
          </a:prstGeom>
          <a:ln w="63500">
            <a:solidFill>
              <a:srgbClr val="E8A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H="1" flipV="1">
            <a:off x="96640" y="1844675"/>
            <a:ext cx="279667" cy="1084263"/>
          </a:xfrm>
          <a:prstGeom prst="line">
            <a:avLst/>
          </a:prstGeom>
          <a:ln w="63500">
            <a:solidFill>
              <a:srgbClr val="E8A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>
            <a:off x="2164153" y="2245669"/>
            <a:ext cx="35719" cy="565150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5400000">
            <a:off x="1571625" y="3071813"/>
            <a:ext cx="928687" cy="357188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rot="16200000" flipH="1">
            <a:off x="1357312" y="4214813"/>
            <a:ext cx="1071563" cy="71438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16200000" flipH="1">
            <a:off x="785813" y="3429000"/>
            <a:ext cx="928688" cy="928687"/>
          </a:xfrm>
          <a:prstGeom prst="line">
            <a:avLst/>
          </a:prstGeom>
          <a:ln w="63500">
            <a:solidFill>
              <a:srgbClr val="E8A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16200000" flipH="1">
            <a:off x="1607344" y="4464844"/>
            <a:ext cx="428625" cy="214313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16200000" flipV="1">
            <a:off x="1607344" y="1535906"/>
            <a:ext cx="928688" cy="142875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V="1">
            <a:off x="7848600" y="5715001"/>
            <a:ext cx="866775" cy="34924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rot="5400000" flipH="1" flipV="1">
            <a:off x="8572500" y="5214938"/>
            <a:ext cx="642938" cy="50006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 flipV="1">
            <a:off x="8715375" y="5715002"/>
            <a:ext cx="71438" cy="349248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rot="5400000" flipH="1" flipV="1">
            <a:off x="8786813" y="5357813"/>
            <a:ext cx="357187" cy="357187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Text Box 14"/>
          <p:cNvSpPr txBox="1">
            <a:spLocks noChangeArrowheads="1"/>
          </p:cNvSpPr>
          <p:nvPr/>
        </p:nvSpPr>
        <p:spPr bwMode="auto">
          <a:xfrm>
            <a:off x="906082" y="1905000"/>
            <a:ext cx="107511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КС «Бозой»</a:t>
            </a:r>
          </a:p>
          <a:p>
            <a:pPr algn="ctr" eaLnBrk="1" hangingPunct="1"/>
            <a:r>
              <a:rPr lang="ru-RU" sz="800" b="1" i="1" u="sng" dirty="0" smtClean="0">
                <a:solidFill>
                  <a:srgbClr val="000000"/>
                </a:solidFill>
              </a:rPr>
              <a:t>ВП «Бозой»</a:t>
            </a:r>
          </a:p>
        </p:txBody>
      </p:sp>
      <p:sp>
        <p:nvSpPr>
          <p:cNvPr id="3125" name="Rectangle 35"/>
          <p:cNvSpPr>
            <a:spLocks noChangeArrowheads="1"/>
          </p:cNvSpPr>
          <p:nvPr/>
        </p:nvSpPr>
        <p:spPr bwMode="auto">
          <a:xfrm>
            <a:off x="7157523" y="4353810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60" name="Заголовок 1"/>
          <p:cNvSpPr txBox="1"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300" b="1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Схема газопровода «Бейнеу-Бозой-Шымкент»</a:t>
            </a:r>
            <a:endParaRPr lang="ru-RU" sz="2300" b="1" dirty="0">
              <a:solidFill>
                <a:srgbClr val="002060"/>
              </a:solidFill>
              <a:ea typeface="Arial Unicode MS" pitchFamily="34" charset="-128"/>
              <a:cs typeface="Calibri" pitchFamily="34" charset="0"/>
            </a:endParaRPr>
          </a:p>
        </p:txBody>
      </p:sp>
      <p:sp useBgFill="1">
        <p:nvSpPr>
          <p:cNvPr id="165" name="Объект 2"/>
          <p:cNvSpPr txBox="1">
            <a:spLocks/>
          </p:cNvSpPr>
          <p:nvPr/>
        </p:nvSpPr>
        <p:spPr bwMode="auto">
          <a:xfrm>
            <a:off x="5606138" y="745501"/>
            <a:ext cx="3480594" cy="1982902"/>
          </a:xfrm>
          <a:prstGeom prst="rect">
            <a:avLst/>
          </a:prstGeom>
          <a:ln w="9525" cap="rnd" cmpd="dbl">
            <a:solidFill>
              <a:schemeClr val="accent1"/>
            </a:solidFill>
            <a:bevel/>
            <a:headEnd/>
            <a:tailEnd/>
          </a:ln>
          <a:effectLst>
            <a:outerShdw blurRad="63500" sx="102000" sy="102000" algn="ctr" rotWithShape="0">
              <a:srgbClr val="142F5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dirty="0" smtClean="0">
                <a:solidFill>
                  <a:prstClr val="black"/>
                </a:solidFill>
              </a:rPr>
              <a:t>1 </a:t>
            </a:r>
            <a:r>
              <a:rPr lang="ru-RU" sz="1000" b="1" u="sng" dirty="0" smtClean="0">
                <a:solidFill>
                  <a:prstClr val="black"/>
                </a:solidFill>
                <a:cs typeface="Times New Roman" pitchFamily="18" charset="0"/>
              </a:rPr>
              <a:t>очередь. Участок «Бозой-Шымкент»:</a:t>
            </a:r>
          </a:p>
          <a:p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      Пропускная способность – до 6 млрд.м3/год.</a:t>
            </a:r>
          </a:p>
          <a:p>
            <a:pPr algn="l"/>
            <a:endParaRPr lang="ru-RU" sz="1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Протяжённость линейной части                   – 1143 км.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Диаметр                                                               – 1067 мм.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Проектное давление                                        – 9,8 МПа.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Компрессорная станция «Бозой»                 – 5 агрегатов.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Ремонтно-эксплуатационные участки         – 4 ед.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Вахтовые посёлки                                              – 5 ед.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Газоизмерительные станции                          – 2 ед. </a:t>
            </a:r>
            <a:endParaRPr lang="ru-RU" sz="1000" dirty="0" smtClean="0">
              <a:solidFill>
                <a:prstClr val="black"/>
              </a:solidFill>
            </a:endParaRPr>
          </a:p>
        </p:txBody>
      </p:sp>
      <p:sp useBgFill="1">
        <p:nvSpPr>
          <p:cNvPr id="166" name="Объект 2"/>
          <p:cNvSpPr txBox="1">
            <a:spLocks/>
          </p:cNvSpPr>
          <p:nvPr/>
        </p:nvSpPr>
        <p:spPr bwMode="auto">
          <a:xfrm>
            <a:off x="60050" y="5381907"/>
            <a:ext cx="3678513" cy="1258542"/>
          </a:xfrm>
          <a:prstGeom prst="rect">
            <a:avLst/>
          </a:prstGeom>
          <a:ln w="9525" cap="rnd" cmpd="dbl">
            <a:solidFill>
              <a:schemeClr val="accent1"/>
            </a:solidFill>
            <a:beve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300" b="1" u="sng" dirty="0" smtClean="0">
                <a:solidFill>
                  <a:prstClr val="black"/>
                </a:solidFill>
                <a:cs typeface="Times New Roman" pitchFamily="18" charset="0"/>
              </a:rPr>
              <a:t>2 очередь. </a:t>
            </a:r>
            <a:r>
              <a:rPr lang="ru-RU" sz="1300" b="1" u="sng" dirty="0">
                <a:solidFill>
                  <a:prstClr val="black"/>
                </a:solidFill>
                <a:cs typeface="Times New Roman" pitchFamily="18" charset="0"/>
              </a:rPr>
              <a:t>Участок «Бейнеу-Бозой</a:t>
            </a:r>
            <a:r>
              <a:rPr lang="ru-RU" sz="1300" b="1" u="sng" dirty="0" smtClean="0">
                <a:solidFill>
                  <a:prstClr val="black"/>
                </a:solidFill>
                <a:cs typeface="Times New Roman" pitchFamily="18" charset="0"/>
              </a:rPr>
              <a:t>»: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Увеличение пропускной способности – до 10 млрд.м3/год.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      </a:t>
            </a:r>
            <a:endParaRPr lang="ru-RU" sz="1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Протяжённость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линейной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части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311 км.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Диаметр                                            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1067 мм.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Проектное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давление                     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7,4 МПа.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Компрессорная станция «Караозек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»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3 агрегата.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Газоизмерительная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станция        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1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ед. 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 flipV="1">
            <a:off x="2164153" y="1844675"/>
            <a:ext cx="1598719" cy="27991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6" name="Text Box 36"/>
          <p:cNvSpPr txBox="1">
            <a:spLocks noChangeArrowheads="1"/>
          </p:cNvSpPr>
          <p:nvPr/>
        </p:nvSpPr>
        <p:spPr bwMode="auto">
          <a:xfrm>
            <a:off x="5743615" y="3096260"/>
            <a:ext cx="1107996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КС «Караозек»</a:t>
            </a:r>
          </a:p>
        </p:txBody>
      </p:sp>
      <p:sp>
        <p:nvSpPr>
          <p:cNvPr id="188" name="Блок-схема: магнитный диск 187"/>
          <p:cNvSpPr/>
          <p:nvPr/>
        </p:nvSpPr>
        <p:spPr>
          <a:xfrm>
            <a:off x="5484812" y="3150397"/>
            <a:ext cx="184930" cy="200019"/>
          </a:xfrm>
          <a:prstGeom prst="flowChartMagneticDisk">
            <a:avLst/>
          </a:prstGeom>
          <a:solidFill>
            <a:srgbClr val="0070C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189" name="Text Box 36"/>
          <p:cNvSpPr txBox="1">
            <a:spLocks noChangeArrowheads="1"/>
          </p:cNvSpPr>
          <p:nvPr/>
        </p:nvSpPr>
        <p:spPr bwMode="auto">
          <a:xfrm>
            <a:off x="4114113" y="3487579"/>
            <a:ext cx="1414170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«Караозек»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431045" y="2207851"/>
            <a:ext cx="1640643" cy="624295"/>
          </a:xfrm>
          <a:prstGeom prst="line">
            <a:avLst/>
          </a:prstGeom>
          <a:ln w="762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магнитный диск 48"/>
          <p:cNvSpPr/>
          <p:nvPr/>
        </p:nvSpPr>
        <p:spPr>
          <a:xfrm>
            <a:off x="2000250" y="2045650"/>
            <a:ext cx="184930" cy="200019"/>
          </a:xfrm>
          <a:prstGeom prst="flowChartMagneticDisk">
            <a:avLst/>
          </a:prstGeom>
          <a:solidFill>
            <a:srgbClr val="0070C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147201" y="1811470"/>
            <a:ext cx="257982" cy="213240"/>
          </a:xfrm>
          <a:prstGeom prst="triangl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2352393" y="1676400"/>
            <a:ext cx="107660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ГИС «Бозой»</a:t>
            </a:r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8397055" y="5381907"/>
            <a:ext cx="257982" cy="213240"/>
          </a:xfrm>
          <a:prstGeom prst="triangl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7164289" y="5541445"/>
            <a:ext cx="119775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ГИС «Акбулак»</a:t>
            </a:r>
          </a:p>
        </p:txBody>
      </p:sp>
      <p:sp useBgFill="1"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5709016" y="4361100"/>
            <a:ext cx="1335622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«Шорнак»</a:t>
            </a:r>
          </a:p>
        </p:txBody>
      </p:sp>
      <p:sp>
        <p:nvSpPr>
          <p:cNvPr id="59" name="Rectangle 35"/>
          <p:cNvSpPr>
            <a:spLocks noChangeArrowheads="1"/>
          </p:cNvSpPr>
          <p:nvPr/>
        </p:nvSpPr>
        <p:spPr bwMode="auto">
          <a:xfrm>
            <a:off x="4038600" y="2543882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 useBgFill="1"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2692501" y="2514600"/>
            <a:ext cx="1269899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«Аксуат»</a:t>
            </a:r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238911" y="2706168"/>
            <a:ext cx="257982" cy="213240"/>
          </a:xfrm>
          <a:prstGeom prst="triangl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564359" y="2810819"/>
            <a:ext cx="115014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ГИС «Бейнеу»</a:t>
            </a:r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3584930" y="1655990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 useBgFill="1"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3837333" y="1532879"/>
            <a:ext cx="1572867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«Саксаульск»</a:t>
            </a:r>
          </a:p>
        </p:txBody>
      </p:sp>
      <p:pic>
        <p:nvPicPr>
          <p:cNvPr id="53" name="Рисунок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3" y="18295"/>
            <a:ext cx="1376418" cy="63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8008" y="656147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6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923112" cy="60065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Технические параметры газопровода</a:t>
            </a:r>
            <a:endParaRPr lang="ru-RU" sz="3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50" y="3789040"/>
            <a:ext cx="9036496" cy="43204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Цель проекта</a:t>
            </a:r>
            <a:endParaRPr lang="en-US" altLang="ru-RU" sz="8000" b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pPr marL="285750" indent="-285750" fontAlgn="b">
              <a:defRPr/>
            </a:pPr>
            <a:r>
              <a:rPr lang="en-US" sz="8000" dirty="0">
                <a:solidFill>
                  <a:schemeClr val="dk1"/>
                </a:solidFill>
              </a:rPr>
              <a:t>      </a:t>
            </a:r>
            <a:r>
              <a:rPr lang="ru-RU" sz="8000" dirty="0">
                <a:solidFill>
                  <a:schemeClr val="dk1"/>
                </a:solidFill>
              </a:rPr>
              <a:t>Обеспечение природным газом южных регионов РК и экспорта газа в Китай, повышение энергетической безопасности РК. </a:t>
            </a:r>
          </a:p>
          <a:p>
            <a:pPr marL="0" indent="0" algn="ctr">
              <a:buNone/>
            </a:pPr>
            <a:endParaRPr lang="ru-RU" altLang="ru-RU" sz="8000" dirty="0">
              <a:solidFill>
                <a:schemeClr val="dk1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296144" cy="6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8884" y="717284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69999"/>
              </p:ext>
            </p:extLst>
          </p:nvPr>
        </p:nvGraphicFramePr>
        <p:xfrm>
          <a:off x="107504" y="836712"/>
          <a:ext cx="8928992" cy="289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3192"/>
                <a:gridCol w="951450"/>
                <a:gridCol w="2854350"/>
              </a:tblGrid>
              <a:tr h="381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u="none" strike="noStrike" dirty="0" smtClean="0">
                          <a:effectLst/>
                        </a:rPr>
                        <a:t>Наименование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</a:rPr>
                        <a:t>Ед.</a:t>
                      </a:r>
                      <a:r>
                        <a:rPr lang="ru-RU" sz="1700" u="none" strike="noStrike" baseline="0" dirty="0" smtClean="0">
                          <a:effectLst/>
                        </a:rPr>
                        <a:t> изм.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u="none" strike="noStrike" dirty="0" smtClean="0">
                          <a:effectLst/>
                        </a:rPr>
                        <a:t>Величина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5847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kern="1200" dirty="0" smtClean="0">
                          <a:effectLst/>
                        </a:rPr>
                        <a:t> Протяженность газопровода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u="none" strike="noStrike" dirty="0" smtClean="0">
                          <a:effectLst/>
                        </a:rPr>
                        <a:t>км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kern="1200" dirty="0" smtClean="0">
                          <a:effectLst/>
                        </a:rPr>
                        <a:t>1 4</a:t>
                      </a:r>
                      <a:r>
                        <a:rPr lang="en-US" sz="1700" kern="1200" dirty="0" smtClean="0">
                          <a:effectLst/>
                        </a:rPr>
                        <a:t>54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kern="1200" dirty="0" smtClean="0">
                          <a:effectLst/>
                        </a:rPr>
                        <a:t> Диаметр укладываемых труб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kern="1200" dirty="0" smtClean="0">
                          <a:effectLst/>
                        </a:rPr>
                        <a:t>мм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kern="1200" dirty="0" smtClean="0">
                          <a:effectLst/>
                        </a:rPr>
                        <a:t>1067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kern="1200" baseline="0" dirty="0" smtClean="0">
                          <a:effectLst/>
                        </a:rPr>
                        <a:t> К</a:t>
                      </a:r>
                      <a:r>
                        <a:rPr lang="ru-RU" sz="1700" kern="1200" dirty="0" smtClean="0">
                          <a:effectLst/>
                        </a:rPr>
                        <a:t>оличество компрессорных станций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u="none" strike="noStrike" dirty="0" smtClean="0">
                          <a:effectLst/>
                        </a:rPr>
                        <a:t>ед.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kern="1200" dirty="0" smtClean="0">
                          <a:effectLst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6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газоперекачивающих агрегатов</a:t>
                      </a:r>
                      <a:endParaRPr lang="ru-RU" sz="17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u="none" strike="noStrike" dirty="0" smtClean="0">
                          <a:effectLst/>
                        </a:rPr>
                        <a:t>ед.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kern="1200" dirty="0" smtClean="0">
                          <a:effectLst/>
                        </a:rPr>
                        <a:t>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kern="1200" baseline="0" dirty="0" smtClean="0">
                          <a:effectLst/>
                        </a:rPr>
                        <a:t> К</a:t>
                      </a:r>
                      <a:r>
                        <a:rPr lang="ru-RU" sz="1700" kern="1200" dirty="0" smtClean="0">
                          <a:effectLst/>
                        </a:rPr>
                        <a:t>оличество вахтовых поселков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u="none" strike="noStrike" dirty="0" smtClean="0">
                          <a:effectLst/>
                        </a:rPr>
                        <a:t>ед.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</a:rPr>
                        <a:t>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4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baseline="0" dirty="0" smtClean="0">
                          <a:effectLst/>
                        </a:rPr>
                        <a:t> К</a:t>
                      </a:r>
                      <a:r>
                        <a:rPr lang="ru-RU" sz="1700" kern="1200" dirty="0" smtClean="0">
                          <a:effectLst/>
                        </a:rPr>
                        <a:t>оличество </a:t>
                      </a:r>
                      <a:r>
                        <a:rPr lang="ru-RU" sz="1600" dirty="0" smtClean="0">
                          <a:solidFill>
                            <a:prstClr val="black"/>
                          </a:solidFill>
                          <a:cs typeface="Times New Roman" pitchFamily="18" charset="0"/>
                        </a:rPr>
                        <a:t>ремонтно-эксплуатационных участков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smtClean="0">
                          <a:effectLst/>
                        </a:rPr>
                        <a:t>ед.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3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kern="1200" baseline="0" dirty="0" smtClean="0">
                          <a:effectLst/>
                        </a:rPr>
                        <a:t>П</a:t>
                      </a:r>
                      <a:r>
                        <a:rPr lang="ru-RU" sz="1700" kern="1200" dirty="0" smtClean="0">
                          <a:effectLst/>
                        </a:rPr>
                        <a:t>роектное давление на участке «Бейнеу-Бозой»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kern="1200" dirty="0" smtClean="0">
                          <a:effectLst/>
                        </a:rPr>
                        <a:t>МПа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kern="1200" dirty="0" smtClean="0">
                          <a:effectLst/>
                        </a:rPr>
                        <a:t>7,4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 smtClean="0">
                          <a:effectLst/>
                        </a:rPr>
                        <a:t>П</a:t>
                      </a:r>
                      <a:r>
                        <a:rPr lang="ru-RU" sz="1700" kern="1200" dirty="0" smtClean="0">
                          <a:effectLst/>
                        </a:rPr>
                        <a:t>роектное давление на участке «Бозой-Шымкент»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 </a:t>
                      </a:r>
                      <a:r>
                        <a:rPr lang="ru-RU" sz="1700" kern="1200" dirty="0" smtClean="0">
                          <a:effectLst/>
                        </a:rPr>
                        <a:t>МПа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kern="1200" dirty="0" smtClean="0">
                          <a:effectLst/>
                        </a:rPr>
                        <a:t>9,8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7898" y="4767527"/>
            <a:ext cx="904538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Ресурсная база 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проекта</a:t>
            </a:r>
            <a:endParaRPr lang="ru-RU" sz="2400" b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155325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7898" y="5190607"/>
            <a:ext cx="9045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dk1"/>
                </a:solidFill>
              </a:rPr>
              <a:t>Западная и Актюбинская группы месторождений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3794" y="5590716"/>
            <a:ext cx="9019484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Место реализации </a:t>
            </a:r>
            <a:r>
              <a:rPr lang="ru-RU" sz="2400" b="1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проекта</a:t>
            </a:r>
            <a:endParaRPr lang="ru-RU" sz="2400" b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5978514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125" y="6000195"/>
            <a:ext cx="8927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dk1"/>
                </a:solidFill>
              </a:rPr>
              <a:t>Мангистауская, Актюбинская, Кызылординская и Южно-Казахстанская </a:t>
            </a:r>
            <a:r>
              <a:rPr lang="ru-RU" sz="2000" dirty="0" smtClean="0">
                <a:solidFill>
                  <a:schemeClr val="dk1"/>
                </a:solidFill>
              </a:rPr>
              <a:t>области</a:t>
            </a: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128792" cy="7780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Исполнение инвестиционной программы за 2015 год </a:t>
            </a:r>
            <a:endParaRPr lang="ru-RU" sz="2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296144" cy="6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2" y="738237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28384" y="1324006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тыс. тенге</a:t>
            </a:r>
            <a:endParaRPr lang="ru-RU" sz="12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22436"/>
              </p:ext>
            </p:extLst>
          </p:nvPr>
        </p:nvGraphicFramePr>
        <p:xfrm>
          <a:off x="107504" y="1601006"/>
          <a:ext cx="8900634" cy="499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79"/>
                <a:gridCol w="4081594"/>
                <a:gridCol w="1991500"/>
                <a:gridCol w="2385861"/>
              </a:tblGrid>
              <a:tr h="78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Наименование статьи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Утвержденная ИП с учетом корректировок за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2015 год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Фактическое исполнение  ИП за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2015 год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</a:tr>
              <a:tr h="560444"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effectLst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23 702 960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23 702 960</a:t>
                      </a:r>
                    </a:p>
                  </a:txBody>
                  <a:tcPr marL="9525" marR="9525" marT="9525" marB="0" anchor="ctr"/>
                </a:tc>
              </a:tr>
              <a:tr h="11530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Строительство линейной части МГ на участке "Бейнеу-Бозой" (0-311 км)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22 182 289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22 182 289</a:t>
                      </a:r>
                    </a:p>
                  </a:txBody>
                  <a:tcPr marL="9525" marR="9525" marT="9525" marB="0" anchor="ctr"/>
                </a:tc>
              </a:tr>
              <a:tr h="934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Строительство РЭУ Аксуат, Шорнак, Саксаульск, Караозек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1 018 566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1 018 566</a:t>
                      </a:r>
                    </a:p>
                  </a:txBody>
                  <a:tcPr marL="9525" marR="9525" marT="9525" marB="0" anchor="ctr"/>
                </a:tc>
              </a:tr>
              <a:tr h="934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Строительство ВП Аксуат,  Шорнак, Саксаульск, Караозек, Бозой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444 452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444 452</a:t>
                      </a:r>
                    </a:p>
                  </a:txBody>
                  <a:tcPr marL="9525" marR="9525" marT="9525" marB="0" anchor="ctr"/>
                </a:tc>
              </a:tr>
              <a:tr h="631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Авторский надзор</a:t>
                      </a: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57 652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9387" y="836712"/>
            <a:ext cx="9036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Исполнение утвержденной  </a:t>
            </a:r>
            <a:r>
              <a:rPr lang="ru-RU" sz="1400" dirty="0" smtClean="0"/>
              <a:t>ведомством уполномоченного органа </a:t>
            </a:r>
            <a:r>
              <a:rPr lang="ru-RU" sz="1400" dirty="0" smtClean="0"/>
              <a:t>инвестиционной программы </a:t>
            </a:r>
            <a:r>
              <a:rPr lang="ru-RU" sz="1400" dirty="0" smtClean="0"/>
              <a:t>Товарищества с учетом корректировок (</a:t>
            </a:r>
            <a:r>
              <a:rPr lang="ru-RU" sz="1400" dirty="0"/>
              <a:t>далее - ИП) за 2015 год составляет: </a:t>
            </a:r>
          </a:p>
        </p:txBody>
      </p:sp>
    </p:spTree>
    <p:extLst>
      <p:ext uri="{BB962C8B-B14F-4D97-AF65-F5344CB8AC3E}">
        <p14:creationId xmlns:p14="http://schemas.microsoft.com/office/powerpoint/2010/main" val="16265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671997" y="192683"/>
            <a:ext cx="7462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 основных финансово-экономических показателях Товарищества за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2015 год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7380312" y="900569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/>
              <a:t>тыс</a:t>
            </a:r>
            <a:r>
              <a:rPr lang="ru-RU" dirty="0" smtClean="0"/>
              <a:t>. тенге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5" y="31369"/>
            <a:ext cx="1875642" cy="8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-9165" y="900569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11266"/>
              </p:ext>
            </p:extLst>
          </p:nvPr>
        </p:nvGraphicFramePr>
        <p:xfrm>
          <a:off x="114610" y="1269901"/>
          <a:ext cx="8938158" cy="4680518"/>
        </p:xfrm>
        <a:graphic>
          <a:graphicData uri="http://schemas.openxmlformats.org/drawingml/2006/table">
            <a:tbl>
              <a:tblPr/>
              <a:tblGrid>
                <a:gridCol w="6854018"/>
                <a:gridCol w="2084140"/>
              </a:tblGrid>
              <a:tr h="4945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Факт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2015 год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Доход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основной деятельности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14 305 380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Доход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неосновной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522 446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Расходы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197 409 327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Производственные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11 194 594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Административные расходы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5 999 777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Финансовые расходы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5 444 889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расходы от неосновной деятельности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174 770 067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Финансовый результат до налогообложения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- 182 581 501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КПН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86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Чистый доход/убыток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- 182 581 501 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9387" y="6027003"/>
            <a:ext cx="9036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Основной причиной негативного финансово-экономического показателя Товарищества является девальвация национальной валюты, а также отклонение фактических показателей от плановых объемов транспортировки товарного газа.</a:t>
            </a:r>
          </a:p>
        </p:txBody>
      </p:sp>
    </p:spTree>
    <p:extLst>
      <p:ext uri="{BB962C8B-B14F-4D97-AF65-F5344CB8AC3E}">
        <p14:creationId xmlns:p14="http://schemas.microsoft.com/office/powerpoint/2010/main" val="8938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812360" cy="8640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Информация об объемах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предоставленных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регулируемых услуг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2015 год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66715"/>
            <a:ext cx="8928992" cy="734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0" hangingPunct="0">
              <a:spcBef>
                <a:spcPts val="0"/>
              </a:spcBef>
              <a:buNone/>
            </a:pPr>
            <a:r>
              <a:rPr kumimoji="1" lang="ru-RU" sz="1600" dirty="0" smtClean="0">
                <a:solidFill>
                  <a:srgbClr val="000000"/>
                </a:solidFill>
              </a:rPr>
              <a:t>За 2015 год</a:t>
            </a:r>
            <a:r>
              <a:rPr kumimoji="1" lang="en-US" sz="1600" dirty="0" smtClean="0">
                <a:solidFill>
                  <a:srgbClr val="000000"/>
                </a:solidFill>
              </a:rPr>
              <a:t> </a:t>
            </a:r>
            <a:r>
              <a:rPr kumimoji="1" lang="ru-RU" sz="1600" dirty="0" smtClean="0">
                <a:solidFill>
                  <a:srgbClr val="000000"/>
                </a:solidFill>
              </a:rPr>
              <a:t>Товарищество осуществило транспортировку газа  </a:t>
            </a:r>
            <a:r>
              <a:rPr kumimoji="1" lang="ru-RU" sz="1600" dirty="0">
                <a:solidFill>
                  <a:srgbClr val="000000"/>
                </a:solidFill>
              </a:rPr>
              <a:t>по магистральному газопроводу </a:t>
            </a:r>
            <a:r>
              <a:rPr kumimoji="1" lang="ru-RU" sz="1600" dirty="0" smtClean="0">
                <a:solidFill>
                  <a:srgbClr val="000000"/>
                </a:solidFill>
              </a:rPr>
              <a:t>в объеме</a:t>
            </a:r>
            <a:r>
              <a:rPr kumimoji="1" lang="ru-RU" sz="1600" dirty="0" smtClean="0"/>
              <a:t> 1 215 </a:t>
            </a:r>
            <a:r>
              <a:rPr kumimoji="1" lang="en-US" sz="1600" dirty="0" smtClean="0"/>
              <a:t>926</a:t>
            </a:r>
            <a:r>
              <a:rPr kumimoji="1" lang="ru-RU" sz="1600" dirty="0" smtClean="0"/>
              <a:t> тыс. м3:</a:t>
            </a:r>
            <a:r>
              <a:rPr kumimoji="1" lang="ru-RU" sz="1600" dirty="0">
                <a:solidFill>
                  <a:srgbClr val="000000"/>
                </a:solidFill>
              </a:rPr>
              <a:t/>
            </a:r>
            <a:br>
              <a:rPr kumimoji="1" lang="ru-RU" sz="1600" dirty="0">
                <a:solidFill>
                  <a:srgbClr val="000000"/>
                </a:solidFill>
              </a:rPr>
            </a:br>
            <a:endParaRPr kumimoji="1" lang="ru-RU" altLang="ru-RU" sz="1600" i="1" dirty="0" smtClean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296144" cy="6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05660"/>
              </p:ext>
            </p:extLst>
          </p:nvPr>
        </p:nvGraphicFramePr>
        <p:xfrm>
          <a:off x="98628" y="1772816"/>
          <a:ext cx="8937868" cy="4291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79"/>
                <a:gridCol w="4105768"/>
                <a:gridCol w="928926"/>
                <a:gridCol w="1786396"/>
                <a:gridCol w="1610699"/>
              </a:tblGrid>
              <a:tr h="1340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№ п/п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Наименование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Ед. изм.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D # @"/>
                          <a:cs typeface="D # @"/>
                        </a:rPr>
                        <a:t>В действующей тарифной смете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D # @"/>
                          <a:cs typeface="D # @"/>
                        </a:rPr>
                        <a:t>Фактическое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D # @"/>
                          <a:cs typeface="D # @"/>
                        </a:rPr>
                        <a:t> исполнение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marL="68580" marR="68580" marT="0" marB="0" anchor="ctr"/>
                </a:tc>
              </a:tr>
              <a:tr h="1612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Объем транспортировки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товарного газа по магистральному газопроводу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тыс. м3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2 500 000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 # @"/>
                          <a:cs typeface="Times New Roman" panose="02020603050405020304" pitchFamily="18" charset="0"/>
                        </a:rPr>
                        <a:t>1 215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 # @"/>
                          <a:cs typeface="Times New Roman" panose="02020603050405020304" pitchFamily="18" charset="0"/>
                        </a:rPr>
                        <a:t>926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38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Газ на собственные нужды и технологические  потери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тыс. м3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 # @"/>
                          <a:cs typeface="Times New Roman" panose="02020603050405020304" pitchFamily="18" charset="0"/>
                        </a:rPr>
                        <a:t>36 163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 # @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 # @"/>
                          <a:cs typeface="Times New Roman" panose="02020603050405020304" pitchFamily="18" charset="0"/>
                        </a:rPr>
                        <a:t>18 838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 # @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64052"/>
            <a:ext cx="7488832" cy="672660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</a:rPr>
              <a:t>Информация о проводимой работе с потребителями регулируемых услуг за 2015 год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eaLnBrk="0" hangingPunct="0">
              <a:buNone/>
            </a:pPr>
            <a:r>
              <a:rPr lang="ru-RU" sz="1600" dirty="0" smtClean="0"/>
              <a:t>    </a:t>
            </a:r>
            <a:r>
              <a:rPr lang="ru-RU" sz="1600" dirty="0"/>
              <a:t>Товарищество в отчетном периоде осуществило: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eaLnBrk="0" hangingPunct="0"/>
            <a:r>
              <a:rPr lang="ru-RU" sz="1600" dirty="0"/>
              <a:t>заключение договора на транспортировку газа по магистральному газопроводу с потребителем товарного газа, в соответствии с типовым договором, утвержденным Правительством  Республики Казахстан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 eaLnBrk="0" hangingPunct="0"/>
            <a:endParaRPr lang="ru-RU" sz="1600" dirty="0"/>
          </a:p>
          <a:p>
            <a:pPr lvl="0" eaLnBrk="0" hangingPunct="0"/>
            <a:r>
              <a:rPr lang="ru-RU" sz="1600" dirty="0"/>
              <a:t>     </a:t>
            </a:r>
            <a:r>
              <a:rPr kumimoji="1" lang="ru-RU" sz="1600" dirty="0"/>
              <a:t>проведение слушания ежегодного отчета о своей деятельности за </a:t>
            </a:r>
            <a:r>
              <a:rPr kumimoji="1" lang="ru-RU" sz="1600" dirty="0" smtClean="0"/>
              <a:t>201</a:t>
            </a:r>
            <a:r>
              <a:rPr kumimoji="1" lang="en-US" sz="1600" dirty="0" smtClean="0"/>
              <a:t>4</a:t>
            </a:r>
            <a:r>
              <a:rPr kumimoji="1" lang="ru-RU" sz="1600" dirty="0" smtClean="0"/>
              <a:t> </a:t>
            </a:r>
            <a:r>
              <a:rPr kumimoji="1" lang="ru-RU" sz="1600" dirty="0"/>
              <a:t>год, в соответствии с подпунктом 7-3) статьи 7 Закона РК «О естественных монополиях и регулируемых рынках» и Правил проведения ежегодного отчета о деятельности субъекта естественной монополии по предоставлению регулируемых услуг (товаров, работ) перед потребителями и иными заинтересованными лицами, утвержденных Приказом Министра национальной экономики РК от 18 декабря 2014 года № 150</a:t>
            </a:r>
            <a:r>
              <a:rPr kumimoji="1" lang="ru-RU" sz="1600" dirty="0" smtClean="0"/>
              <a:t>;</a:t>
            </a:r>
            <a:endParaRPr kumimoji="1" lang="en-US" sz="1600" dirty="0" smtClean="0"/>
          </a:p>
          <a:p>
            <a:pPr lvl="0" eaLnBrk="0" hangingPunct="0"/>
            <a:endParaRPr lang="ru-RU" sz="1600" dirty="0"/>
          </a:p>
          <a:p>
            <a:pPr lvl="0" eaLnBrk="0" hangingPunct="0"/>
            <a:r>
              <a:rPr lang="ru-RU" sz="1600" dirty="0"/>
              <a:t>     </a:t>
            </a:r>
            <a:r>
              <a:rPr kumimoji="1" lang="ru-RU" sz="1600" dirty="0"/>
              <a:t>своевременное доведение до сведения потребителя информации об изменении  предельного уровня тарифа</a:t>
            </a:r>
            <a:r>
              <a:rPr kumimoji="1" lang="ru-RU" sz="1600" dirty="0" smtClean="0"/>
              <a:t>;</a:t>
            </a:r>
            <a:endParaRPr kumimoji="1" lang="en-US" sz="1600" dirty="0" smtClean="0"/>
          </a:p>
          <a:p>
            <a:pPr lvl="0" eaLnBrk="0" hangingPunct="0"/>
            <a:endParaRPr lang="ru-RU" sz="1600" dirty="0"/>
          </a:p>
          <a:p>
            <a:pPr lvl="0"/>
            <a:r>
              <a:rPr lang="ru-RU" sz="1600" dirty="0"/>
              <a:t>    жалоб на качество предоставленных услуг по транспортировке газа по магистральному газопроводу от потребителя не поступало.</a:t>
            </a:r>
          </a:p>
          <a:p>
            <a:pPr marL="182563" indent="-160338" algn="just" eaLnBrk="0" hangingPunct="0">
              <a:spcBef>
                <a:spcPts val="0"/>
              </a:spcBef>
            </a:pPr>
            <a:endParaRPr kumimoji="1" lang="ru-RU" sz="1800" dirty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800" dirty="0" smtClean="0">
                <a:solidFill>
                  <a:srgbClr val="000000"/>
                </a:solidFill>
              </a:rPr>
              <a:t>	</a:t>
            </a:r>
            <a:endParaRPr kumimoji="1" lang="en-US" altLang="ru-RU" sz="1800" dirty="0" smtClean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endParaRPr kumimoji="1" lang="ru-RU" altLang="ru-RU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8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8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296144" cy="6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560840" cy="936104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Информация о постатейном исполнении тарифной сметы за 2015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18" y="879993"/>
            <a:ext cx="8928992" cy="5832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0" hangingPunct="0">
              <a:spcBef>
                <a:spcPts val="0"/>
              </a:spcBef>
              <a:buNone/>
            </a:pPr>
            <a:r>
              <a:rPr lang="en-US" sz="1400" dirty="0" smtClean="0"/>
              <a:t>    </a:t>
            </a:r>
            <a:r>
              <a:rPr lang="ru-RU" sz="1400" dirty="0" smtClean="0"/>
              <a:t>С </a:t>
            </a:r>
            <a:r>
              <a:rPr lang="ru-RU" sz="1400" dirty="0"/>
              <a:t>1 июня 2014 года Товарищество применяет тариф и тарифную смету </a:t>
            </a:r>
            <a:r>
              <a:rPr lang="ru-RU" sz="1400" dirty="0" smtClean="0"/>
              <a:t>утвержденные </a:t>
            </a:r>
            <a:r>
              <a:rPr lang="ru-RU" sz="1400" dirty="0"/>
              <a:t>в упрощенном порядке в размере 11 765 тенге за тыс.м3 без учета НДС (</a:t>
            </a:r>
            <a:r>
              <a:rPr lang="ru-RU" sz="1400" dirty="0" smtClean="0"/>
              <a:t>утвержденные </a:t>
            </a:r>
            <a:r>
              <a:rPr lang="ru-RU" sz="1400" dirty="0"/>
              <a:t>приказом </a:t>
            </a:r>
            <a:r>
              <a:rPr lang="ru-RU" sz="1400" dirty="0" smtClean="0"/>
              <a:t>Агентства </a:t>
            </a:r>
            <a:r>
              <a:rPr lang="ru-RU" sz="1400" dirty="0"/>
              <a:t>Республики Казахстан по регулированию естественных монополий</a:t>
            </a:r>
            <a:r>
              <a:rPr lang="ru-RU" sz="1400" b="1" dirty="0"/>
              <a:t> </a:t>
            </a:r>
            <a:r>
              <a:rPr lang="ru-RU" sz="1400" dirty="0" smtClean="0"/>
              <a:t>РК </a:t>
            </a:r>
            <a:r>
              <a:rPr lang="ru-RU" sz="1400" dirty="0"/>
              <a:t>от 11 мая 2014 года № 101-ОД). </a:t>
            </a:r>
            <a:r>
              <a:rPr lang="ru-RU" sz="1400" dirty="0" smtClean="0"/>
              <a:t> </a:t>
            </a:r>
            <a:r>
              <a:rPr kumimoji="1" lang="ru-RU" altLang="ru-RU" sz="1400" dirty="0">
                <a:solidFill>
                  <a:srgbClr val="000000"/>
                </a:solidFill>
              </a:rPr>
              <a:t>	</a:t>
            </a:r>
            <a:endParaRPr kumimoji="1" lang="ru-RU" altLang="ru-RU" sz="1400" dirty="0" smtClean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lang="en-US" sz="1400" dirty="0" smtClean="0"/>
              <a:t>    </a:t>
            </a:r>
            <a:r>
              <a:rPr lang="ru-RU" sz="1400" dirty="0" smtClean="0"/>
              <a:t>Ниже </a:t>
            </a:r>
            <a:r>
              <a:rPr lang="ru-RU" sz="1400" dirty="0"/>
              <a:t>представлены таблицы отражающие исполнение действующей тарифной сметы на транспортировку товарного газа по магистральному газопроводу Товарищества за 2015 год: </a:t>
            </a:r>
            <a:endParaRPr kumimoji="1" lang="ru-RU" altLang="ru-RU" sz="1400" i="1" dirty="0" smtClean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endParaRPr kumimoji="1" lang="ru-RU" altLang="ru-RU" sz="1400" i="1" dirty="0" smtClean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4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4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4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400" dirty="0">
                <a:solidFill>
                  <a:srgbClr val="000000"/>
                </a:solidFill>
              </a:rPr>
              <a:t>	</a:t>
            </a:r>
            <a:endParaRPr kumimoji="1" lang="ru-RU" sz="14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4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4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4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4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4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4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4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4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4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96144" cy="6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03580"/>
              </p:ext>
            </p:extLst>
          </p:nvPr>
        </p:nvGraphicFramePr>
        <p:xfrm>
          <a:off x="115346" y="2204864"/>
          <a:ext cx="8921150" cy="4165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17"/>
                <a:gridCol w="2935268"/>
                <a:gridCol w="1368152"/>
                <a:gridCol w="2008381"/>
                <a:gridCol w="2088232"/>
              </a:tblGrid>
              <a:tr h="447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Наименование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Ед. изм.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D # @"/>
                          <a:cs typeface="D # @"/>
                        </a:rPr>
                        <a:t>В действующей тарифной смете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D # @"/>
                          <a:cs typeface="D # @"/>
                        </a:rPr>
                        <a:t>Фактическое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D # @"/>
                          <a:cs typeface="D # @"/>
                        </a:rPr>
                        <a:t> исполнение</a:t>
                      </a:r>
                      <a:endParaRPr lang="ru-RU" sz="1400" dirty="0"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anchor="ctr"/>
                </a:tc>
              </a:tr>
              <a:tr h="846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Затраты на производство товаров и предоставление услуг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 тенге </a:t>
                      </a:r>
                      <a:endParaRPr lang="ru-RU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11 396 138 </a:t>
                      </a:r>
                      <a:endParaRPr lang="ru-RU" sz="1400" b="1" i="1" dirty="0"/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186 706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</a:tr>
              <a:tr h="5926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II</a:t>
                      </a:r>
                      <a:endParaRPr lang="ru-RU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периода всего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2 503 297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6 901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902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03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III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Всего затрат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тенге 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13 899 435</a:t>
                      </a:r>
                      <a:endParaRPr lang="ru-RU" sz="1400" b="1" dirty="0"/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18 08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</a:tr>
              <a:tr h="403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IV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Прибыль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тенге 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15 513 065 </a:t>
                      </a:r>
                      <a:endParaRPr lang="ru-RU" sz="1400" b="1" i="0" dirty="0"/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-3 78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</a:tr>
              <a:tr h="403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</a:t>
                      </a:r>
                      <a:endParaRPr lang="ru-RU" sz="1400" b="1" i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 тенге 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29 412 500</a:t>
                      </a:r>
                      <a:endParaRPr lang="ru-RU" sz="1400" b="1" i="0" dirty="0"/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14 305 380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</a:tr>
              <a:tr h="403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VI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оказываемых услуг 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м3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2 500 000</a:t>
                      </a:r>
                      <a:endParaRPr lang="ru-RU" sz="1400" b="1" i="0" dirty="0"/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1 215 92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</a:tr>
              <a:tr h="5926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VIII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Тариф 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тенге/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1000 м3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11 765 </a:t>
                      </a:r>
                      <a:endParaRPr lang="ru-RU" sz="1400" b="1" i="0" dirty="0"/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11 765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8199</TotalTime>
  <Words>2164</Words>
  <Application>Microsoft Office PowerPoint</Application>
  <PresentationFormat>Экран (4:3)</PresentationFormat>
  <Paragraphs>642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Общая информация о проекте</vt:lpstr>
      <vt:lpstr>Презентация PowerPoint</vt:lpstr>
      <vt:lpstr>Технические параметры газопровода</vt:lpstr>
      <vt:lpstr>Исполнение инвестиционной программы за 2015 год </vt:lpstr>
      <vt:lpstr>Презентация PowerPoint</vt:lpstr>
      <vt:lpstr>Информация об объемах предоставленных  регулируемых услуг за 2015 год</vt:lpstr>
      <vt:lpstr>Информация о проводимой работе с потребителями регулируемых услуг за 2015 год</vt:lpstr>
      <vt:lpstr>Информация о постатейном исполнении тарифной сметы за 2015 год</vt:lpstr>
      <vt:lpstr>Презентация PowerPoint</vt:lpstr>
      <vt:lpstr>Презентация PowerPoint</vt:lpstr>
      <vt:lpstr>Основные причины отклонения по исполнению тарифной сметы </vt:lpstr>
      <vt:lpstr>Перспективы деятельности (план развития), возможное изменение  тарифа на регулируемую услугу по транспортировке товарного газа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ТОО «Газопровод Бейнеу-Шымкент»</dc:title>
  <dc:creator>Zhannat Koishybayev &lt;BP&gt;</dc:creator>
  <cp:lastModifiedBy>Bauyrzhan Kabi &lt;BPEA&gt;</cp:lastModifiedBy>
  <cp:revision>359</cp:revision>
  <cp:lastPrinted>2016-02-17T06:42:52Z</cp:lastPrinted>
  <dcterms:created xsi:type="dcterms:W3CDTF">2013-07-09T09:35:30Z</dcterms:created>
  <dcterms:modified xsi:type="dcterms:W3CDTF">2016-03-02T03:41:16Z</dcterms:modified>
</cp:coreProperties>
</file>