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317" r:id="rId2"/>
    <p:sldId id="350" r:id="rId3"/>
    <p:sldId id="351" r:id="rId4"/>
    <p:sldId id="352" r:id="rId5"/>
    <p:sldId id="357" r:id="rId6"/>
    <p:sldId id="364" r:id="rId7"/>
    <p:sldId id="368" r:id="rId8"/>
    <p:sldId id="370" r:id="rId9"/>
    <p:sldId id="332" r:id="rId10"/>
    <p:sldId id="362" r:id="rId11"/>
    <p:sldId id="363" r:id="rId12"/>
    <p:sldId id="342" r:id="rId13"/>
    <p:sldId id="347" r:id="rId14"/>
    <p:sldId id="361" r:id="rId15"/>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14"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5591B032-E2AA-42E9-A66B-7F3EE1BC837F}" type="datetimeFigureOut">
              <a:rPr lang="ru-RU" smtClean="0"/>
              <a:pPr/>
              <a:t>02.03.2016</a:t>
            </a:fld>
            <a:endParaRPr lang="ru-RU" dirty="0"/>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635CDFC-F982-41D6-9B06-DCB9464D8C26}" type="slidenum">
              <a:rPr lang="ru-RU" smtClean="0"/>
              <a:pPr/>
              <a:t>‹#›</a:t>
            </a:fld>
            <a:endParaRPr lang="ru-RU" dirty="0"/>
          </a:p>
        </p:txBody>
      </p:sp>
    </p:spTree>
    <p:extLst>
      <p:ext uri="{BB962C8B-B14F-4D97-AF65-F5344CB8AC3E}">
        <p14:creationId xmlns:p14="http://schemas.microsoft.com/office/powerpoint/2010/main" val="41224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4</a:t>
            </a:fld>
            <a:endParaRPr lang="ru-RU" dirty="0"/>
          </a:p>
        </p:txBody>
      </p:sp>
    </p:spTree>
    <p:extLst>
      <p:ext uri="{BB962C8B-B14F-4D97-AF65-F5344CB8AC3E}">
        <p14:creationId xmlns:p14="http://schemas.microsoft.com/office/powerpoint/2010/main" val="128148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5</a:t>
            </a:fld>
            <a:endParaRPr lang="ru-RU" dirty="0"/>
          </a:p>
        </p:txBody>
      </p:sp>
    </p:spTree>
    <p:extLst>
      <p:ext uri="{BB962C8B-B14F-4D97-AF65-F5344CB8AC3E}">
        <p14:creationId xmlns:p14="http://schemas.microsoft.com/office/powerpoint/2010/main" val="180283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6</a:t>
            </a:fld>
            <a:endParaRPr lang="ru-RU" dirty="0"/>
          </a:p>
        </p:txBody>
      </p:sp>
    </p:spTree>
    <p:extLst>
      <p:ext uri="{BB962C8B-B14F-4D97-AF65-F5344CB8AC3E}">
        <p14:creationId xmlns:p14="http://schemas.microsoft.com/office/powerpoint/2010/main" val="2686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7</a:t>
            </a:fld>
            <a:endParaRPr lang="ru-RU" dirty="0"/>
          </a:p>
        </p:txBody>
      </p:sp>
    </p:spTree>
    <p:extLst>
      <p:ext uri="{BB962C8B-B14F-4D97-AF65-F5344CB8AC3E}">
        <p14:creationId xmlns:p14="http://schemas.microsoft.com/office/powerpoint/2010/main" val="335777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8</a:t>
            </a:fld>
            <a:endParaRPr lang="ru-RU" dirty="0"/>
          </a:p>
        </p:txBody>
      </p:sp>
    </p:spTree>
    <p:extLst>
      <p:ext uri="{BB962C8B-B14F-4D97-AF65-F5344CB8AC3E}">
        <p14:creationId xmlns:p14="http://schemas.microsoft.com/office/powerpoint/2010/main" val="335777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12</a:t>
            </a:fld>
            <a:endParaRPr lang="ru-RU" dirty="0"/>
          </a:p>
        </p:txBody>
      </p:sp>
    </p:spTree>
    <p:extLst>
      <p:ext uri="{BB962C8B-B14F-4D97-AF65-F5344CB8AC3E}">
        <p14:creationId xmlns:p14="http://schemas.microsoft.com/office/powerpoint/2010/main" val="335777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21045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1925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75527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9828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004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865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9845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264572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4116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0828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02.03.2016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5913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9144-1E4A-498E-A97A-CB63AEA137B9}" type="datetimeFigureOut">
              <a:rPr lang="ru-RU" smtClean="0"/>
              <a:pPr/>
              <a:t>02.03.2016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9977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5"/>
          <p:cNvPicPr>
            <a:picLocks noChangeAspect="1" noChangeArrowheads="1"/>
          </p:cNvPicPr>
          <p:nvPr/>
        </p:nvPicPr>
        <p:blipFill>
          <a:blip r:embed="rId2" cstate="print"/>
          <a:srcRect/>
          <a:stretch>
            <a:fillRect/>
          </a:stretch>
        </p:blipFill>
        <p:spPr bwMode="auto">
          <a:xfrm>
            <a:off x="250825" y="216024"/>
            <a:ext cx="2881015" cy="1124744"/>
          </a:xfrm>
          <a:prstGeom prst="rect">
            <a:avLst/>
          </a:prstGeom>
          <a:noFill/>
          <a:ln w="9525">
            <a:noFill/>
            <a:miter lim="800000"/>
            <a:headEnd/>
            <a:tailEnd/>
          </a:ln>
        </p:spPr>
      </p:pic>
      <p:sp>
        <p:nvSpPr>
          <p:cNvPr id="17410" name="Подзаголовок 4"/>
          <p:cNvSpPr>
            <a:spLocks noGrp="1"/>
          </p:cNvSpPr>
          <p:nvPr>
            <p:ph type="subTitle" idx="1"/>
          </p:nvPr>
        </p:nvSpPr>
        <p:spPr>
          <a:xfrm>
            <a:off x="107504" y="1628800"/>
            <a:ext cx="9001000" cy="1152128"/>
          </a:xfrm>
        </p:spPr>
        <p:txBody>
          <a:bodyPr>
            <a:noAutofit/>
          </a:bodyPr>
          <a:lstStyle/>
          <a:p>
            <a:pPr>
              <a:lnSpc>
                <a:spcPct val="114000"/>
              </a:lnSpc>
              <a:spcBef>
                <a:spcPct val="0"/>
              </a:spcBef>
            </a:pPr>
            <a:r>
              <a:rPr lang="ru-RU" altLang="ru-RU" sz="2000" b="1" dirty="0" smtClean="0">
                <a:solidFill>
                  <a:schemeClr val="tx2">
                    <a:lumMod val="75000"/>
                  </a:schemeClr>
                </a:solidFill>
              </a:rPr>
              <a:t>«</a:t>
            </a:r>
            <a:r>
              <a:rPr lang="ru-RU" sz="2000" b="1" dirty="0" smtClean="0">
                <a:solidFill>
                  <a:schemeClr val="tx2">
                    <a:lumMod val="75000"/>
                  </a:schemeClr>
                </a:solidFill>
              </a:rPr>
              <a:t>Бейнеу-Шымкент</a:t>
            </a:r>
            <a:r>
              <a:rPr lang="en-US" sz="2000" b="1" dirty="0" smtClean="0">
                <a:solidFill>
                  <a:schemeClr val="tx2">
                    <a:lumMod val="75000"/>
                  </a:schemeClr>
                </a:solidFill>
              </a:rPr>
              <a:t> </a:t>
            </a:r>
            <a:r>
              <a:rPr lang="kk-KZ" sz="2000" b="1" dirty="0" smtClean="0">
                <a:solidFill>
                  <a:schemeClr val="tx2">
                    <a:lumMod val="75000"/>
                  </a:schemeClr>
                </a:solidFill>
              </a:rPr>
              <a:t>газ құбыры</a:t>
            </a:r>
            <a:r>
              <a:rPr lang="ru-RU" altLang="ru-RU" sz="2000" b="1" dirty="0" smtClean="0">
                <a:solidFill>
                  <a:schemeClr val="tx2">
                    <a:lumMod val="75000"/>
                  </a:schemeClr>
                </a:solidFill>
              </a:rPr>
              <a:t>» ЖШС 2015 </a:t>
            </a:r>
            <a:r>
              <a:rPr lang="ru-RU" altLang="ru-RU" sz="2000" b="1" dirty="0" err="1" smtClean="0">
                <a:solidFill>
                  <a:schemeClr val="tx2">
                    <a:lumMod val="75000"/>
                  </a:schemeClr>
                </a:solidFill>
              </a:rPr>
              <a:t>жылғы</a:t>
            </a:r>
            <a:r>
              <a:rPr lang="ru-RU" altLang="ru-RU" sz="2000" b="1" dirty="0" smtClean="0">
                <a:solidFill>
                  <a:schemeClr val="tx2">
                    <a:lumMod val="75000"/>
                  </a:schemeClr>
                </a:solidFill>
              </a:rPr>
              <a:t> магистральды </a:t>
            </a:r>
          </a:p>
          <a:p>
            <a:pPr>
              <a:lnSpc>
                <a:spcPct val="114000"/>
              </a:lnSpc>
              <a:spcBef>
                <a:spcPct val="0"/>
              </a:spcBef>
            </a:pPr>
            <a:r>
              <a:rPr lang="ru-RU" altLang="ru-RU" sz="2000" b="1" dirty="0" smtClean="0">
                <a:solidFill>
                  <a:schemeClr val="tx2">
                    <a:lumMod val="75000"/>
                  </a:schemeClr>
                </a:solidFill>
              </a:rPr>
              <a:t>газ құбыры бойымен тауарлық газды тасымалдау бойынша </a:t>
            </a:r>
          </a:p>
          <a:p>
            <a:pPr>
              <a:lnSpc>
                <a:spcPct val="114000"/>
              </a:lnSpc>
              <a:spcBef>
                <a:spcPct val="0"/>
              </a:spcBef>
            </a:pPr>
            <a:r>
              <a:rPr lang="ru-RU" altLang="ru-RU" sz="2000" b="1" dirty="0" smtClean="0">
                <a:solidFill>
                  <a:schemeClr val="tx2">
                    <a:lumMod val="75000"/>
                  </a:schemeClr>
                </a:solidFill>
              </a:rPr>
              <a:t>атқарған қызметі туралы жыл сайынғы есеп  </a:t>
            </a:r>
          </a:p>
          <a:p>
            <a:pPr>
              <a:lnSpc>
                <a:spcPct val="114000"/>
              </a:lnSpc>
              <a:spcBef>
                <a:spcPct val="0"/>
              </a:spcBef>
            </a:pPr>
            <a:endParaRPr lang="en-US" altLang="ru-RU" sz="2000" b="1" dirty="0">
              <a:solidFill>
                <a:schemeClr val="tx2">
                  <a:lumMod val="75000"/>
                </a:schemeClr>
              </a:solidFill>
            </a:endParaRPr>
          </a:p>
        </p:txBody>
      </p:sp>
      <p:pic>
        <p:nvPicPr>
          <p:cNvPr id="17411" name="Picture 1"/>
          <p:cNvPicPr>
            <a:picLocks noChangeAspect="1" noChangeArrowheads="1"/>
          </p:cNvPicPr>
          <p:nvPr/>
        </p:nvPicPr>
        <p:blipFill>
          <a:blip r:embed="rId3" cstate="print"/>
          <a:srcRect/>
          <a:stretch>
            <a:fillRect/>
          </a:stretch>
        </p:blipFill>
        <p:spPr bwMode="auto">
          <a:xfrm>
            <a:off x="4499992" y="3071811"/>
            <a:ext cx="3241675" cy="2160587"/>
          </a:xfrm>
          <a:prstGeom prst="rect">
            <a:avLst/>
          </a:prstGeom>
          <a:noFill/>
          <a:ln w="9525">
            <a:noFill/>
            <a:miter lim="800000"/>
            <a:headEnd/>
            <a:tailEnd/>
          </a:ln>
        </p:spPr>
      </p:pic>
      <p:pic>
        <p:nvPicPr>
          <p:cNvPr id="17412" name="Picture 2"/>
          <p:cNvPicPr>
            <a:picLocks noChangeAspect="1" noChangeArrowheads="1"/>
          </p:cNvPicPr>
          <p:nvPr/>
        </p:nvPicPr>
        <p:blipFill>
          <a:blip r:embed="rId4" cstate="print"/>
          <a:srcRect/>
          <a:stretch>
            <a:fillRect/>
          </a:stretch>
        </p:blipFill>
        <p:spPr bwMode="auto">
          <a:xfrm>
            <a:off x="1475656" y="3071810"/>
            <a:ext cx="2814016" cy="2157413"/>
          </a:xfrm>
          <a:prstGeom prst="rect">
            <a:avLst/>
          </a:prstGeom>
          <a:noFill/>
          <a:ln w="9525">
            <a:noFill/>
            <a:miter lim="800000"/>
            <a:headEnd/>
            <a:tailEnd/>
          </a:ln>
        </p:spPr>
      </p:pic>
    </p:spTree>
    <p:extLst>
      <p:ext uri="{BB962C8B-B14F-4D97-AF65-F5344CB8AC3E}">
        <p14:creationId xmlns:p14="http://schemas.microsoft.com/office/powerpoint/2010/main" val="90982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560" y="132600"/>
            <a:ext cx="8989895" cy="369332"/>
          </a:xfrm>
          <a:prstGeom prst="rect">
            <a:avLst/>
          </a:prstGeom>
          <a:noFill/>
          <a:ln w="9525">
            <a:noFill/>
            <a:miter lim="800000"/>
            <a:headEnd/>
            <a:tailEnd/>
          </a:ln>
        </p:spPr>
        <p:txBody>
          <a:bodyPr wrap="square">
            <a:spAutoFit/>
          </a:bodyPr>
          <a:lstStyle/>
          <a:p>
            <a:pPr algn="ctr"/>
            <a:r>
              <a:rPr lang="ru-RU" b="1" dirty="0" smtClean="0">
                <a:solidFill>
                  <a:srgbClr val="002060"/>
                </a:solidFill>
                <a:cs typeface="Arial" charset="0"/>
              </a:rPr>
              <a:t>2015 </a:t>
            </a:r>
            <a:r>
              <a:rPr lang="ru-RU" b="1" dirty="0" err="1" smtClean="0">
                <a:solidFill>
                  <a:srgbClr val="002060"/>
                </a:solidFill>
                <a:cs typeface="Arial" charset="0"/>
              </a:rPr>
              <a:t>жылғы</a:t>
            </a:r>
            <a:r>
              <a:rPr lang="ru-RU" b="1" dirty="0" smtClean="0">
                <a:solidFill>
                  <a:srgbClr val="002060"/>
                </a:solidFill>
                <a:cs typeface="Arial" charset="0"/>
              </a:rPr>
              <a:t> газ </a:t>
            </a:r>
            <a:r>
              <a:rPr lang="ru-RU" b="1" dirty="0" err="1" smtClean="0">
                <a:solidFill>
                  <a:srgbClr val="002060"/>
                </a:solidFill>
                <a:cs typeface="Arial" charset="0"/>
              </a:rPr>
              <a:t>тасымалы</a:t>
            </a:r>
            <a:r>
              <a:rPr lang="ru-RU" b="1" dirty="0" smtClean="0">
                <a:solidFill>
                  <a:srgbClr val="002060"/>
                </a:solidFill>
                <a:cs typeface="Arial" charset="0"/>
              </a:rPr>
              <a:t> </a:t>
            </a:r>
            <a:r>
              <a:rPr lang="ru-RU" b="1" dirty="0" err="1" smtClean="0">
                <a:solidFill>
                  <a:srgbClr val="002060"/>
                </a:solidFill>
                <a:cs typeface="Arial" charset="0"/>
              </a:rPr>
              <a:t>бойынша</a:t>
            </a:r>
            <a:r>
              <a:rPr lang="ru-RU" b="1" dirty="0" smtClean="0">
                <a:solidFill>
                  <a:srgbClr val="002060"/>
                </a:solidFill>
                <a:cs typeface="Arial" charset="0"/>
              </a:rPr>
              <a:t> </a:t>
            </a:r>
            <a:r>
              <a:rPr lang="ru-RU" b="1" dirty="0" err="1" smtClean="0">
                <a:solidFill>
                  <a:srgbClr val="002060"/>
                </a:solidFill>
                <a:cs typeface="Arial" charset="0"/>
              </a:rPr>
              <a:t>тарифтік</a:t>
            </a:r>
            <a:r>
              <a:rPr lang="ru-RU" b="1" dirty="0" smtClean="0">
                <a:solidFill>
                  <a:srgbClr val="002060"/>
                </a:solidFill>
                <a:cs typeface="Arial" charset="0"/>
              </a:rPr>
              <a:t> сметаны </a:t>
            </a:r>
            <a:r>
              <a:rPr lang="ru-RU" b="1" dirty="0" err="1" smtClean="0">
                <a:solidFill>
                  <a:srgbClr val="002060"/>
                </a:solidFill>
                <a:cs typeface="Arial" charset="0"/>
              </a:rPr>
              <a:t>орындау</a:t>
            </a:r>
            <a:endParaRPr lang="ru-RU" b="1" dirty="0">
              <a:solidFill>
                <a:srgbClr val="002060"/>
              </a:solidFill>
              <a:cs typeface="Arial" charset="0"/>
            </a:endParaRPr>
          </a:p>
        </p:txBody>
      </p:sp>
      <p:pic>
        <p:nvPicPr>
          <p:cNvPr id="8" name="Рисунок 7"/>
          <p:cNvPicPr>
            <a:picLocks noChangeAspect="1" noChangeArrowheads="1"/>
          </p:cNvPicPr>
          <p:nvPr/>
        </p:nvPicPr>
        <p:blipFill>
          <a:blip r:embed="rId2" cstate="print"/>
          <a:srcRect/>
          <a:stretch>
            <a:fillRect/>
          </a:stretch>
        </p:blipFill>
        <p:spPr bwMode="auto">
          <a:xfrm>
            <a:off x="34392" y="0"/>
            <a:ext cx="1297248" cy="601163"/>
          </a:xfrm>
          <a:prstGeom prst="rect">
            <a:avLst/>
          </a:prstGeom>
          <a:noFill/>
          <a:ln w="9525">
            <a:noFill/>
            <a:miter lim="800000"/>
            <a:headEnd/>
            <a:tailEnd/>
          </a:ln>
        </p:spPr>
      </p:pic>
      <p:cxnSp>
        <p:nvCxnSpPr>
          <p:cNvPr id="7" name="Прямая соединительная линия 6"/>
          <p:cNvCxnSpPr/>
          <p:nvPr/>
        </p:nvCxnSpPr>
        <p:spPr>
          <a:xfrm>
            <a:off x="0" y="620143"/>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3" name="Таблица 2"/>
          <p:cNvGraphicFramePr>
            <a:graphicFrameLocks noGrp="1"/>
          </p:cNvGraphicFramePr>
          <p:nvPr>
            <p:extLst>
              <p:ext uri="{D42A27DB-BD31-4B8C-83A1-F6EECF244321}">
                <p14:modId xmlns:p14="http://schemas.microsoft.com/office/powerpoint/2010/main" val="4246296775"/>
              </p:ext>
            </p:extLst>
          </p:nvPr>
        </p:nvGraphicFramePr>
        <p:xfrm>
          <a:off x="160704" y="836712"/>
          <a:ext cx="8803784" cy="5731640"/>
        </p:xfrm>
        <a:graphic>
          <a:graphicData uri="http://schemas.openxmlformats.org/drawingml/2006/table">
            <a:tbl>
              <a:tblPr>
                <a:tableStyleId>{5C22544A-7EE6-4342-B048-85BDC9FD1C3A}</a:tableStyleId>
              </a:tblPr>
              <a:tblGrid>
                <a:gridCol w="494472"/>
                <a:gridCol w="4532664"/>
                <a:gridCol w="824120"/>
                <a:gridCol w="1153769"/>
                <a:gridCol w="988944"/>
                <a:gridCol w="809815"/>
              </a:tblGrid>
              <a:tr h="520999">
                <a:tc>
                  <a:txBody>
                    <a:bodyPr/>
                    <a:lstStyle/>
                    <a:p>
                      <a:pPr algn="ctr" fontAlgn="ctr"/>
                      <a:r>
                        <a:rPr lang="ru-RU" sz="1100" u="none" strike="noStrike" dirty="0">
                          <a:solidFill>
                            <a:schemeClr val="tx1"/>
                          </a:solidFill>
                          <a:effectLst/>
                        </a:rPr>
                        <a:t>№ </a:t>
                      </a:r>
                      <a:r>
                        <a:rPr lang="ru-RU" sz="1100" u="none" strike="noStrike" dirty="0" smtClean="0">
                          <a:solidFill>
                            <a:schemeClr val="tx1"/>
                          </a:solidFill>
                          <a:effectLst/>
                        </a:rPr>
                        <a:t>қ/б</a:t>
                      </a:r>
                      <a:endParaRPr lang="en-US"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err="1" smtClean="0">
                          <a:solidFill>
                            <a:schemeClr val="tx1"/>
                          </a:solidFill>
                          <a:effectLst/>
                        </a:rPr>
                        <a:t>Көрсеткіштер</a:t>
                      </a:r>
                      <a:r>
                        <a:rPr lang="ru-RU" sz="1100" u="none" strike="noStrike" dirty="0" smtClean="0">
                          <a:solidFill>
                            <a:schemeClr val="tx1"/>
                          </a:solidFill>
                          <a:effectLst/>
                        </a:rPr>
                        <a:t> </a:t>
                      </a:r>
                      <a:r>
                        <a:rPr lang="ru-RU" sz="1100" u="none" strike="noStrike" dirty="0" err="1" smtClean="0">
                          <a:solidFill>
                            <a:schemeClr val="tx1"/>
                          </a:solidFill>
                          <a:effectLst/>
                        </a:rPr>
                        <a:t>атауы</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kk-KZ" sz="1100" b="0" i="0" u="none" strike="noStrike" dirty="0" smtClean="0">
                          <a:solidFill>
                            <a:schemeClr val="tx1"/>
                          </a:solidFill>
                          <a:effectLst/>
                          <a:latin typeface="+mn-lt"/>
                        </a:rPr>
                        <a:t>Өлш.</a:t>
                      </a:r>
                      <a:r>
                        <a:rPr lang="kk-KZ" sz="1100" b="0" i="0" u="none" strike="noStrike" baseline="0" dirty="0" smtClean="0">
                          <a:solidFill>
                            <a:schemeClr val="tx1"/>
                          </a:solidFill>
                          <a:effectLst/>
                          <a:latin typeface="+mn-lt"/>
                        </a:rPr>
                        <a:t>бірлігі</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err="1" smtClean="0">
                          <a:solidFill>
                            <a:schemeClr val="tx1"/>
                          </a:solidFill>
                          <a:effectLst/>
                        </a:rPr>
                        <a:t>Қолданыстағы</a:t>
                      </a:r>
                      <a:r>
                        <a:rPr lang="ru-RU" sz="1100" u="none" strike="noStrike" baseline="0" dirty="0" smtClean="0">
                          <a:solidFill>
                            <a:schemeClr val="tx1"/>
                          </a:solidFill>
                          <a:effectLst/>
                        </a:rPr>
                        <a:t> </a:t>
                      </a:r>
                      <a:r>
                        <a:rPr lang="ru-RU" sz="1100" u="none" strike="noStrike" dirty="0" err="1" smtClean="0">
                          <a:solidFill>
                            <a:schemeClr val="tx1"/>
                          </a:solidFill>
                          <a:effectLst/>
                        </a:rPr>
                        <a:t>тарифтік</a:t>
                      </a:r>
                      <a:r>
                        <a:rPr lang="ru-RU" sz="1100" u="none" strike="noStrike" dirty="0" smtClean="0">
                          <a:solidFill>
                            <a:schemeClr val="tx1"/>
                          </a:solidFill>
                          <a:effectLst/>
                        </a:rPr>
                        <a:t> </a:t>
                      </a:r>
                      <a:r>
                        <a:rPr lang="ru-RU" sz="1100" u="none" strike="noStrike" dirty="0" err="1" smtClean="0">
                          <a:solidFill>
                            <a:schemeClr val="tx1"/>
                          </a:solidFill>
                          <a:effectLst/>
                        </a:rPr>
                        <a:t>сметамен</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қабылданған</a:t>
                      </a:r>
                      <a:r>
                        <a:rPr lang="ru-RU" sz="1100"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smtClean="0">
                          <a:solidFill>
                            <a:schemeClr val="tx1"/>
                          </a:solidFill>
                          <a:effectLst/>
                        </a:rPr>
                        <a:t>2015 </a:t>
                      </a:r>
                      <a:r>
                        <a:rPr lang="ru-RU" sz="1100" u="none" strike="noStrike" dirty="0" err="1" smtClean="0">
                          <a:solidFill>
                            <a:schemeClr val="tx1"/>
                          </a:solidFill>
                          <a:effectLst/>
                        </a:rPr>
                        <a:t>жылғы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нақты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r>
                        <a:rPr lang="ru-RU" sz="1100"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err="1" smtClean="0">
                          <a:solidFill>
                            <a:schemeClr val="tx1"/>
                          </a:solidFill>
                          <a:effectLst/>
                        </a:rPr>
                        <a:t>Ауытқу</a:t>
                      </a:r>
                      <a:r>
                        <a:rPr lang="ru-RU" sz="1100" u="none" strike="noStrike" dirty="0" smtClean="0">
                          <a:solidFill>
                            <a:schemeClr val="tx1"/>
                          </a:solidFill>
                          <a:effectLst/>
                        </a:rPr>
                        <a:t> </a:t>
                      </a: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1</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smtClean="0">
                          <a:solidFill>
                            <a:schemeClr val="tx1"/>
                          </a:solidFill>
                          <a:effectLst/>
                        </a:rPr>
                        <a:t>2</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3</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4</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5</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b="0" i="0" u="none" strike="noStrike" dirty="0" smtClean="0">
                          <a:solidFill>
                            <a:schemeClr val="tx1"/>
                          </a:solidFill>
                          <a:effectLst/>
                          <a:latin typeface="Times New Roman"/>
                        </a:rPr>
                        <a:t>6</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en-US" sz="1100" b="1" u="none" strike="noStrike" dirty="0">
                          <a:solidFill>
                            <a:schemeClr val="tx1"/>
                          </a:solidFill>
                          <a:effectLst/>
                        </a:rPr>
                        <a:t>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err="1" smtClean="0">
                          <a:solidFill>
                            <a:schemeClr val="tx1"/>
                          </a:solidFill>
                          <a:effectLst/>
                        </a:rPr>
                        <a:t>Тауар</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өндірісі</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және</a:t>
                      </a:r>
                      <a:r>
                        <a:rPr lang="ru-RU" sz="1100" b="1" u="none" strike="noStrike" dirty="0" smtClean="0">
                          <a:solidFill>
                            <a:schemeClr val="tx1"/>
                          </a:solidFill>
                          <a:effectLst/>
                        </a:rPr>
                        <a:t> </a:t>
                      </a:r>
                      <a:r>
                        <a:rPr lang="ru-RU" sz="1100" b="1" u="none" strike="noStrike" dirty="0" err="1" smtClean="0">
                          <a:solidFill>
                            <a:schemeClr val="tx1"/>
                          </a:solidFill>
                          <a:effectLst/>
                        </a:rPr>
                        <a:t>қызмет</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көрсету</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шығындары</a:t>
                      </a:r>
                      <a:r>
                        <a:rPr lang="en-US" sz="1100" b="1"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err="1" smtClean="0">
                          <a:solidFill>
                            <a:schemeClr val="tx1"/>
                          </a:solidFill>
                          <a:effectLst/>
                        </a:rPr>
                        <a:t>мың</a:t>
                      </a:r>
                      <a:r>
                        <a:rPr lang="ru-RU" sz="1100" b="1" u="none" strike="noStrike" dirty="0" smtClean="0">
                          <a:solidFill>
                            <a:schemeClr val="tx1"/>
                          </a:solidFill>
                          <a:effectLst/>
                        </a:rPr>
                        <a:t>. </a:t>
                      </a:r>
                      <a:r>
                        <a:rPr lang="ru-RU" sz="1100" b="1" u="none" strike="noStrike" dirty="0">
                          <a:solidFill>
                            <a:schemeClr val="tx1"/>
                          </a:solidFill>
                          <a:effectLst/>
                        </a:rPr>
                        <a:t>тенге</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a:solidFill>
                            <a:schemeClr val="tx1"/>
                          </a:solidFill>
                          <a:effectLst/>
                        </a:rPr>
                        <a:t>      11 396 138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11 </a:t>
                      </a:r>
                      <a:r>
                        <a:rPr lang="ru-RU" sz="1100" b="1" u="none" strike="noStrike" dirty="0" smtClean="0">
                          <a:solidFill>
                            <a:schemeClr val="tx1"/>
                          </a:solidFill>
                          <a:effectLst/>
                        </a:rPr>
                        <a:t>18</a:t>
                      </a:r>
                      <a:r>
                        <a:rPr lang="en-US" sz="1100" b="1" u="none" strike="noStrike" dirty="0" smtClean="0">
                          <a:solidFill>
                            <a:schemeClr val="tx1"/>
                          </a:solidFill>
                          <a:effectLst/>
                        </a:rPr>
                        <a:t>6</a:t>
                      </a:r>
                      <a:r>
                        <a:rPr lang="ru-RU" sz="1100" b="1" u="none" strike="noStrike" dirty="0" smtClean="0">
                          <a:solidFill>
                            <a:schemeClr val="tx1"/>
                          </a:solidFill>
                          <a:effectLst/>
                        </a:rPr>
                        <a:t> </a:t>
                      </a:r>
                      <a:r>
                        <a:rPr lang="en-US" sz="1100" b="1" u="none" strike="noStrike" dirty="0" smtClean="0">
                          <a:solidFill>
                            <a:schemeClr val="tx1"/>
                          </a:solidFill>
                          <a:effectLst/>
                        </a:rPr>
                        <a:t>706</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98%</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1</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Материалдық</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r>
                        <a:rPr lang="ru-RU" sz="1100" u="none" strike="noStrike" dirty="0" smtClean="0">
                          <a:solidFill>
                            <a:schemeClr val="tx1"/>
                          </a:solidFill>
                          <a:effectLst/>
                        </a:rPr>
                        <a:t>, </a:t>
                      </a:r>
                      <a:r>
                        <a:rPr lang="ru-RU" sz="1100" u="none" strike="noStrike" dirty="0" err="1" smtClean="0">
                          <a:solidFill>
                            <a:schemeClr val="tx1"/>
                          </a:solidFill>
                          <a:effectLst/>
                        </a:rPr>
                        <a:t>барлығы</a:t>
                      </a:r>
                      <a:r>
                        <a:rPr lang="ru-RU" sz="1100" u="none" strike="noStrike" baseline="0"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339 349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110 098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32%</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оның</a:t>
                      </a:r>
                      <a:r>
                        <a:rPr lang="ru-RU" sz="1100" u="none" strike="noStrike" baseline="0" dirty="0" smtClean="0">
                          <a:solidFill>
                            <a:schemeClr val="tx1"/>
                          </a:solidFill>
                          <a:effectLst/>
                        </a:rPr>
                        <a:t> </a:t>
                      </a:r>
                      <a:r>
                        <a:rPr lang="ru-RU" sz="1100" u="none" strike="noStrike" baseline="0" dirty="0" err="1" smtClean="0">
                          <a:solidFill>
                            <a:schemeClr val="tx1"/>
                          </a:solidFill>
                          <a:effectLst/>
                        </a:rPr>
                        <a:t>ішінде</a:t>
                      </a:r>
                      <a:r>
                        <a:rPr lang="en-US" sz="1100" u="none" strike="noStrike" dirty="0" smtClean="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1.1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Меншікті</a:t>
                      </a:r>
                      <a:r>
                        <a:rPr lang="ru-RU" sz="1100" u="none" strike="noStrike" baseline="0" dirty="0" smtClean="0">
                          <a:solidFill>
                            <a:schemeClr val="tx1"/>
                          </a:solidFill>
                          <a:effectLst/>
                        </a:rPr>
                        <a:t> </a:t>
                      </a:r>
                      <a:r>
                        <a:rPr lang="ru-RU" sz="1100" u="none" strike="noStrike" baseline="0" dirty="0" err="1" smtClean="0">
                          <a:solidFill>
                            <a:schemeClr val="tx1"/>
                          </a:solidFill>
                          <a:effectLst/>
                        </a:rPr>
                        <a:t>мұқтаждықтар</a:t>
                      </a:r>
                      <a:r>
                        <a:rPr lang="ru-RU" sz="1100" u="none" strike="noStrike" dirty="0" smtClean="0">
                          <a:solidFill>
                            <a:schemeClr val="tx1"/>
                          </a:solidFill>
                          <a:effectLst/>
                        </a:rPr>
                        <a:t> </a:t>
                      </a:r>
                      <a:r>
                        <a:rPr lang="ru-RU" sz="1100" u="none" strike="noStrike" dirty="0" err="1" smtClean="0">
                          <a:solidFill>
                            <a:schemeClr val="tx1"/>
                          </a:solidFill>
                          <a:effectLst/>
                        </a:rPr>
                        <a:t>және</a:t>
                      </a:r>
                      <a:r>
                        <a:rPr lang="ru-RU" sz="1100" u="none" strike="noStrike" dirty="0" smtClean="0">
                          <a:solidFill>
                            <a:schemeClr val="tx1"/>
                          </a:solidFill>
                          <a:effectLst/>
                        </a:rPr>
                        <a:t> </a:t>
                      </a:r>
                      <a:r>
                        <a:rPr lang="ru-RU" sz="1100" u="none" strike="noStrike" dirty="0" err="1" smtClean="0">
                          <a:solidFill>
                            <a:schemeClr val="tx1"/>
                          </a:solidFill>
                          <a:effectLst/>
                        </a:rPr>
                        <a:t>технологиялық</a:t>
                      </a:r>
                      <a:r>
                        <a:rPr lang="ru-RU" sz="1100" u="none" strike="noStrike" baseline="0" dirty="0" smtClean="0">
                          <a:solidFill>
                            <a:schemeClr val="tx1"/>
                          </a:solidFill>
                          <a:effectLst/>
                        </a:rPr>
                        <a:t> </a:t>
                      </a:r>
                      <a:r>
                        <a:rPr lang="ru-RU" sz="1100" u="none" strike="noStrike" dirty="0" err="1" smtClean="0">
                          <a:solidFill>
                            <a:schemeClr val="tx1"/>
                          </a:solidFill>
                          <a:effectLst/>
                        </a:rPr>
                        <a:t>шығындарға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арналған</a:t>
                      </a:r>
                      <a:r>
                        <a:rPr lang="ru-RU" sz="1100" u="none" strike="noStrike" baseline="0" dirty="0" smtClean="0">
                          <a:solidFill>
                            <a:schemeClr val="tx1"/>
                          </a:solidFill>
                          <a:effectLst/>
                        </a:rPr>
                        <a:t> газ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331 982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104 350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31%</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1.2</a:t>
                      </a:r>
                      <a:endParaRPr lang="ru-RU" sz="1100" b="0" i="0" u="none" strike="noStrike" dirty="0">
                        <a:solidFill>
                          <a:schemeClr val="tx1"/>
                        </a:solidFill>
                        <a:effectLst/>
                        <a:latin typeface="Times New Roman"/>
                      </a:endParaRPr>
                    </a:p>
                  </a:txBody>
                  <a:tcPr marL="0" marR="0" marT="0" marB="0" anchor="ctr"/>
                </a:tc>
                <a:tc>
                  <a:txBody>
                    <a:bodyPr/>
                    <a:lstStyle/>
                    <a:p>
                      <a:pPr marL="0" algn="l" defTabSz="914400" rtl="0" eaLnBrk="1" fontAlgn="ctr" latinLnBrk="0" hangingPunct="1"/>
                      <a:r>
                        <a:rPr lang="ru-RU" sz="1100" u="none" strike="noStrike" kern="1200" dirty="0" err="1" smtClean="0">
                          <a:solidFill>
                            <a:schemeClr val="tx1"/>
                          </a:solidFill>
                          <a:effectLst/>
                          <a:latin typeface="+mn-lt"/>
                          <a:ea typeface="+mn-ea"/>
                          <a:cs typeface="+mn-cs"/>
                        </a:rPr>
                        <a:t>электр</a:t>
                      </a:r>
                      <a:r>
                        <a:rPr lang="ru-RU" sz="1100" u="none" strike="noStrike" kern="1200" baseline="0" dirty="0" smtClean="0">
                          <a:solidFill>
                            <a:schemeClr val="tx1"/>
                          </a:solidFill>
                          <a:effectLst/>
                          <a:latin typeface="+mn-lt"/>
                          <a:ea typeface="+mn-ea"/>
                          <a:cs typeface="+mn-cs"/>
                        </a:rPr>
                        <a:t> </a:t>
                      </a:r>
                      <a:r>
                        <a:rPr lang="ru-RU" sz="1100" u="none" strike="noStrike" kern="1200" baseline="0" dirty="0" err="1" smtClean="0">
                          <a:solidFill>
                            <a:schemeClr val="tx1"/>
                          </a:solidFill>
                          <a:effectLst/>
                          <a:latin typeface="+mn-lt"/>
                          <a:ea typeface="+mn-ea"/>
                          <a:cs typeface="+mn-cs"/>
                        </a:rPr>
                        <a:t>қуаты</a:t>
                      </a:r>
                      <a:r>
                        <a:rPr lang="ru-RU" sz="1100" u="none" strike="noStrike" kern="1200" dirty="0" smtClean="0">
                          <a:solidFill>
                            <a:schemeClr val="tx1"/>
                          </a:solidFill>
                          <a:effectLst/>
                          <a:latin typeface="+mn-lt"/>
                          <a:ea typeface="+mn-ea"/>
                          <a:cs typeface="+mn-cs"/>
                        </a:rPr>
                        <a:t> </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kern="1200" dirty="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2 935 </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r" fontAlgn="ctr"/>
                      <a:r>
                        <a:rPr lang="ru-RU" sz="1100" u="none" strike="noStrike" kern="1200" dirty="0" smtClean="0">
                          <a:solidFill>
                            <a:schemeClr val="tx1"/>
                          </a:solidFill>
                          <a:effectLst/>
                          <a:latin typeface="+mn-lt"/>
                          <a:ea typeface="+mn-ea"/>
                          <a:cs typeface="+mn-cs"/>
                        </a:rPr>
                        <a:t>0</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r" fontAlgn="ctr"/>
                      <a:r>
                        <a:rPr lang="ru-RU" sz="1100" u="none" strike="noStrike" kern="1200" dirty="0" smtClean="0">
                          <a:solidFill>
                            <a:schemeClr val="tx1"/>
                          </a:solidFill>
                          <a:effectLst/>
                          <a:latin typeface="+mn-lt"/>
                          <a:ea typeface="+mn-ea"/>
                          <a:cs typeface="+mn-cs"/>
                        </a:rPr>
                        <a:t>0%</a:t>
                      </a:r>
                      <a:endParaRPr lang="ru-RU" sz="1100" u="none" strike="noStrike" kern="1200" dirty="0">
                        <a:solidFill>
                          <a:schemeClr val="tx1"/>
                        </a:solidFill>
                        <a:effectLst/>
                        <a:latin typeface="+mn-lt"/>
                        <a:ea typeface="+mn-ea"/>
                        <a:cs typeface="+mn-cs"/>
                      </a:endParaRPr>
                    </a:p>
                  </a:txBody>
                  <a:tcPr marL="0" marR="0" marT="0" marB="0" anchor="ctr"/>
                </a:tc>
              </a:tr>
              <a:tr h="173666">
                <a:tc>
                  <a:txBody>
                    <a:bodyPr/>
                    <a:lstStyle/>
                    <a:p>
                      <a:pPr algn="ctr" fontAlgn="ctr"/>
                      <a:r>
                        <a:rPr lang="ru-RU" sz="1100" u="none" strike="noStrike" dirty="0" smtClean="0">
                          <a:solidFill>
                            <a:schemeClr val="tx1"/>
                          </a:solidFill>
                          <a:effectLst/>
                        </a:rPr>
                        <a:t>1.3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отын</a:t>
                      </a:r>
                      <a:r>
                        <a:rPr lang="ru-RU" sz="1100" u="none" strike="noStrike" dirty="0" smtClean="0">
                          <a:solidFill>
                            <a:schemeClr val="tx1"/>
                          </a:solidFill>
                          <a:effectLst/>
                        </a:rPr>
                        <a:t> (ЖЖМ)</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r>
                        <a:rPr lang="ru-RU" sz="1100" u="none" strike="noStrike" dirty="0" smtClean="0">
                          <a:solidFill>
                            <a:schemeClr val="tx1"/>
                          </a:solidFill>
                          <a:effectLst/>
                        </a:rPr>
                        <a:t>4 431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5 748</a:t>
                      </a:r>
                      <a:endParaRPr lang="ru-RU" sz="1100" b="0" i="0" u="none" strike="noStrike" dirty="0">
                        <a:solidFill>
                          <a:schemeClr val="tx1"/>
                        </a:solidFill>
                        <a:effectLst/>
                        <a:latin typeface="Times New Roman"/>
                      </a:endParaRP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100" u="none" strike="noStrike" dirty="0" smtClean="0">
                          <a:solidFill>
                            <a:schemeClr val="tx1"/>
                          </a:solidFill>
                          <a:effectLst/>
                        </a:rPr>
                        <a:t>130%</a:t>
                      </a:r>
                      <a:endParaRPr lang="ru-RU" sz="1100" b="0" i="0" u="none" strike="noStrike" dirty="0" smtClean="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2</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Еңбекақы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төлеу</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шығындары</a:t>
                      </a:r>
                      <a:r>
                        <a:rPr lang="ru-RU" sz="1100" u="none" strike="noStrike" dirty="0" smtClean="0">
                          <a:solidFill>
                            <a:schemeClr val="tx1"/>
                          </a:solidFill>
                          <a:effectLst/>
                        </a:rPr>
                        <a:t>, </a:t>
                      </a:r>
                      <a:r>
                        <a:rPr lang="ru-RU" sz="1100" u="none" strike="noStrike" dirty="0" err="1" smtClean="0">
                          <a:solidFill>
                            <a:schemeClr val="tx1"/>
                          </a:solidFill>
                          <a:effectLst/>
                        </a:rPr>
                        <a:t>барлығы</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63 901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61 </a:t>
                      </a:r>
                      <a:r>
                        <a:rPr lang="ru-RU" sz="1100" u="none" strike="noStrike" dirty="0" smtClean="0">
                          <a:solidFill>
                            <a:schemeClr val="tx1"/>
                          </a:solidFill>
                          <a:effectLst/>
                        </a:rPr>
                        <a:t>269</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96%</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оның</a:t>
                      </a:r>
                      <a:r>
                        <a:rPr lang="ru-RU" sz="1100" u="none" strike="noStrike" baseline="0" dirty="0" smtClean="0">
                          <a:solidFill>
                            <a:schemeClr val="tx1"/>
                          </a:solidFill>
                          <a:effectLst/>
                        </a:rPr>
                        <a:t> </a:t>
                      </a:r>
                      <a:r>
                        <a:rPr lang="ru-RU" sz="1100" u="none" strike="noStrike" baseline="0" dirty="0" err="1" smtClean="0">
                          <a:solidFill>
                            <a:schemeClr val="tx1"/>
                          </a:solidFill>
                          <a:effectLst/>
                        </a:rPr>
                        <a:t>ішінде</a:t>
                      </a:r>
                      <a:r>
                        <a:rPr lang="en-US" sz="1100" u="none" strike="noStrike" dirty="0" smtClean="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2.1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жалақы</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58 144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56 757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98%</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2.2</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әлеуметтік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салық</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5 756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4 512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78%</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3</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Амортизация</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8 347 560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9 491 532</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114%</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4</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kk-KZ" sz="1100" b="0" i="0" u="none" strike="noStrike" dirty="0" smtClean="0">
                          <a:solidFill>
                            <a:schemeClr val="tx1"/>
                          </a:solidFill>
                          <a:effectLst/>
                          <a:latin typeface="+mn-lt"/>
                        </a:rPr>
                        <a:t>Сақтандыру</a:t>
                      </a:r>
                      <a:r>
                        <a:rPr lang="kk-KZ" sz="1100" b="0" i="0" u="none" strike="noStrike" baseline="0" dirty="0" smtClean="0">
                          <a:solidFill>
                            <a:schemeClr val="tx1"/>
                          </a:solidFill>
                          <a:effectLst/>
                          <a:latin typeface="+mn-l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4 677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113 702</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2431%</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5</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smtClean="0">
                          <a:solidFill>
                            <a:schemeClr val="tx1"/>
                          </a:solidFill>
                          <a:effectLst/>
                        </a:rPr>
                        <a:t>Газ</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құбырын</a:t>
                      </a:r>
                      <a:r>
                        <a:rPr lang="ru-RU" sz="1100" u="none" strike="noStrike" baseline="0" dirty="0" smtClean="0">
                          <a:solidFill>
                            <a:schemeClr val="tx1"/>
                          </a:solidFill>
                          <a:effectLst/>
                        </a:rPr>
                        <a:t> </a:t>
                      </a:r>
                      <a:r>
                        <a:rPr lang="ru-RU" sz="1100" u="none" strike="noStrike" baseline="0" dirty="0" err="1" smtClean="0">
                          <a:solidFill>
                            <a:schemeClr val="tx1"/>
                          </a:solidFill>
                          <a:effectLst/>
                        </a:rPr>
                        <a:t>пайдалану</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шығындары</a:t>
                      </a:r>
                      <a:r>
                        <a:rPr lang="ru-RU" sz="1100" u="none" strike="noStrike" baseline="0"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2 110 926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1 140 007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54%</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6</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Салықтар</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және</a:t>
                      </a:r>
                      <a:r>
                        <a:rPr lang="ru-RU" sz="1100" u="none" strike="noStrike" baseline="0" dirty="0" smtClean="0">
                          <a:solidFill>
                            <a:schemeClr val="tx1"/>
                          </a:solidFill>
                          <a:effectLst/>
                        </a:rPr>
                        <a:t> </a:t>
                      </a:r>
                      <a:r>
                        <a:rPr lang="ru-RU" sz="1100" u="none" strike="noStrike" baseline="0" dirty="0" err="1" smtClean="0">
                          <a:solidFill>
                            <a:schemeClr val="tx1"/>
                          </a:solidFill>
                          <a:effectLst/>
                        </a:rPr>
                        <a:t>төлемдер</a:t>
                      </a:r>
                      <a:r>
                        <a:rPr lang="ru-RU" sz="1100"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4 625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1</a:t>
                      </a:r>
                      <a:r>
                        <a:rPr lang="en-US" sz="1100" u="none" strike="noStrike" dirty="0" smtClean="0">
                          <a:solidFill>
                            <a:schemeClr val="tx1"/>
                          </a:solidFill>
                          <a:effectLst/>
                        </a:rPr>
                        <a:t> 437</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3</a:t>
                      </a:r>
                      <a:r>
                        <a:rPr lang="en-US" sz="1100" u="none" strike="noStrike" dirty="0" smtClean="0">
                          <a:solidFill>
                            <a:schemeClr val="tx1"/>
                          </a:solidFill>
                          <a:effectLst/>
                        </a:rPr>
                        <a:t>1</a:t>
                      </a:r>
                      <a:r>
                        <a:rPr lang="ru-RU" sz="1100"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tr>
              <a:tr h="186379">
                <a:tc>
                  <a:txBody>
                    <a:bodyPr/>
                    <a:lstStyle/>
                    <a:p>
                      <a:pPr algn="ctr" fontAlgn="ctr"/>
                      <a:r>
                        <a:rPr lang="ru-RU" sz="1100" u="none" strike="noStrike" dirty="0">
                          <a:solidFill>
                            <a:schemeClr val="tx1"/>
                          </a:solidFill>
                          <a:effectLst/>
                        </a:rPr>
                        <a:t>7</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Басқа</a:t>
                      </a:r>
                      <a:r>
                        <a:rPr lang="ru-RU" sz="1100" u="none" strike="noStrike" baseline="0" dirty="0" smtClean="0">
                          <a:solidFill>
                            <a:schemeClr val="tx1"/>
                          </a:solidFill>
                          <a:effectLst/>
                        </a:rPr>
                        <a:t> да </a:t>
                      </a:r>
                      <a:r>
                        <a:rPr lang="ru-RU" sz="1100" u="none" strike="noStrike" baseline="0" dirty="0" err="1" smtClean="0">
                          <a:solidFill>
                            <a:schemeClr val="tx1"/>
                          </a:solidFill>
                          <a:effectLst/>
                        </a:rPr>
                        <a:t>шығындар</a:t>
                      </a:r>
                      <a:r>
                        <a:rPr lang="ru-RU" sz="1100" u="none" strike="noStrike" dirty="0" smtClean="0">
                          <a:solidFill>
                            <a:schemeClr val="tx1"/>
                          </a:solidFill>
                          <a:effectLst/>
                        </a:rPr>
                        <a:t>, </a:t>
                      </a:r>
                      <a:r>
                        <a:rPr lang="ru-RU" sz="1100" u="none" strike="noStrike" dirty="0" err="1" smtClean="0">
                          <a:solidFill>
                            <a:schemeClr val="tx1"/>
                          </a:solidFill>
                          <a:effectLst/>
                        </a:rPr>
                        <a:t>барлығы</a:t>
                      </a:r>
                      <a:r>
                        <a:rPr lang="ru-RU" sz="1100" u="none" strike="noStrike" baseline="0"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517 700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240 677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46%</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оның</a:t>
                      </a:r>
                      <a:r>
                        <a:rPr lang="ru-RU" sz="1100" u="none" strike="noStrike" baseline="0" dirty="0" smtClean="0">
                          <a:solidFill>
                            <a:schemeClr val="tx1"/>
                          </a:solidFill>
                          <a:effectLst/>
                        </a:rPr>
                        <a:t> </a:t>
                      </a:r>
                      <a:r>
                        <a:rPr lang="ru-RU" sz="1100" u="none" strike="noStrike" baseline="0" dirty="0" err="1" smtClean="0">
                          <a:solidFill>
                            <a:schemeClr val="tx1"/>
                          </a:solidFill>
                          <a:effectLst/>
                        </a:rPr>
                        <a:t>ішінде</a:t>
                      </a:r>
                      <a:r>
                        <a:rPr lang="en-US" sz="1100" u="none" strike="noStrike" dirty="0" smtClean="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7.1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авиапатруль</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238 457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65 332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27%</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7.2</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өлшеу</a:t>
                      </a:r>
                      <a:r>
                        <a:rPr lang="ru-RU" sz="1100" u="none" strike="noStrike" dirty="0" smtClean="0">
                          <a:solidFill>
                            <a:schemeClr val="tx1"/>
                          </a:solidFill>
                          <a:effectLst/>
                        </a:rPr>
                        <a:t> </a:t>
                      </a:r>
                      <a:r>
                        <a:rPr lang="ru-RU" sz="1100" u="none" strike="noStrike" dirty="0" err="1" smtClean="0">
                          <a:solidFill>
                            <a:schemeClr val="tx1"/>
                          </a:solidFill>
                          <a:effectLst/>
                        </a:rPr>
                        <a:t>құралдарын</a:t>
                      </a:r>
                      <a:r>
                        <a:rPr lang="ru-RU" sz="1100" u="none" strike="noStrike" dirty="0" smtClean="0">
                          <a:solidFill>
                            <a:schemeClr val="tx1"/>
                          </a:solidFill>
                          <a:effectLst/>
                        </a:rPr>
                        <a:t> </a:t>
                      </a:r>
                      <a:r>
                        <a:rPr lang="ru-RU" sz="1100" u="none" strike="noStrike" dirty="0" err="1" smtClean="0">
                          <a:solidFill>
                            <a:schemeClr val="tx1"/>
                          </a:solidFill>
                          <a:effectLst/>
                        </a:rPr>
                        <a:t>тексеру</a:t>
                      </a:r>
                      <a:r>
                        <a:rPr lang="ru-RU" sz="1100" u="none" strike="noStrike"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6 314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7.3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smtClean="0">
                          <a:solidFill>
                            <a:schemeClr val="tx1"/>
                          </a:solidFill>
                          <a:effectLst/>
                        </a:rPr>
                        <a:t>Газ</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құбырын</a:t>
                      </a:r>
                      <a:r>
                        <a:rPr lang="ru-RU" sz="1100" u="none" strike="noStrike" baseline="0" dirty="0" smtClean="0">
                          <a:solidFill>
                            <a:schemeClr val="tx1"/>
                          </a:solidFill>
                          <a:effectLst/>
                        </a:rPr>
                        <a:t> </a:t>
                      </a:r>
                      <a:r>
                        <a:rPr lang="ru-RU" sz="1100" u="none" strike="noStrike" baseline="0" dirty="0" err="1" smtClean="0">
                          <a:solidFill>
                            <a:schemeClr val="tx1"/>
                          </a:solidFill>
                          <a:effectLst/>
                        </a:rPr>
                        <a:t>күзету</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185 431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169 911</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92%</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7.4</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өрт</a:t>
                      </a:r>
                      <a:r>
                        <a:rPr lang="ru-RU" sz="1100" u="none" strike="noStrike" dirty="0" smtClean="0">
                          <a:solidFill>
                            <a:schemeClr val="tx1"/>
                          </a:solidFill>
                          <a:effectLst/>
                        </a:rPr>
                        <a:t> </a:t>
                      </a:r>
                      <a:r>
                        <a:rPr lang="ru-RU" sz="1100" u="none" strike="noStrike" dirty="0" err="1" smtClean="0">
                          <a:solidFill>
                            <a:schemeClr val="tx1"/>
                          </a:solidFill>
                          <a:effectLst/>
                        </a:rPr>
                        <a:t>дабылы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бойынша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қызмет</a:t>
                      </a:r>
                      <a:r>
                        <a:rPr lang="ru-RU" sz="1100" u="none" strike="noStrike" baseline="0" dirty="0" smtClean="0">
                          <a:solidFill>
                            <a:schemeClr val="tx1"/>
                          </a:solidFill>
                          <a:effectLst/>
                        </a:rPr>
                        <a:t> </a:t>
                      </a:r>
                      <a:r>
                        <a:rPr lang="ru-RU" sz="1100" u="none" strike="noStrike" baseline="0" dirty="0" err="1" smtClean="0">
                          <a:solidFill>
                            <a:schemeClr val="tx1"/>
                          </a:solidFill>
                          <a:effectLst/>
                        </a:rPr>
                        <a:t>көрсету</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87 497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smtClean="0">
                          <a:solidFill>
                            <a:schemeClr val="tx1"/>
                          </a:solidFill>
                          <a:effectLst/>
                        </a:rPr>
                        <a:t>7.</a:t>
                      </a:r>
                      <a:r>
                        <a:rPr lang="en-US" sz="1100" u="none" strike="noStrike" dirty="0" smtClean="0">
                          <a:solidFill>
                            <a:schemeClr val="tx1"/>
                          </a:solidFill>
                          <a:effectLst/>
                        </a:rPr>
                        <a:t>5</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іссапар</a:t>
                      </a:r>
                      <a:r>
                        <a:rPr lang="ru-RU" sz="1100" u="none" strike="noStrike" baseline="0" dirty="0" err="1" smtClean="0">
                          <a:solidFill>
                            <a:schemeClr val="tx1"/>
                          </a:solidFill>
                          <a:effectLst/>
                        </a:rPr>
                        <a:t>лық</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3 115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smtClean="0">
                          <a:solidFill>
                            <a:schemeClr val="tx1"/>
                          </a:solidFill>
                          <a:effectLst/>
                        </a:rPr>
                        <a:t>7.</a:t>
                      </a:r>
                      <a:r>
                        <a:rPr lang="en-US" sz="1100" u="none" strike="noStrike" dirty="0" smtClean="0">
                          <a:solidFill>
                            <a:schemeClr val="tx1"/>
                          </a:solidFill>
                          <a:effectLst/>
                        </a:rPr>
                        <a:t>6</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smtClean="0">
                          <a:solidFill>
                            <a:schemeClr val="tx1"/>
                          </a:solidFill>
                          <a:effectLst/>
                        </a:rPr>
                        <a:t>Спутник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байланысы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және</a:t>
                      </a:r>
                      <a:r>
                        <a:rPr lang="ru-RU" sz="1100" u="none" strike="noStrike" baseline="0" dirty="0" smtClean="0">
                          <a:solidFill>
                            <a:schemeClr val="tx1"/>
                          </a:solidFill>
                          <a:effectLst/>
                        </a:rPr>
                        <a:t> </a:t>
                      </a:r>
                      <a:r>
                        <a:rPr lang="ru-RU" sz="1100" u="none" strike="noStrike" dirty="0" smtClean="0">
                          <a:solidFill>
                            <a:schemeClr val="tx1"/>
                          </a:solidFill>
                          <a:effectLst/>
                        </a:rPr>
                        <a:t>телекоммуникация</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жүйелеріне</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қосылу</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қызметтері</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2 320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8</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kk-KZ" sz="1100" b="0" i="0" u="none" strike="noStrike" dirty="0" smtClean="0">
                          <a:solidFill>
                            <a:schemeClr val="tx1"/>
                          </a:solidFill>
                          <a:effectLst/>
                          <a:latin typeface="+mn-lt"/>
                        </a:rPr>
                        <a:t>Басқа</a:t>
                      </a:r>
                      <a:r>
                        <a:rPr lang="kk-KZ" sz="1100" b="0" i="0" u="none" strike="noStrike" baseline="0" dirty="0" smtClean="0">
                          <a:solidFill>
                            <a:schemeClr val="tx1"/>
                          </a:solidFill>
                          <a:effectLst/>
                          <a:latin typeface="+mn-lt"/>
                        </a:rPr>
                        <a:t> шығынтар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7 401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27 983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378%</a:t>
                      </a:r>
                      <a:endParaRPr lang="ru-RU" sz="1100" b="1"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a:solidFill>
                            <a:schemeClr val="tx1"/>
                          </a:solidFill>
                          <a:effectLst/>
                        </a:rPr>
                        <a:t>8.1</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smtClean="0">
                          <a:solidFill>
                            <a:schemeClr val="tx1"/>
                          </a:solidFill>
                          <a:effectLst/>
                        </a:rPr>
                        <a:t>газ құбырының </a:t>
                      </a:r>
                      <a:r>
                        <a:rPr lang="ru-RU" sz="1100" u="none" strike="noStrike" dirty="0" err="1" smtClean="0">
                          <a:solidFill>
                            <a:schemeClr val="tx1"/>
                          </a:solidFill>
                          <a:effectLst/>
                        </a:rPr>
                        <a:t>өтуі</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жөнінде</a:t>
                      </a:r>
                      <a:r>
                        <a:rPr lang="ru-RU" sz="1100" u="none" strike="noStrike" baseline="0" dirty="0" smtClean="0">
                          <a:solidFill>
                            <a:schemeClr val="tx1"/>
                          </a:solidFill>
                          <a:effectLst/>
                        </a:rPr>
                        <a:t> БАҚ </a:t>
                      </a:r>
                      <a:r>
                        <a:rPr lang="ru-RU" sz="1100" u="none" strike="noStrike" baseline="0" dirty="0" err="1" smtClean="0">
                          <a:solidFill>
                            <a:schemeClr val="tx1"/>
                          </a:solidFill>
                          <a:effectLst/>
                        </a:rPr>
                        <a:t>хабарландыру</a:t>
                      </a:r>
                      <a:r>
                        <a:rPr lang="ru-RU" sz="1100" u="none" strike="noStrike" baseline="0" dirty="0" smtClean="0">
                          <a:solidFill>
                            <a:schemeClr val="tx1"/>
                          </a:solidFill>
                          <a:effectLst/>
                        </a:rPr>
                        <a:t> беру </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1 607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3 533</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220%</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2</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тұрғын</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жайды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жалға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алу</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3 782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4 106</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109%</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3</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b="0" i="0" u="none" strike="noStrike" baseline="0" dirty="0" err="1" smtClean="0">
                          <a:solidFill>
                            <a:schemeClr val="tx1"/>
                          </a:solidFill>
                          <a:effectLst/>
                          <a:latin typeface="+mn-lt"/>
                        </a:rPr>
                        <a:t>автокөлік</a:t>
                      </a:r>
                      <a:r>
                        <a:rPr lang="ru-RU" sz="1100" b="0" i="0" u="none" strike="noStrike" baseline="0" dirty="0" smtClean="0">
                          <a:solidFill>
                            <a:schemeClr val="tx1"/>
                          </a:solidFill>
                          <a:effectLst/>
                          <a:latin typeface="+mn-lt"/>
                        </a:rPr>
                        <a:t> </a:t>
                      </a:r>
                      <a:r>
                        <a:rPr lang="ru-RU" sz="1100" b="0" i="0" u="none" strike="noStrike" baseline="0" dirty="0" err="1" smtClean="0">
                          <a:solidFill>
                            <a:schemeClr val="tx1"/>
                          </a:solidFill>
                          <a:effectLst/>
                          <a:latin typeface="+mn-lt"/>
                        </a:rPr>
                        <a:t>шығындары</a:t>
                      </a:r>
                      <a:r>
                        <a:rPr lang="ru-RU" sz="1100" b="0" i="0" u="none" strike="noStrike" baseline="0" dirty="0" smtClean="0">
                          <a:solidFill>
                            <a:schemeClr val="tx1"/>
                          </a:solidFill>
                          <a:effectLst/>
                          <a:latin typeface="+mn-lt"/>
                        </a:rPr>
                        <a:t> </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2 012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3 511</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174%</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4</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магистральды</a:t>
                      </a:r>
                      <a:r>
                        <a:rPr lang="ru-RU" sz="1100" u="none" strike="noStrike" dirty="0" smtClean="0">
                          <a:solidFill>
                            <a:schemeClr val="tx1"/>
                          </a:solidFill>
                          <a:effectLst/>
                        </a:rPr>
                        <a:t> газ</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құбырын</a:t>
                      </a:r>
                      <a:r>
                        <a:rPr lang="ru-RU" sz="1100" u="none" strike="noStrike" baseline="0" dirty="0" smtClean="0">
                          <a:solidFill>
                            <a:schemeClr val="tx1"/>
                          </a:solidFill>
                          <a:effectLst/>
                        </a:rPr>
                        <a:t> </a:t>
                      </a:r>
                      <a:r>
                        <a:rPr lang="ru-RU" sz="1100" u="none" strike="noStrike" baseline="0" dirty="0" err="1" smtClean="0">
                          <a:solidFill>
                            <a:schemeClr val="tx1"/>
                          </a:solidFill>
                          <a:effectLst/>
                        </a:rPr>
                        <a:t>пайдалану</a:t>
                      </a:r>
                      <a:r>
                        <a:rPr lang="ru-RU" sz="1100" u="none" strike="noStrike" baseline="0" dirty="0" smtClean="0">
                          <a:solidFill>
                            <a:schemeClr val="tx1"/>
                          </a:solidFill>
                          <a:effectLst/>
                        </a:rPr>
                        <a:t> </a:t>
                      </a:r>
                      <a:r>
                        <a:rPr lang="ru-RU" sz="1100" u="none" strike="noStrike" baseline="0" dirty="0" err="1" smtClean="0">
                          <a:solidFill>
                            <a:schemeClr val="tx1"/>
                          </a:solidFill>
                          <a:effectLst/>
                        </a:rPr>
                        <a:t>кезеңінде</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жер</a:t>
                      </a:r>
                      <a:r>
                        <a:rPr lang="ru-RU" sz="1100" u="none" strike="noStrike" baseline="0" dirty="0" smtClean="0">
                          <a:solidFill>
                            <a:schemeClr val="tx1"/>
                          </a:solidFill>
                          <a:effectLst/>
                        </a:rPr>
                        <a:t> </a:t>
                      </a:r>
                      <a:r>
                        <a:rPr lang="ru-RU" sz="1100" u="none" strike="noStrike" baseline="0" dirty="0" err="1" smtClean="0">
                          <a:solidFill>
                            <a:schemeClr val="tx1"/>
                          </a:solidFill>
                          <a:effectLst/>
                        </a:rPr>
                        <a:t>бойынша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r>
                        <a:rPr lang="ru-RU" sz="1100" u="none" strike="noStrike" baseline="0" dirty="0" smtClean="0">
                          <a:solidFill>
                            <a:schemeClr val="tx1"/>
                          </a:solidFill>
                          <a:effectLst/>
                        </a:rPr>
                        <a:t> </a:t>
                      </a:r>
                      <a:r>
                        <a:rPr lang="ru-RU" sz="1100" u="none" strike="noStrike" dirty="0" smtClean="0">
                          <a:solidFill>
                            <a:schemeClr val="tx1"/>
                          </a:solidFill>
                          <a:effectLst/>
                        </a:rPr>
                        <a:t> </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4 210</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5</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қосымша</a:t>
                      </a:r>
                      <a:r>
                        <a:rPr lang="ru-RU" sz="1100" u="none" strike="noStrike" dirty="0" smtClean="0">
                          <a:solidFill>
                            <a:schemeClr val="tx1"/>
                          </a:solidFill>
                          <a:effectLst/>
                        </a:rPr>
                        <a:t> </a:t>
                      </a:r>
                      <a:r>
                        <a:rPr lang="ru-RU" sz="1100" u="none" strike="noStrike" dirty="0" err="1" smtClean="0">
                          <a:solidFill>
                            <a:schemeClr val="tx1"/>
                          </a:solidFill>
                          <a:effectLst/>
                        </a:rPr>
                        <a:t>қызметкерлердің</a:t>
                      </a:r>
                      <a:r>
                        <a:rPr lang="ru-RU" sz="1100" u="none" strike="noStrike" dirty="0" smtClean="0">
                          <a:solidFill>
                            <a:schemeClr val="tx1"/>
                          </a:solidFill>
                          <a:effectLst/>
                        </a:rPr>
                        <a:t> </a:t>
                      </a:r>
                      <a:r>
                        <a:rPr lang="ru-RU" sz="1100" u="none" strike="noStrike" dirty="0" err="1" smtClean="0">
                          <a:solidFill>
                            <a:schemeClr val="tx1"/>
                          </a:solidFill>
                          <a:effectLst/>
                        </a:rPr>
                        <a:t>қызметі</a:t>
                      </a:r>
                      <a:r>
                        <a:rPr lang="ru-RU" sz="1100" u="none" strike="noStrike" dirty="0" smtClean="0">
                          <a:solidFill>
                            <a:schemeClr val="tx1"/>
                          </a:solidFill>
                          <a:effectLst/>
                        </a:rPr>
                        <a:t> </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12 625</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bl>
          </a:graphicData>
        </a:graphic>
      </p:graphicFrame>
    </p:spTree>
    <p:extLst>
      <p:ext uri="{BB962C8B-B14F-4D97-AF65-F5344CB8AC3E}">
        <p14:creationId xmlns:p14="http://schemas.microsoft.com/office/powerpoint/2010/main" val="142848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1097030" y="285750"/>
            <a:ext cx="8026102" cy="369332"/>
          </a:xfrm>
          <a:prstGeom prst="rect">
            <a:avLst/>
          </a:prstGeom>
          <a:noFill/>
          <a:ln w="9525">
            <a:noFill/>
            <a:miter lim="800000"/>
            <a:headEnd/>
            <a:tailEnd/>
          </a:ln>
        </p:spPr>
        <p:txBody>
          <a:bodyPr wrap="square">
            <a:spAutoFit/>
          </a:bodyPr>
          <a:lstStyle/>
          <a:p>
            <a:pPr lvl="0" algn="ctr"/>
            <a:r>
              <a:rPr lang="ru-RU" b="1" dirty="0" smtClean="0">
                <a:solidFill>
                  <a:srgbClr val="002060"/>
                </a:solidFill>
                <a:cs typeface="Arial" charset="0"/>
              </a:rPr>
              <a:t>2015 </a:t>
            </a:r>
            <a:r>
              <a:rPr lang="ru-RU" b="1" dirty="0" err="1" smtClean="0">
                <a:solidFill>
                  <a:srgbClr val="002060"/>
                </a:solidFill>
                <a:cs typeface="Arial" charset="0"/>
              </a:rPr>
              <a:t>жылғы</a:t>
            </a:r>
            <a:r>
              <a:rPr lang="ru-RU" b="1" dirty="0" smtClean="0">
                <a:solidFill>
                  <a:srgbClr val="002060"/>
                </a:solidFill>
                <a:cs typeface="Arial" charset="0"/>
              </a:rPr>
              <a:t> газ </a:t>
            </a:r>
            <a:r>
              <a:rPr lang="ru-RU" b="1" dirty="0" err="1" smtClean="0">
                <a:solidFill>
                  <a:srgbClr val="002060"/>
                </a:solidFill>
                <a:cs typeface="Arial" charset="0"/>
              </a:rPr>
              <a:t>тасымалының</a:t>
            </a:r>
            <a:r>
              <a:rPr lang="ru-RU" b="1" dirty="0" smtClean="0">
                <a:solidFill>
                  <a:srgbClr val="002060"/>
                </a:solidFill>
                <a:cs typeface="Arial" charset="0"/>
              </a:rPr>
              <a:t> </a:t>
            </a:r>
            <a:r>
              <a:rPr lang="ru-RU" b="1" dirty="0" err="1" smtClean="0">
                <a:solidFill>
                  <a:srgbClr val="002060"/>
                </a:solidFill>
                <a:cs typeface="Arial" charset="0"/>
              </a:rPr>
              <a:t>тарифтік</a:t>
            </a:r>
            <a:r>
              <a:rPr lang="ru-RU" b="1" dirty="0" smtClean="0">
                <a:solidFill>
                  <a:srgbClr val="002060"/>
                </a:solidFill>
                <a:cs typeface="Arial" charset="0"/>
              </a:rPr>
              <a:t> </a:t>
            </a:r>
            <a:r>
              <a:rPr lang="ru-RU" b="1" dirty="0" err="1" smtClean="0">
                <a:solidFill>
                  <a:srgbClr val="002060"/>
                </a:solidFill>
                <a:cs typeface="Arial" charset="0"/>
              </a:rPr>
              <a:t>сметасын</a:t>
            </a:r>
            <a:r>
              <a:rPr lang="ru-RU" b="1" dirty="0" smtClean="0">
                <a:solidFill>
                  <a:srgbClr val="002060"/>
                </a:solidFill>
                <a:cs typeface="Arial" charset="0"/>
              </a:rPr>
              <a:t> </a:t>
            </a:r>
            <a:r>
              <a:rPr lang="ru-RU" b="1" dirty="0" err="1" smtClean="0">
                <a:solidFill>
                  <a:srgbClr val="002060"/>
                </a:solidFill>
                <a:cs typeface="Arial" charset="0"/>
              </a:rPr>
              <a:t>орындау</a:t>
            </a:r>
            <a:endParaRPr lang="ru-RU" b="1" dirty="0">
              <a:solidFill>
                <a:srgbClr val="002060"/>
              </a:solidFill>
              <a:cs typeface="Arial" charset="0"/>
            </a:endParaRPr>
          </a:p>
        </p:txBody>
      </p:sp>
      <p:pic>
        <p:nvPicPr>
          <p:cNvPr id="8" name="Рисунок 7"/>
          <p:cNvPicPr>
            <a:picLocks noChangeAspect="1" noChangeArrowheads="1"/>
          </p:cNvPicPr>
          <p:nvPr/>
        </p:nvPicPr>
        <p:blipFill>
          <a:blip r:embed="rId2" cstate="print"/>
          <a:srcRect/>
          <a:stretch>
            <a:fillRect/>
          </a:stretch>
        </p:blipFill>
        <p:spPr bwMode="auto">
          <a:xfrm>
            <a:off x="107504" y="12760"/>
            <a:ext cx="1440160" cy="667392"/>
          </a:xfrm>
          <a:prstGeom prst="rect">
            <a:avLst/>
          </a:prstGeom>
          <a:noFill/>
          <a:ln w="9525">
            <a:noFill/>
            <a:miter lim="800000"/>
            <a:headEnd/>
            <a:tailEnd/>
          </a:ln>
        </p:spPr>
      </p:pic>
      <p:cxnSp>
        <p:nvCxnSpPr>
          <p:cNvPr id="7" name="Прямая соединительная линия 6"/>
          <p:cNvCxnSpPr/>
          <p:nvPr/>
        </p:nvCxnSpPr>
        <p:spPr>
          <a:xfrm>
            <a:off x="0" y="764704"/>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3491075718"/>
              </p:ext>
            </p:extLst>
          </p:nvPr>
        </p:nvGraphicFramePr>
        <p:xfrm>
          <a:off x="107504" y="908720"/>
          <a:ext cx="8918147" cy="5515683"/>
        </p:xfrm>
        <a:graphic>
          <a:graphicData uri="http://schemas.openxmlformats.org/drawingml/2006/table">
            <a:tbl>
              <a:tblPr>
                <a:tableStyleId>{5C22544A-7EE6-4342-B048-85BDC9FD1C3A}</a:tableStyleId>
              </a:tblPr>
              <a:tblGrid>
                <a:gridCol w="565219"/>
                <a:gridCol w="3240360"/>
                <a:gridCol w="1152128"/>
                <a:gridCol w="1584176"/>
                <a:gridCol w="1224136"/>
                <a:gridCol w="1152128"/>
              </a:tblGrid>
              <a:tr h="360039">
                <a:tc>
                  <a:txBody>
                    <a:bodyPr/>
                    <a:lstStyle/>
                    <a:p>
                      <a:pPr algn="ctr" fontAlgn="ctr"/>
                      <a:r>
                        <a:rPr lang="ru-RU" sz="1100" u="none" strike="noStrike" dirty="0">
                          <a:solidFill>
                            <a:schemeClr val="tx1"/>
                          </a:solidFill>
                          <a:effectLst/>
                        </a:rPr>
                        <a:t>№ </a:t>
                      </a:r>
                      <a:r>
                        <a:rPr lang="ru-RU" sz="1100" u="none" strike="noStrike" dirty="0" smtClean="0">
                          <a:solidFill>
                            <a:schemeClr val="tx1"/>
                          </a:solidFill>
                          <a:effectLst/>
                        </a:rPr>
                        <a:t>қ/б</a:t>
                      </a:r>
                      <a:endParaRPr lang="en-US" sz="1100" b="1" i="0" u="none" strike="noStrike" dirty="0">
                        <a:solidFill>
                          <a:schemeClr val="tx1"/>
                        </a:solidFill>
                        <a:effectLst/>
                        <a:latin typeface="Times New Roman"/>
                      </a:endParaRPr>
                    </a:p>
                  </a:txBody>
                  <a:tcPr marL="0" marR="0" marT="0" marB="0" anchor="ctr"/>
                </a:tc>
                <a:tc>
                  <a:txBody>
                    <a:bodyPr/>
                    <a:lstStyle/>
                    <a:p>
                      <a:pPr algn="ctr" fontAlgn="ctr"/>
                      <a:r>
                        <a:rPr lang="kk-KZ" sz="1100" b="0" i="0" u="none" strike="noStrike" dirty="0" smtClean="0">
                          <a:solidFill>
                            <a:schemeClr val="tx1"/>
                          </a:solidFill>
                          <a:effectLst/>
                          <a:latin typeface="+mn-lt"/>
                        </a:rPr>
                        <a:t>Көрсеткіштер</a:t>
                      </a:r>
                      <a:r>
                        <a:rPr lang="kk-KZ" sz="1100" b="0" i="0" u="none" strike="noStrike" baseline="0" dirty="0" smtClean="0">
                          <a:solidFill>
                            <a:schemeClr val="tx1"/>
                          </a:solidFill>
                          <a:effectLst/>
                          <a:latin typeface="+mn-lt"/>
                        </a:rPr>
                        <a:t> атауы</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err="1" smtClean="0">
                          <a:solidFill>
                            <a:schemeClr val="tx1"/>
                          </a:solidFill>
                          <a:effectLst/>
                        </a:rPr>
                        <a:t>Өл.бірл</a:t>
                      </a:r>
                      <a:r>
                        <a:rPr lang="ru-RU" sz="1100"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err="1" smtClean="0">
                          <a:solidFill>
                            <a:schemeClr val="tx1"/>
                          </a:solidFill>
                          <a:effectLst/>
                        </a:rPr>
                        <a:t>Қолданыстағы</a:t>
                      </a:r>
                      <a:r>
                        <a:rPr lang="ru-RU" sz="1100" u="none" strike="noStrike" dirty="0" smtClean="0">
                          <a:solidFill>
                            <a:schemeClr val="tx1"/>
                          </a:solidFill>
                          <a:effectLst/>
                        </a:rPr>
                        <a:t> </a:t>
                      </a:r>
                      <a:r>
                        <a:rPr lang="ru-RU" sz="1100" u="none" strike="noStrike" dirty="0" err="1" smtClean="0">
                          <a:solidFill>
                            <a:schemeClr val="tx1"/>
                          </a:solidFill>
                          <a:effectLst/>
                        </a:rPr>
                        <a:t>тарифтік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сметада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қабылданған</a:t>
                      </a:r>
                      <a:r>
                        <a:rPr lang="ru-RU" sz="1100" u="none" strike="noStrike" baseline="0" dirty="0" smtClean="0">
                          <a:solidFill>
                            <a:schemeClr val="tx1"/>
                          </a:solidFill>
                          <a:effectLst/>
                        </a:rPr>
                        <a:t> </a:t>
                      </a:r>
                      <a:r>
                        <a:rPr lang="ru-RU" sz="1100"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smtClean="0">
                          <a:solidFill>
                            <a:schemeClr val="tx1"/>
                          </a:solidFill>
                          <a:effectLst/>
                        </a:rPr>
                        <a:t>2015 </a:t>
                      </a:r>
                      <a:r>
                        <a:rPr lang="ru-RU" sz="1100" u="none" strike="noStrike" dirty="0" err="1" smtClean="0">
                          <a:solidFill>
                            <a:schemeClr val="tx1"/>
                          </a:solidFill>
                          <a:effectLst/>
                        </a:rPr>
                        <a:t>жылғы</a:t>
                      </a:r>
                      <a:r>
                        <a:rPr lang="ru-RU" sz="1100" u="none" strike="noStrike" baseline="0" dirty="0" smtClean="0">
                          <a:solidFill>
                            <a:schemeClr val="tx1"/>
                          </a:solidFill>
                          <a:effectLst/>
                        </a:rPr>
                        <a:t> </a:t>
                      </a:r>
                      <a:r>
                        <a:rPr lang="ru-RU" sz="1100" u="none" strike="noStrike" dirty="0" err="1" smtClean="0">
                          <a:solidFill>
                            <a:schemeClr val="tx1"/>
                          </a:solidFill>
                          <a:effectLst/>
                        </a:rPr>
                        <a:t>нақты</a:t>
                      </a:r>
                      <a:r>
                        <a:rPr lang="ru-RU" sz="1100" u="none" strike="noStrike" dirty="0" smtClean="0">
                          <a:solidFill>
                            <a:schemeClr val="tx1"/>
                          </a:solidFill>
                          <a:effectLst/>
                        </a:rPr>
                        <a:t> </a:t>
                      </a:r>
                      <a:r>
                        <a:rPr lang="ru-RU" sz="1100" u="none" strike="noStrike" dirty="0" err="1" smtClean="0">
                          <a:solidFill>
                            <a:schemeClr val="tx1"/>
                          </a:solidFill>
                          <a:effectLst/>
                        </a:rPr>
                        <a:t>шығындар</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err="1" smtClean="0">
                          <a:solidFill>
                            <a:schemeClr val="tx1"/>
                          </a:solidFill>
                          <a:effectLst/>
                        </a:rPr>
                        <a:t>Ауытқу</a:t>
                      </a:r>
                      <a:r>
                        <a:rPr lang="ru-RU" sz="1100" u="none" strike="noStrike" dirty="0" smtClean="0">
                          <a:solidFill>
                            <a:schemeClr val="tx1"/>
                          </a:solidFill>
                          <a:effectLst/>
                        </a:rPr>
                        <a:t> </a:t>
                      </a: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1</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2</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3</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4</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5</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b="0" i="0" u="none" strike="noStrike" dirty="0" smtClean="0">
                          <a:solidFill>
                            <a:schemeClr val="tx1"/>
                          </a:solidFill>
                          <a:effectLst/>
                          <a:latin typeface="Times New Roman"/>
                        </a:rPr>
                        <a:t>6</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en-US" sz="1100" b="1" u="none" strike="noStrike" dirty="0">
                          <a:solidFill>
                            <a:schemeClr val="tx1"/>
                          </a:solidFill>
                          <a:effectLst/>
                        </a:rPr>
                        <a:t>II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err="1" smtClean="0">
                          <a:solidFill>
                            <a:schemeClr val="tx1"/>
                          </a:solidFill>
                          <a:effectLst/>
                        </a:rPr>
                        <a:t>Кезең</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шығындары</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барлығы</a:t>
                      </a:r>
                      <a:r>
                        <a:rPr lang="ru-RU" sz="1100" b="1" u="none" strike="noStrike" dirty="0" smtClean="0">
                          <a:solidFill>
                            <a:schemeClr val="tx1"/>
                          </a:solidFill>
                          <a:effectLst/>
                        </a:rPr>
                        <a:t> </a:t>
                      </a:r>
                      <a:r>
                        <a:rPr lang="en-US" sz="1100" b="1"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2 503 297</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6 901 902</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276%</a:t>
                      </a:r>
                      <a:endParaRPr lang="ru-RU" sz="1100" b="1" i="0" u="none" strike="noStrike" dirty="0">
                        <a:solidFill>
                          <a:schemeClr val="tx1"/>
                        </a:solidFill>
                        <a:effectLst/>
                        <a:latin typeface="Times New Roman"/>
                      </a:endParaRPr>
                    </a:p>
                  </a:txBody>
                  <a:tcPr marL="0" marR="0" marT="0" marB="0" anchor="ctr"/>
                </a:tc>
              </a:tr>
              <a:tr h="210717">
                <a:tc>
                  <a:txBody>
                    <a:bodyPr/>
                    <a:lstStyle/>
                    <a:p>
                      <a:pPr algn="ctr" fontAlgn="ctr"/>
                      <a:r>
                        <a:rPr lang="ru-RU" sz="1100" u="none" strike="noStrike" dirty="0">
                          <a:solidFill>
                            <a:schemeClr val="tx1"/>
                          </a:solidFill>
                          <a:effectLst/>
                        </a:rPr>
                        <a:t>9</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Жалпы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және</a:t>
                      </a:r>
                      <a:r>
                        <a:rPr lang="ru-RU" sz="1100" u="none" strike="noStrike" baseline="0" dirty="0" smtClean="0">
                          <a:solidFill>
                            <a:schemeClr val="tx1"/>
                          </a:solidFill>
                          <a:effectLst/>
                        </a:rPr>
                        <a:t> </a:t>
                      </a:r>
                      <a:r>
                        <a:rPr lang="ru-RU" sz="1100" u="none" strike="noStrike" baseline="0" dirty="0" err="1" smtClean="0">
                          <a:solidFill>
                            <a:schemeClr val="tx1"/>
                          </a:solidFill>
                          <a:effectLst/>
                        </a:rPr>
                        <a:t>әкімшілік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r>
                        <a:rPr lang="ru-RU" sz="1100" u="none" strike="noStrike" dirty="0" smtClean="0">
                          <a:solidFill>
                            <a:schemeClr val="tx1"/>
                          </a:solidFill>
                          <a:effectLst/>
                        </a:rPr>
                        <a:t> ,</a:t>
                      </a:r>
                      <a:r>
                        <a:rPr lang="en-US" sz="1100" u="none" strike="noStrike" baseline="0" dirty="0" smtClean="0">
                          <a:solidFill>
                            <a:schemeClr val="tx1"/>
                          </a:solidFill>
                          <a:effectLst/>
                        </a:rPr>
                        <a:t> </a:t>
                      </a:r>
                      <a:r>
                        <a:rPr lang="ru-RU" sz="1100" u="none" strike="noStrike" baseline="0" dirty="0" err="1" smtClean="0">
                          <a:solidFill>
                            <a:schemeClr val="tx1"/>
                          </a:solidFill>
                          <a:effectLst/>
                        </a:rPr>
                        <a:t>барлығы</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967 211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1 457 014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151%</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оның</a:t>
                      </a:r>
                      <a:r>
                        <a:rPr lang="ru-RU" sz="1100" u="none" strike="noStrike" baseline="0" dirty="0" smtClean="0">
                          <a:solidFill>
                            <a:schemeClr val="tx1"/>
                          </a:solidFill>
                          <a:effectLst/>
                        </a:rPr>
                        <a:t> </a:t>
                      </a:r>
                      <a:r>
                        <a:rPr lang="ru-RU" sz="1100" u="none" strike="noStrike" baseline="0" dirty="0" err="1" smtClean="0">
                          <a:solidFill>
                            <a:schemeClr val="tx1"/>
                          </a:solidFill>
                          <a:effectLst/>
                        </a:rPr>
                        <a:t>ішінде</a:t>
                      </a:r>
                      <a:r>
                        <a:rPr lang="ru-RU" sz="1100" u="none" strike="noStrike" dirty="0" smtClean="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99978">
                <a:tc>
                  <a:txBody>
                    <a:bodyPr/>
                    <a:lstStyle/>
                    <a:p>
                      <a:pPr algn="ctr" fontAlgn="ctr"/>
                      <a:r>
                        <a:rPr lang="ru-RU" sz="1100" u="none" strike="noStrike" dirty="0">
                          <a:solidFill>
                            <a:schemeClr val="tx1"/>
                          </a:solidFill>
                          <a:effectLst/>
                        </a:rPr>
                        <a:t>9.1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әкімшілік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қызметкерлердің</a:t>
                      </a:r>
                      <a:r>
                        <a:rPr lang="ru-RU" sz="1100" u="none" strike="noStrike" baseline="0" dirty="0" smtClean="0">
                          <a:solidFill>
                            <a:schemeClr val="tx1"/>
                          </a:solidFill>
                          <a:effectLst/>
                        </a:rPr>
                        <a:t> </a:t>
                      </a:r>
                      <a:r>
                        <a:rPr lang="ru-RU" sz="1100" u="none" strike="noStrike" baseline="0" dirty="0" err="1" smtClean="0">
                          <a:solidFill>
                            <a:schemeClr val="tx1"/>
                          </a:solidFill>
                          <a:effectLst/>
                        </a:rPr>
                        <a:t>жалақысы</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490 221</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836 356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171%</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9.2</a:t>
                      </a:r>
                      <a:endParaRPr lang="ru-RU" sz="1100" b="0" i="0" u="none" strike="noStrike" dirty="0">
                        <a:solidFill>
                          <a:schemeClr val="tx1"/>
                        </a:solidFill>
                        <a:effectLst/>
                        <a:latin typeface="Times New Roman"/>
                      </a:endParaRPr>
                    </a:p>
                  </a:txBody>
                  <a:tcPr marL="0" marR="0" marT="0" marB="0" anchor="ctr"/>
                </a:tc>
                <a:tc>
                  <a:txBody>
                    <a:bodyPr/>
                    <a:lstStyle/>
                    <a:p>
                      <a:pPr marL="0" algn="l" defTabSz="914400" rtl="0" eaLnBrk="1" fontAlgn="ctr" latinLnBrk="0" hangingPunct="1"/>
                      <a:r>
                        <a:rPr lang="ru-RU" sz="1100" u="none" strike="noStrike" kern="1200" baseline="0" dirty="0" err="1" smtClean="0">
                          <a:solidFill>
                            <a:schemeClr val="tx1"/>
                          </a:solidFill>
                          <a:effectLst/>
                          <a:latin typeface="+mn-lt"/>
                          <a:ea typeface="+mn-ea"/>
                          <a:cs typeface="+mn-cs"/>
                        </a:rPr>
                        <a:t>жалдамалы</a:t>
                      </a:r>
                      <a:r>
                        <a:rPr lang="ru-RU" sz="1100" u="none" strike="noStrike" kern="1200" baseline="0" dirty="0" smtClean="0">
                          <a:solidFill>
                            <a:schemeClr val="tx1"/>
                          </a:solidFill>
                          <a:effectLst/>
                          <a:latin typeface="+mn-lt"/>
                          <a:ea typeface="+mn-ea"/>
                          <a:cs typeface="+mn-cs"/>
                        </a:rPr>
                        <a:t> </a:t>
                      </a:r>
                      <a:r>
                        <a:rPr lang="ru-RU" sz="1100" u="none" strike="noStrike" kern="1200" baseline="0" dirty="0" err="1" smtClean="0">
                          <a:solidFill>
                            <a:schemeClr val="tx1"/>
                          </a:solidFill>
                          <a:effectLst/>
                          <a:latin typeface="+mn-lt"/>
                          <a:ea typeface="+mn-ea"/>
                          <a:cs typeface="+mn-cs"/>
                        </a:rPr>
                        <a:t>қызметкерлер</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marL="0" algn="r" defTabSz="914400" rtl="0" eaLnBrk="1" fontAlgn="ctr" latinLnBrk="0" hangingPunct="1"/>
                      <a:r>
                        <a:rPr lang="ru-RU" sz="1100" u="none" strike="noStrike" kern="1200" dirty="0" smtClean="0">
                          <a:solidFill>
                            <a:schemeClr val="tx1"/>
                          </a:solidFill>
                          <a:effectLst/>
                          <a:latin typeface="+mn-lt"/>
                          <a:ea typeface="+mn-ea"/>
                          <a:cs typeface="+mn-cs"/>
                        </a:rPr>
                        <a:t>49 892</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marL="0" algn="r" defTabSz="914400" rtl="0" eaLnBrk="1" fontAlgn="ctr" latinLnBrk="0" hangingPunct="1"/>
                      <a:r>
                        <a:rPr lang="ru-RU" sz="1100" u="none" strike="noStrike" kern="1200" dirty="0" smtClean="0">
                          <a:solidFill>
                            <a:schemeClr val="tx1"/>
                          </a:solidFill>
                          <a:effectLst/>
                          <a:latin typeface="+mn-lt"/>
                          <a:ea typeface="+mn-ea"/>
                          <a:cs typeface="+mn-cs"/>
                        </a:rPr>
                        <a:t>76 346</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marL="0" algn="r" defTabSz="914400" rtl="0" eaLnBrk="1" fontAlgn="ctr" latinLnBrk="0" hangingPunct="1"/>
                      <a:r>
                        <a:rPr lang="ru-RU" sz="1100" u="none" strike="noStrike" kern="1200" dirty="0" smtClean="0">
                          <a:solidFill>
                            <a:schemeClr val="tx1"/>
                          </a:solidFill>
                          <a:effectLst/>
                          <a:latin typeface="+mn-lt"/>
                          <a:ea typeface="+mn-ea"/>
                          <a:cs typeface="+mn-cs"/>
                        </a:rPr>
                        <a:t>153%</a:t>
                      </a:r>
                      <a:endParaRPr lang="ru-RU" sz="1100" u="none" strike="noStrike" kern="1200" dirty="0">
                        <a:solidFill>
                          <a:schemeClr val="tx1"/>
                        </a:solidFill>
                        <a:effectLst/>
                        <a:latin typeface="+mn-lt"/>
                        <a:ea typeface="+mn-ea"/>
                        <a:cs typeface="+mn-cs"/>
                      </a:endParaRPr>
                    </a:p>
                  </a:txBody>
                  <a:tcPr marL="0" marR="0" marT="0" marB="0" anchor="ctr"/>
                </a:tc>
              </a:tr>
              <a:tr h="210717">
                <a:tc>
                  <a:txBody>
                    <a:bodyPr/>
                    <a:lstStyle/>
                    <a:p>
                      <a:pPr algn="ctr" fontAlgn="ctr"/>
                      <a:r>
                        <a:rPr lang="ru-RU" sz="1100" u="none" strike="noStrike" dirty="0">
                          <a:solidFill>
                            <a:schemeClr val="tx1"/>
                          </a:solidFill>
                          <a:effectLst/>
                        </a:rPr>
                        <a:t>9.3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kk-KZ" sz="1100" b="0" i="0" u="none" strike="noStrike" dirty="0" smtClean="0">
                          <a:solidFill>
                            <a:schemeClr val="tx1"/>
                          </a:solidFill>
                          <a:effectLst/>
                          <a:latin typeface="+mn-lt"/>
                        </a:rPr>
                        <a:t>әлеуметтік</a:t>
                      </a:r>
                      <a:r>
                        <a:rPr lang="kk-KZ" sz="1100" b="0" i="0" u="none" strike="noStrike" baseline="0" dirty="0" smtClean="0">
                          <a:solidFill>
                            <a:schemeClr val="tx1"/>
                          </a:solidFill>
                          <a:effectLst/>
                          <a:latin typeface="+mn-lt"/>
                        </a:rPr>
                        <a:t> салық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48 532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78 274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161%</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9.4</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а</a:t>
                      </a:r>
                      <a:r>
                        <a:rPr lang="ru-RU" sz="1100" u="none" strike="noStrike" dirty="0" smtClean="0">
                          <a:solidFill>
                            <a:schemeClr val="tx1"/>
                          </a:solidFill>
                          <a:effectLst/>
                        </a:rPr>
                        <a:t>мортизация</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45 613</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54 540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120%</a:t>
                      </a:r>
                      <a:endParaRPr lang="ru-RU" sz="1100" b="0" i="0" u="none" strike="noStrike" dirty="0">
                        <a:solidFill>
                          <a:schemeClr val="tx1"/>
                        </a:solidFill>
                        <a:effectLst/>
                        <a:latin typeface="Times New Roman"/>
                      </a:endParaRPr>
                    </a:p>
                  </a:txBody>
                  <a:tcPr marL="0" marR="0" marT="0" marB="0" anchor="ctr"/>
                </a:tc>
              </a:tr>
              <a:tr h="210717">
                <a:tc>
                  <a:txBody>
                    <a:bodyPr/>
                    <a:lstStyle/>
                    <a:p>
                      <a:pPr algn="ctr" fontAlgn="ctr"/>
                      <a:r>
                        <a:rPr lang="ru-RU" sz="1100" u="none" strike="noStrike" dirty="0">
                          <a:solidFill>
                            <a:schemeClr val="tx1"/>
                          </a:solidFill>
                          <a:effectLst/>
                        </a:rPr>
                        <a:t>9.5</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кеңселерді</a:t>
                      </a:r>
                      <a:r>
                        <a:rPr lang="ru-RU" sz="1100" u="none" strike="noStrike" dirty="0" smtClean="0">
                          <a:solidFill>
                            <a:schemeClr val="tx1"/>
                          </a:solidFill>
                          <a:effectLst/>
                        </a:rPr>
                        <a:t> </a:t>
                      </a:r>
                      <a:r>
                        <a:rPr lang="ru-RU" sz="1100" u="none" strike="noStrike" dirty="0" err="1" smtClean="0">
                          <a:solidFill>
                            <a:schemeClr val="tx1"/>
                          </a:solidFill>
                          <a:effectLst/>
                        </a:rPr>
                        <a:t>жалға</a:t>
                      </a:r>
                      <a:r>
                        <a:rPr lang="ru-RU" sz="1100" u="none" strike="noStrike" dirty="0" smtClean="0">
                          <a:solidFill>
                            <a:schemeClr val="tx1"/>
                          </a:solidFill>
                          <a:effectLst/>
                        </a:rPr>
                        <a:t> </a:t>
                      </a:r>
                      <a:r>
                        <a:rPr lang="ru-RU" sz="1100" u="none" strike="noStrike" dirty="0" err="1" smtClean="0">
                          <a:solidFill>
                            <a:schemeClr val="tx1"/>
                          </a:solidFill>
                          <a:effectLst/>
                        </a:rPr>
                        <a:t>алу</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155 737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147 999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95%</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9.6</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шеттегі</a:t>
                      </a:r>
                      <a:r>
                        <a:rPr lang="ru-RU" sz="1100" u="none" strike="noStrike" dirty="0" smtClean="0">
                          <a:solidFill>
                            <a:schemeClr val="tx1"/>
                          </a:solidFill>
                          <a:effectLst/>
                        </a:rPr>
                        <a:t> </a:t>
                      </a:r>
                      <a:r>
                        <a:rPr lang="ru-RU" sz="1100" u="none" strike="noStrike" dirty="0" err="1" smtClean="0">
                          <a:solidFill>
                            <a:schemeClr val="tx1"/>
                          </a:solidFill>
                          <a:effectLst/>
                        </a:rPr>
                        <a:t>ұйымдардың</a:t>
                      </a:r>
                      <a:r>
                        <a:rPr lang="ru-RU" sz="1100" u="none" strike="noStrike" dirty="0" smtClean="0">
                          <a:solidFill>
                            <a:schemeClr val="tx1"/>
                          </a:solidFill>
                          <a:effectLst/>
                        </a:rPr>
                        <a:t> </a:t>
                      </a:r>
                      <a:r>
                        <a:rPr lang="ru-RU" sz="1100" u="none" strike="noStrike" dirty="0" err="1" smtClean="0">
                          <a:solidFill>
                            <a:schemeClr val="tx1"/>
                          </a:solidFill>
                          <a:effectLst/>
                        </a:rPr>
                        <a:t>қызметі</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18 985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22 092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116%</a:t>
                      </a:r>
                      <a:endParaRPr lang="ru-RU" sz="1100" b="0" i="0" u="none" strike="noStrike" dirty="0">
                        <a:solidFill>
                          <a:schemeClr val="tx1"/>
                        </a:solidFill>
                        <a:effectLst/>
                        <a:latin typeface="Times New Roman"/>
                      </a:endParaRPr>
                    </a:p>
                  </a:txBody>
                  <a:tcPr marL="0" marR="0" marT="0" marB="0" anchor="ctr"/>
                </a:tc>
              </a:tr>
              <a:tr h="181712">
                <a:tc>
                  <a:txBody>
                    <a:bodyPr/>
                    <a:lstStyle/>
                    <a:p>
                      <a:pPr algn="ctr" fontAlgn="ctr"/>
                      <a:r>
                        <a:rPr lang="ru-RU" sz="1100" u="none" strike="noStrike" dirty="0">
                          <a:solidFill>
                            <a:schemeClr val="tx1"/>
                          </a:solidFill>
                          <a:effectLst/>
                        </a:rPr>
                        <a:t>9.7</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іссапарлық</a:t>
                      </a:r>
                      <a:r>
                        <a:rPr lang="ru-RU" sz="1100" u="none" strike="noStrike" dirty="0" smtClean="0">
                          <a:solidFill>
                            <a:schemeClr val="tx1"/>
                          </a:solidFill>
                          <a:effectLst/>
                        </a:rPr>
                        <a:t>  </a:t>
                      </a:r>
                      <a:r>
                        <a:rPr lang="ru-RU" sz="1100" u="none" strike="noStrike" dirty="0" err="1" smtClean="0">
                          <a:solidFill>
                            <a:schemeClr val="tx1"/>
                          </a:solidFill>
                          <a:effectLst/>
                        </a:rPr>
                        <a:t>қызметтер</a:t>
                      </a:r>
                      <a:r>
                        <a:rPr lang="ru-RU" sz="1100" u="none" strike="noStrike"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68 474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98 452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144%</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9.8</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smtClean="0">
                          <a:solidFill>
                            <a:schemeClr val="tx1"/>
                          </a:solidFill>
                          <a:effectLst/>
                        </a:rPr>
                        <a:t>банк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қызметтері</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6 974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7 517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108%</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9.9</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аудиторлық</a:t>
                      </a:r>
                      <a:r>
                        <a:rPr lang="ru-RU" sz="1100" u="none" strike="noStrike" baseline="0" dirty="0" smtClean="0">
                          <a:solidFill>
                            <a:schemeClr val="tx1"/>
                          </a:solidFill>
                          <a:effectLst/>
                        </a:rPr>
                        <a:t> </a:t>
                      </a:r>
                      <a:r>
                        <a:rPr lang="ru-RU" sz="1100" u="none" strike="noStrike" baseline="0" dirty="0" err="1" smtClean="0">
                          <a:solidFill>
                            <a:schemeClr val="tx1"/>
                          </a:solidFill>
                          <a:effectLst/>
                        </a:rPr>
                        <a:t>ұйымдардың</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қызметтері</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15 050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23 075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153%</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9.10</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kk-KZ" sz="1100" b="0" i="0" u="none" strike="noStrike" dirty="0" smtClean="0">
                          <a:solidFill>
                            <a:schemeClr val="tx1"/>
                          </a:solidFill>
                          <a:effectLst/>
                          <a:latin typeface="+mn-lt"/>
                        </a:rPr>
                        <a:t>кеңсені</a:t>
                      </a:r>
                      <a:r>
                        <a:rPr lang="kk-KZ" sz="1100" b="0" i="0" u="none" strike="noStrike" baseline="0" dirty="0" smtClean="0">
                          <a:solidFill>
                            <a:schemeClr val="tx1"/>
                          </a:solidFill>
                          <a:effectLst/>
                          <a:latin typeface="+mn-lt"/>
                        </a:rPr>
                        <a:t> күзету</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10 202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7 209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71%</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kk-KZ" sz="1100" b="0" i="0" u="none" strike="noStrike" dirty="0" smtClean="0">
                          <a:solidFill>
                            <a:schemeClr val="tx1"/>
                          </a:solidFill>
                          <a:effectLst/>
                          <a:latin typeface="+mn-lt"/>
                        </a:rPr>
                        <a:t>салықтар</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1 294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20 239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1564%</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9.12</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байланыс</a:t>
                      </a:r>
                      <a:r>
                        <a:rPr lang="ru-RU" sz="1100" u="none" strike="noStrike" baseline="0" dirty="0" smtClean="0">
                          <a:solidFill>
                            <a:schemeClr val="tx1"/>
                          </a:solidFill>
                          <a:effectLst/>
                        </a:rPr>
                        <a:t> </a:t>
                      </a:r>
                      <a:r>
                        <a:rPr lang="ru-RU" sz="1100" u="none" strike="noStrike" baseline="0" dirty="0" err="1" smtClean="0">
                          <a:solidFill>
                            <a:schemeClr val="tx1"/>
                          </a:solidFill>
                          <a:effectLst/>
                        </a:rPr>
                        <a:t>қызметтері</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14 729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10 147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69%</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автокөлік</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шығындары</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23 376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28 615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122%</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9.14</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сақтандыру</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1 165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3 928</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337%</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9.15</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кадрларды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дайындау</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6 233</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8 107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130%</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9.16</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kk-KZ" sz="1100" b="0" i="0" u="none" strike="noStrike" dirty="0" smtClean="0">
                          <a:solidFill>
                            <a:schemeClr val="tx1"/>
                          </a:solidFill>
                          <a:effectLst/>
                          <a:latin typeface="+mn-lt"/>
                        </a:rPr>
                        <a:t>басқа</a:t>
                      </a:r>
                      <a:r>
                        <a:rPr lang="kk-KZ" sz="1100" b="0" i="0" u="none" strike="noStrike" baseline="0" dirty="0" smtClean="0">
                          <a:solidFill>
                            <a:schemeClr val="tx1"/>
                          </a:solidFill>
                          <a:effectLst/>
                          <a:latin typeface="+mn-lt"/>
                        </a:rPr>
                        <a:t> шығындар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r>
              <a:tr h="144279">
                <a:tc>
                  <a:txBody>
                    <a:bodyPr/>
                    <a:lstStyle/>
                    <a:p>
                      <a:pPr algn="ctr" fontAlgn="ctr"/>
                      <a:r>
                        <a:rPr lang="ru-RU" sz="1100" u="none" strike="noStrike" dirty="0">
                          <a:solidFill>
                            <a:schemeClr val="tx1"/>
                          </a:solidFill>
                          <a:effectLst/>
                        </a:rPr>
                        <a:t>9.17</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err="1" smtClean="0">
                          <a:solidFill>
                            <a:schemeClr val="tx1"/>
                          </a:solidFill>
                          <a:effectLst/>
                        </a:rPr>
                        <a:t>басқа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r>
                        <a:rPr lang="ru-RU" sz="1100" u="none" strike="noStrike" baseline="0" dirty="0" smtClean="0">
                          <a:solidFill>
                            <a:schemeClr val="tx1"/>
                          </a:solidFill>
                          <a:effectLst/>
                        </a:rPr>
                        <a:t> </a:t>
                      </a:r>
                      <a:r>
                        <a:rPr lang="ru-RU" sz="1100" u="none" strike="noStrike"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10 736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34 117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318%</a:t>
                      </a:r>
                      <a:endParaRPr lang="ru-RU" sz="1100" b="0" i="0" u="none" strike="noStrike" dirty="0">
                        <a:solidFill>
                          <a:schemeClr val="tx1"/>
                        </a:solidFill>
                        <a:effectLst/>
                        <a:latin typeface="Times New Roman"/>
                      </a:endParaRPr>
                    </a:p>
                  </a:txBody>
                  <a:tcPr marL="0" marR="0" marT="0" marB="0" anchor="ctr"/>
                </a:tc>
              </a:tr>
              <a:tr h="120344">
                <a:tc>
                  <a:txBody>
                    <a:bodyPr/>
                    <a:lstStyle/>
                    <a:p>
                      <a:pPr algn="ctr" fontAlgn="ctr"/>
                      <a:r>
                        <a:rPr lang="ru-RU" sz="1100" u="none" strike="noStrike" dirty="0">
                          <a:solidFill>
                            <a:schemeClr val="tx1"/>
                          </a:solidFill>
                          <a:effectLst/>
                        </a:rPr>
                        <a:t>10</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baseline="0" dirty="0" err="1" smtClean="0">
                          <a:solidFill>
                            <a:schemeClr val="tx1"/>
                          </a:solidFill>
                          <a:effectLst/>
                        </a:rPr>
                        <a:t>Сыйақы</a:t>
                      </a:r>
                      <a:r>
                        <a:rPr lang="ru-RU" sz="1100" u="none" strike="noStrike" baseline="0" dirty="0" smtClean="0">
                          <a:solidFill>
                            <a:schemeClr val="tx1"/>
                          </a:solidFill>
                          <a:effectLst/>
                        </a:rPr>
                        <a:t> </a:t>
                      </a:r>
                      <a:r>
                        <a:rPr lang="ru-RU" sz="1100" u="none" strike="noStrike" baseline="0" dirty="0" err="1" smtClean="0">
                          <a:solidFill>
                            <a:schemeClr val="tx1"/>
                          </a:solidFill>
                          <a:effectLst/>
                        </a:rPr>
                        <a:t>төлеу</a:t>
                      </a:r>
                      <a:r>
                        <a:rPr lang="ru-RU" sz="1100" u="none" strike="noStrike" baseline="0" dirty="0" smtClean="0">
                          <a:solidFill>
                            <a:schemeClr val="tx1"/>
                          </a:solidFill>
                          <a:effectLst/>
                        </a:rPr>
                        <a:t> </a:t>
                      </a:r>
                      <a:r>
                        <a:rPr lang="ru-RU" sz="1100" u="none" strike="noStrike" baseline="0" dirty="0" err="1" smtClean="0">
                          <a:solidFill>
                            <a:schemeClr val="tx1"/>
                          </a:solidFill>
                          <a:effectLst/>
                        </a:rPr>
                        <a:t>бойынша</a:t>
                      </a:r>
                      <a:r>
                        <a:rPr lang="ru-RU" sz="1100" u="none" strike="noStrike" baseline="0" dirty="0" smtClean="0">
                          <a:solidFill>
                            <a:schemeClr val="tx1"/>
                          </a:solidFill>
                          <a:effectLst/>
                        </a:rPr>
                        <a:t> </a:t>
                      </a:r>
                      <a:r>
                        <a:rPr lang="ru-RU" sz="1100" u="none" strike="noStrike" baseline="0" dirty="0" err="1" smtClean="0">
                          <a:solidFill>
                            <a:schemeClr val="tx1"/>
                          </a:solidFill>
                          <a:effectLst/>
                        </a:rPr>
                        <a:t>шығындар</a:t>
                      </a:r>
                      <a:r>
                        <a:rPr lang="ru-RU" sz="1100" u="none" strike="noStrike" baseline="0" dirty="0" smtClean="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1 536 086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5 444 888</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354%</a:t>
                      </a:r>
                      <a:endParaRPr lang="ru-RU" sz="1100" b="0" i="0" u="none" strike="noStrike" dirty="0">
                        <a:solidFill>
                          <a:schemeClr val="tx1"/>
                        </a:solidFill>
                        <a:effectLst/>
                        <a:latin typeface="Times New Roman"/>
                      </a:endParaRPr>
                    </a:p>
                  </a:txBody>
                  <a:tcPr marL="0" marR="0" marT="0" marB="0" anchor="ctr"/>
                </a:tc>
              </a:tr>
              <a:tr h="210717">
                <a:tc>
                  <a:txBody>
                    <a:bodyPr/>
                    <a:lstStyle/>
                    <a:p>
                      <a:pPr algn="ctr" fontAlgn="ctr"/>
                      <a:r>
                        <a:rPr lang="en-US" sz="1100" b="1" u="none" strike="noStrike" dirty="0">
                          <a:solidFill>
                            <a:schemeClr val="tx1"/>
                          </a:solidFill>
                          <a:effectLst/>
                        </a:rPr>
                        <a:t>III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kk-KZ" sz="1100" b="1" i="0" u="none" strike="noStrike" dirty="0" smtClean="0">
                          <a:solidFill>
                            <a:schemeClr val="tx1"/>
                          </a:solidFill>
                          <a:effectLst/>
                          <a:latin typeface="+mn-lt"/>
                        </a:rPr>
                        <a:t>Шығындардың</a:t>
                      </a:r>
                      <a:r>
                        <a:rPr lang="kk-KZ" sz="1100" b="1" i="0" u="none" strike="noStrike" baseline="0" dirty="0" smtClean="0">
                          <a:solidFill>
                            <a:schemeClr val="tx1"/>
                          </a:solidFill>
                          <a:effectLst/>
                          <a:latin typeface="+mn-lt"/>
                        </a:rPr>
                        <a:t> барлығы</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13 899 435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18 </a:t>
                      </a:r>
                      <a:r>
                        <a:rPr lang="ru-RU" sz="1100" b="1" u="none" strike="noStrike" dirty="0" smtClean="0">
                          <a:solidFill>
                            <a:schemeClr val="tx1"/>
                          </a:solidFill>
                          <a:effectLst/>
                        </a:rPr>
                        <a:t>08</a:t>
                      </a:r>
                      <a:r>
                        <a:rPr lang="en-US" sz="1100" b="1" u="none" strike="noStrike" dirty="0" smtClean="0">
                          <a:solidFill>
                            <a:schemeClr val="tx1"/>
                          </a:solidFill>
                          <a:effectLst/>
                        </a:rPr>
                        <a:t>8</a:t>
                      </a:r>
                      <a:r>
                        <a:rPr lang="ru-RU" sz="1100" b="1" u="none" strike="noStrike" dirty="0" smtClean="0">
                          <a:solidFill>
                            <a:schemeClr val="tx1"/>
                          </a:solidFill>
                          <a:effectLst/>
                        </a:rPr>
                        <a:t> </a:t>
                      </a:r>
                      <a:r>
                        <a:rPr lang="en-US" sz="1100" b="1" u="none" strike="noStrike" dirty="0" smtClean="0">
                          <a:solidFill>
                            <a:schemeClr val="tx1"/>
                          </a:solidFill>
                          <a:effectLst/>
                        </a:rPr>
                        <a:t>608</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r h="144279">
                <a:tc>
                  <a:txBody>
                    <a:bodyPr/>
                    <a:lstStyle/>
                    <a:p>
                      <a:pPr algn="ctr" fontAlgn="ctr"/>
                      <a:r>
                        <a:rPr lang="en-US" sz="1100" b="1" u="none" strike="noStrike" dirty="0">
                          <a:solidFill>
                            <a:schemeClr val="tx1"/>
                          </a:solidFill>
                          <a:effectLst/>
                        </a:rPr>
                        <a:t>IV</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err="1" smtClean="0">
                          <a:solidFill>
                            <a:schemeClr val="tx1"/>
                          </a:solidFill>
                          <a:effectLst/>
                        </a:rPr>
                        <a:t>Пайда</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15 513 065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3 </a:t>
                      </a:r>
                      <a:r>
                        <a:rPr lang="ru-RU" sz="1100" b="1" u="none" strike="noStrike" dirty="0" smtClean="0">
                          <a:solidFill>
                            <a:schemeClr val="tx1"/>
                          </a:solidFill>
                          <a:effectLst/>
                        </a:rPr>
                        <a:t>78</a:t>
                      </a:r>
                      <a:r>
                        <a:rPr lang="en-US" sz="1100" b="1" u="none" strike="noStrike" dirty="0" smtClean="0">
                          <a:solidFill>
                            <a:schemeClr val="tx1"/>
                          </a:solidFill>
                          <a:effectLst/>
                        </a:rPr>
                        <a:t>3</a:t>
                      </a:r>
                      <a:r>
                        <a:rPr lang="ru-RU" sz="1100" b="1" u="none" strike="noStrike" dirty="0" smtClean="0">
                          <a:solidFill>
                            <a:schemeClr val="tx1"/>
                          </a:solidFill>
                          <a:effectLst/>
                        </a:rPr>
                        <a:t> </a:t>
                      </a:r>
                      <a:r>
                        <a:rPr lang="en-US" sz="1100" b="1" u="none" strike="noStrike" dirty="0" smtClean="0">
                          <a:solidFill>
                            <a:schemeClr val="tx1"/>
                          </a:solidFill>
                          <a:effectLst/>
                        </a:rPr>
                        <a:t>228</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r h="199929">
                <a:tc>
                  <a:txBody>
                    <a:bodyPr/>
                    <a:lstStyle/>
                    <a:p>
                      <a:pPr algn="ctr" fontAlgn="ctr"/>
                      <a:r>
                        <a:rPr lang="en-US" sz="1100" b="1" u="none" strike="noStrike" dirty="0">
                          <a:solidFill>
                            <a:schemeClr val="tx1"/>
                          </a:solidFill>
                          <a:effectLst/>
                        </a:rPr>
                        <a:t>V</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kk-KZ" sz="1100" b="1" i="0" u="none" strike="noStrike" smtClean="0">
                          <a:solidFill>
                            <a:schemeClr val="tx1"/>
                          </a:solidFill>
                          <a:effectLst/>
                          <a:latin typeface="+mn-lt"/>
                        </a:rPr>
                        <a:t>Кірістердің</a:t>
                      </a:r>
                      <a:r>
                        <a:rPr lang="kk-KZ" sz="1100" b="1" i="0" u="none" strike="noStrike" baseline="0" smtClean="0">
                          <a:solidFill>
                            <a:schemeClr val="tx1"/>
                          </a:solidFill>
                          <a:effectLst/>
                          <a:latin typeface="+mn-lt"/>
                        </a:rPr>
                        <a:t> барлығы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29 412 500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en-US" sz="1100" b="1" u="none" strike="noStrike" dirty="0" smtClean="0">
                          <a:solidFill>
                            <a:schemeClr val="tx1"/>
                          </a:solidFill>
                          <a:effectLst/>
                        </a:rPr>
                        <a:t>         </a:t>
                      </a:r>
                      <a:r>
                        <a:rPr lang="ru-RU" sz="1100" b="1" u="none" strike="noStrike" dirty="0" smtClean="0">
                          <a:solidFill>
                            <a:schemeClr val="tx1"/>
                          </a:solidFill>
                          <a:effectLst/>
                        </a:rPr>
                        <a:t>14 305 380 </a:t>
                      </a: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r h="210717">
                <a:tc>
                  <a:txBody>
                    <a:bodyPr/>
                    <a:lstStyle/>
                    <a:p>
                      <a:pPr algn="ctr" fontAlgn="ctr"/>
                      <a:r>
                        <a:rPr lang="en-US" sz="1100" b="1" u="none" strike="noStrike" dirty="0" smtClean="0">
                          <a:solidFill>
                            <a:schemeClr val="tx1"/>
                          </a:solidFill>
                          <a:effectLst/>
                        </a:rPr>
                        <a:t>VI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err="1" smtClean="0">
                          <a:solidFill>
                            <a:schemeClr val="tx1"/>
                          </a:solidFill>
                          <a:effectLst/>
                        </a:rPr>
                        <a:t>Көрсетіліп</a:t>
                      </a:r>
                      <a:r>
                        <a:rPr lang="ru-RU" sz="1100" b="1" u="none" strike="noStrike" dirty="0" smtClean="0">
                          <a:solidFill>
                            <a:schemeClr val="tx1"/>
                          </a:solidFill>
                          <a:effectLst/>
                        </a:rPr>
                        <a:t> жатқан </a:t>
                      </a:r>
                      <a:r>
                        <a:rPr lang="ru-RU" sz="1100" b="1" u="none" strike="noStrike" dirty="0" err="1" smtClean="0">
                          <a:solidFill>
                            <a:schemeClr val="tx1"/>
                          </a:solidFill>
                          <a:effectLst/>
                        </a:rPr>
                        <a:t>қызметтер</a:t>
                      </a:r>
                      <a:r>
                        <a:rPr lang="ru-RU" sz="1100" b="1" u="none" strike="noStrike" dirty="0" smtClean="0">
                          <a:solidFill>
                            <a:schemeClr val="tx1"/>
                          </a:solidFill>
                          <a:effectLst/>
                        </a:rPr>
                        <a:t> </a:t>
                      </a:r>
                      <a:r>
                        <a:rPr lang="ru-RU" sz="1100" b="1" u="none" strike="noStrike" dirty="0" err="1" smtClean="0">
                          <a:solidFill>
                            <a:schemeClr val="tx1"/>
                          </a:solidFill>
                          <a:effectLst/>
                        </a:rPr>
                        <a:t>көлемі</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тыс. м3</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2 500 000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1 215 </a:t>
                      </a:r>
                      <a:r>
                        <a:rPr lang="ru-RU" sz="1100" b="1" u="none" strike="noStrike" dirty="0" smtClean="0">
                          <a:solidFill>
                            <a:schemeClr val="tx1"/>
                          </a:solidFill>
                          <a:effectLst/>
                        </a:rPr>
                        <a:t>92</a:t>
                      </a:r>
                      <a:r>
                        <a:rPr lang="en-US" sz="1100" b="1" u="none" strike="noStrike" dirty="0" smtClean="0">
                          <a:solidFill>
                            <a:schemeClr val="tx1"/>
                          </a:solidFill>
                          <a:effectLst/>
                        </a:rPr>
                        <a:t>6</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r h="144279">
                <a:tc rowSpan="2">
                  <a:txBody>
                    <a:bodyPr/>
                    <a:lstStyle/>
                    <a:p>
                      <a:pPr algn="ctr" fontAlgn="ctr"/>
                      <a:r>
                        <a:rPr lang="en-US" sz="1100" b="1" u="none" strike="noStrike" dirty="0">
                          <a:solidFill>
                            <a:schemeClr val="tx1"/>
                          </a:solidFill>
                          <a:effectLst/>
                        </a:rPr>
                        <a:t>VII</a:t>
                      </a:r>
                      <a:endParaRPr lang="en-US" sz="1100" b="1" i="0" u="none" strike="noStrike" dirty="0">
                        <a:solidFill>
                          <a:schemeClr val="tx1"/>
                        </a:solidFill>
                        <a:effectLst/>
                        <a:latin typeface="Times New Roman"/>
                      </a:endParaRPr>
                    </a:p>
                  </a:txBody>
                  <a:tcPr marL="0" marR="0" marT="0" marB="0" anchor="ctr"/>
                </a:tc>
                <a:tc rowSpan="2">
                  <a:txBody>
                    <a:bodyPr/>
                    <a:lstStyle/>
                    <a:p>
                      <a:pPr algn="l" fontAlgn="ctr"/>
                      <a:r>
                        <a:rPr lang="ru-RU" sz="1100" b="1" u="none" strike="noStrike" dirty="0" err="1" smtClean="0">
                          <a:solidFill>
                            <a:schemeClr val="tx1"/>
                          </a:solidFill>
                          <a:effectLst/>
                        </a:rPr>
                        <a:t>Нормативтік</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шығындар</a:t>
                      </a:r>
                      <a:r>
                        <a:rPr lang="ru-RU" sz="1100" b="1" u="none" strike="noStrike" baseline="0"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1,45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r h="144279">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solidFill>
                            <a:schemeClr val="tx1"/>
                          </a:solidFill>
                          <a:effectLst/>
                        </a:rPr>
                        <a:t>1000 м3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36 164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r h="144279">
                <a:tc>
                  <a:txBody>
                    <a:bodyPr/>
                    <a:lstStyle/>
                    <a:p>
                      <a:pPr algn="ctr" fontAlgn="ctr"/>
                      <a:r>
                        <a:rPr lang="en-US" sz="1100" b="1" u="none" strike="noStrike" dirty="0">
                          <a:solidFill>
                            <a:schemeClr val="tx1"/>
                          </a:solidFill>
                          <a:effectLst/>
                        </a:rPr>
                        <a:t>VIII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a:solidFill>
                            <a:schemeClr val="tx1"/>
                          </a:solidFill>
                          <a:effectLst/>
                        </a:rPr>
                        <a:t>Тариф </a:t>
                      </a:r>
                      <a:r>
                        <a:rPr lang="ru-RU" sz="1100" b="1" u="none" strike="noStrike" dirty="0" smtClean="0">
                          <a:solidFill>
                            <a:schemeClr val="tx1"/>
                          </a:solidFill>
                          <a:effectLst/>
                        </a:rPr>
                        <a:t>(ҚҚС</a:t>
                      </a:r>
                      <a:r>
                        <a:rPr lang="ru-RU" sz="1100" b="1" u="none" strike="noStrike" baseline="0" dirty="0" smtClean="0">
                          <a:solidFill>
                            <a:schemeClr val="tx1"/>
                          </a:solidFill>
                          <a:effectLst/>
                        </a:rPr>
                        <a:t> </a:t>
                      </a:r>
                      <a:r>
                        <a:rPr lang="ru-RU" sz="1100" b="1" u="none" strike="noStrike" baseline="0" dirty="0" err="1" smtClean="0">
                          <a:solidFill>
                            <a:schemeClr val="tx1"/>
                          </a:solidFill>
                          <a:effectLst/>
                        </a:rPr>
                        <a:t>есептемегенде</a:t>
                      </a:r>
                      <a:r>
                        <a:rPr lang="ru-RU" sz="1100" b="1"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err="1" smtClean="0">
                          <a:solidFill>
                            <a:schemeClr val="tx1"/>
                          </a:solidFill>
                          <a:effectLst/>
                        </a:rPr>
                        <a:t>теңге</a:t>
                      </a:r>
                      <a:r>
                        <a:rPr lang="ru-RU" sz="1100" b="1" u="none" strike="noStrike" dirty="0">
                          <a:solidFill>
                            <a:schemeClr val="tx1"/>
                          </a:solidFill>
                          <a:effectLst/>
                        </a:rPr>
                        <a:t>/ 1000 м</a:t>
                      </a:r>
                      <a:r>
                        <a:rPr lang="ru-RU" sz="1100" b="1" u="none" strike="noStrike" baseline="30000" dirty="0">
                          <a:solidFill>
                            <a:schemeClr val="tx1"/>
                          </a:solidFill>
                          <a:effectLst/>
                        </a:rPr>
                        <a:t>3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11 765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11 765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r>
            </a:tbl>
          </a:graphicData>
        </a:graphic>
      </p:graphicFrame>
    </p:spTree>
    <p:extLst>
      <p:ext uri="{BB962C8B-B14F-4D97-AF65-F5344CB8AC3E}">
        <p14:creationId xmlns:p14="http://schemas.microsoft.com/office/powerpoint/2010/main" val="198392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64052"/>
            <a:ext cx="7488832" cy="672660"/>
          </a:xfrm>
        </p:spPr>
        <p:txBody>
          <a:bodyPr>
            <a:noAutofit/>
          </a:bodyPr>
          <a:lstStyle/>
          <a:p>
            <a:r>
              <a:rPr lang="ru-RU" sz="2000" b="1" dirty="0" err="1">
                <a:solidFill>
                  <a:srgbClr val="002060"/>
                </a:solidFill>
                <a:latin typeface="+mn-lt"/>
                <a:cs typeface="Times New Roman" panose="02020603050405020304" pitchFamily="18" charset="0"/>
              </a:rPr>
              <a:t>Т</a:t>
            </a:r>
            <a:r>
              <a:rPr lang="ru-RU" sz="2000" b="1" dirty="0" err="1" smtClean="0">
                <a:solidFill>
                  <a:srgbClr val="002060"/>
                </a:solidFill>
                <a:latin typeface="+mn-lt"/>
                <a:cs typeface="Times New Roman" panose="02020603050405020304" pitchFamily="18" charset="0"/>
              </a:rPr>
              <a:t>арифтік</a:t>
            </a:r>
            <a:r>
              <a:rPr lang="ru-RU" sz="2000" b="1" dirty="0" smtClean="0">
                <a:solidFill>
                  <a:srgbClr val="002060"/>
                </a:solidFill>
                <a:latin typeface="+mn-lt"/>
                <a:cs typeface="Times New Roman" panose="02020603050405020304" pitchFamily="18" charset="0"/>
              </a:rPr>
              <a:t> сметаны </a:t>
            </a:r>
            <a:r>
              <a:rPr lang="ru-RU" sz="2000" b="1" dirty="0" err="1" smtClean="0">
                <a:solidFill>
                  <a:srgbClr val="002060"/>
                </a:solidFill>
                <a:latin typeface="+mn-lt"/>
                <a:cs typeface="Times New Roman" panose="02020603050405020304" pitchFamily="18" charset="0"/>
              </a:rPr>
              <a:t>орындау</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бойынша</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ауытқудың</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негізгі</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себептері</a:t>
            </a:r>
            <a:r>
              <a:rPr lang="ru-RU" sz="2000" b="1" dirty="0" smtClean="0">
                <a:solidFill>
                  <a:srgbClr val="002060"/>
                </a:solidFill>
                <a:latin typeface="+mn-lt"/>
                <a:cs typeface="Times New Roman" panose="02020603050405020304" pitchFamily="18" charset="0"/>
              </a:rPr>
              <a:t>  </a:t>
            </a:r>
            <a:endParaRPr lang="ru-RU" sz="2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80500" y="768068"/>
            <a:ext cx="9028003" cy="6045308"/>
          </a:xfrm>
          <a:prstGeom prst="rect">
            <a:avLst/>
          </a:prstGeom>
        </p:spPr>
        <p:txBody>
          <a:bodyPr>
            <a:noAutofit/>
          </a:bodyPr>
          <a:lstStyle/>
          <a:p>
            <a:pPr marL="22225" indent="0" algn="just" eaLnBrk="0" hangingPunct="0">
              <a:spcBef>
                <a:spcPts val="0"/>
              </a:spcBef>
              <a:buNone/>
            </a:pPr>
            <a:r>
              <a:rPr kumimoji="1" lang="ru-RU" sz="1500" b="1" u="sng" dirty="0" err="1" smtClean="0">
                <a:solidFill>
                  <a:srgbClr val="000000"/>
                </a:solidFill>
              </a:rPr>
              <a:t>Үнемдеу</a:t>
            </a:r>
            <a:r>
              <a:rPr kumimoji="1" lang="ru-RU" sz="1500" b="1" u="sng" dirty="0" smtClean="0">
                <a:solidFill>
                  <a:srgbClr val="000000"/>
                </a:solidFill>
              </a:rPr>
              <a:t> </a:t>
            </a:r>
            <a:r>
              <a:rPr kumimoji="1" lang="ru-RU" sz="1500" b="1" u="sng" dirty="0" err="1" smtClean="0">
                <a:solidFill>
                  <a:srgbClr val="000000"/>
                </a:solidFill>
              </a:rPr>
              <a:t>негізделген</a:t>
            </a:r>
            <a:r>
              <a:rPr kumimoji="1" lang="ru-RU" sz="1500" b="1" u="sng" dirty="0" smtClean="0">
                <a:solidFill>
                  <a:srgbClr val="000000"/>
                </a:solidFill>
              </a:rPr>
              <a:t>:</a:t>
            </a:r>
          </a:p>
          <a:p>
            <a:pPr marL="182563" indent="-160338" algn="just" eaLnBrk="0" hangingPunct="0">
              <a:spcBef>
                <a:spcPts val="0"/>
              </a:spcBef>
            </a:pPr>
            <a:r>
              <a:rPr lang="kk-KZ" sz="1500" dirty="0" smtClean="0"/>
              <a:t>Меншікті </a:t>
            </a:r>
            <a:r>
              <a:rPr lang="kk-KZ" sz="1500" dirty="0"/>
              <a:t>мұқтаждықтар және технологиялық шығындарға (бұдан әрі – ММжТШ) </a:t>
            </a:r>
            <a:r>
              <a:rPr lang="kk-KZ" sz="1500" dirty="0" smtClean="0"/>
              <a:t>газ </a:t>
            </a:r>
            <a:r>
              <a:rPr lang="kk-KZ" sz="1500" dirty="0"/>
              <a:t>құнының төмендеуіне. </a:t>
            </a:r>
            <a:endParaRPr lang="ru-RU" sz="1500" dirty="0" smtClean="0">
              <a:ea typeface="D # @"/>
              <a:cs typeface="Times New Roman" panose="02020603050405020304" pitchFamily="18" charset="0"/>
            </a:endParaRPr>
          </a:p>
          <a:p>
            <a:pPr marL="22225" indent="0" algn="just" eaLnBrk="0" hangingPunct="0">
              <a:spcBef>
                <a:spcPts val="0"/>
              </a:spcBef>
              <a:buNone/>
            </a:pPr>
            <a:r>
              <a:rPr kumimoji="1" lang="ru-RU" sz="1500" dirty="0" smtClean="0">
                <a:solidFill>
                  <a:srgbClr val="000000"/>
                </a:solidFill>
              </a:rPr>
              <a:t> </a:t>
            </a:r>
            <a:r>
              <a:rPr lang="kk-KZ" sz="1500" dirty="0" smtClean="0"/>
              <a:t>Бекітілген </a:t>
            </a:r>
            <a:r>
              <a:rPr lang="kk-KZ" sz="1500" dirty="0"/>
              <a:t>тарифтік сметада ММжТШ газды алу құны мың.м3 үшін ҚҚС қоспағанда 9 180  теңге көлемінде жоспарланған, ал 1 қаңтар мен 31 тамыз аралығында газдың нақты құны мың.м3 үшін ҚҚС қоспағанда </a:t>
            </a:r>
            <a:r>
              <a:rPr lang="kk-KZ" sz="1500" dirty="0" smtClean="0"/>
              <a:t> 5 </a:t>
            </a:r>
            <a:r>
              <a:rPr lang="kk-KZ" sz="1500" dirty="0"/>
              <a:t>598,6 теңгені және 1 қыркүйек пен 31 желтоқсан аралығында мың.м3 үшін ҚҚС қоспағанда 5 696,1 теңгені құраған. </a:t>
            </a:r>
            <a:endParaRPr lang="ru-RU" sz="1500" dirty="0"/>
          </a:p>
          <a:p>
            <a:pPr marL="182563" indent="-160338" algn="just" eaLnBrk="0" hangingPunct="0">
              <a:spcBef>
                <a:spcPts val="0"/>
              </a:spcBef>
            </a:pPr>
            <a:r>
              <a:rPr kumimoji="1" lang="ru-RU" sz="1500" dirty="0" err="1" smtClean="0">
                <a:solidFill>
                  <a:srgbClr val="000000"/>
                </a:solidFill>
              </a:rPr>
              <a:t>ММжТШ</a:t>
            </a:r>
            <a:r>
              <a:rPr kumimoji="1" lang="ru-RU" sz="1500" dirty="0" smtClean="0">
                <a:solidFill>
                  <a:srgbClr val="000000"/>
                </a:solidFill>
              </a:rPr>
              <a:t> </a:t>
            </a:r>
            <a:r>
              <a:rPr kumimoji="1" lang="ru-RU" sz="1500" dirty="0" err="1" smtClean="0">
                <a:solidFill>
                  <a:srgbClr val="000000"/>
                </a:solidFill>
              </a:rPr>
              <a:t>газының</a:t>
            </a:r>
            <a:r>
              <a:rPr kumimoji="1" lang="ru-RU" sz="1500" dirty="0" smtClean="0">
                <a:solidFill>
                  <a:srgbClr val="000000"/>
                </a:solidFill>
              </a:rPr>
              <a:t> </a:t>
            </a:r>
            <a:r>
              <a:rPr kumimoji="1" lang="ru-RU" sz="1500" dirty="0" err="1" smtClean="0">
                <a:solidFill>
                  <a:srgbClr val="000000"/>
                </a:solidFill>
              </a:rPr>
              <a:t>тұтыну</a:t>
            </a:r>
            <a:r>
              <a:rPr kumimoji="1" lang="ru-RU" sz="1500" dirty="0" smtClean="0">
                <a:solidFill>
                  <a:srgbClr val="000000"/>
                </a:solidFill>
              </a:rPr>
              <a:t> </a:t>
            </a:r>
            <a:r>
              <a:rPr kumimoji="1" lang="ru-RU" sz="1500" dirty="0" err="1" smtClean="0">
                <a:solidFill>
                  <a:srgbClr val="000000"/>
                </a:solidFill>
              </a:rPr>
              <a:t>көлемінің</a:t>
            </a:r>
            <a:r>
              <a:rPr kumimoji="1" lang="ru-RU" sz="1500" dirty="0" smtClean="0">
                <a:solidFill>
                  <a:srgbClr val="000000"/>
                </a:solidFill>
              </a:rPr>
              <a:t> </a:t>
            </a:r>
            <a:r>
              <a:rPr kumimoji="1" lang="ru-RU" sz="1500" dirty="0" err="1" smtClean="0">
                <a:solidFill>
                  <a:srgbClr val="000000"/>
                </a:solidFill>
              </a:rPr>
              <a:t>төмендеуіне</a:t>
            </a:r>
            <a:r>
              <a:rPr kumimoji="1" lang="ru-RU" sz="1500" dirty="0" smtClean="0">
                <a:solidFill>
                  <a:srgbClr val="000000"/>
                </a:solidFill>
              </a:rPr>
              <a:t>. </a:t>
            </a:r>
          </a:p>
          <a:p>
            <a:pPr marL="22225" indent="0" algn="just" eaLnBrk="0" hangingPunct="0">
              <a:spcBef>
                <a:spcPts val="0"/>
              </a:spcBef>
              <a:buNone/>
            </a:pPr>
            <a:r>
              <a:rPr lang="kk-KZ" sz="1500" dirty="0" smtClean="0"/>
              <a:t>Меншікті </a:t>
            </a:r>
            <a:r>
              <a:rPr lang="kk-KZ" sz="1500" dirty="0"/>
              <a:t>мұқтаждықтар және технологиялық шығындарға газ тұтыну көлемі 2 500 000 мың. м3 мөлшердегі тауарлық газ тасымалы көлеміне қарай жоспарланған, 2015 жылғы нақты газ тасымалының көлемі  1 215 </a:t>
            </a:r>
            <a:r>
              <a:rPr lang="kk-KZ" sz="1500" dirty="0" smtClean="0"/>
              <a:t>92</a:t>
            </a:r>
            <a:r>
              <a:rPr lang="en-US" sz="1500" dirty="0" smtClean="0"/>
              <a:t>6</a:t>
            </a:r>
            <a:r>
              <a:rPr lang="kk-KZ" sz="1500" dirty="0" smtClean="0"/>
              <a:t> </a:t>
            </a:r>
            <a:r>
              <a:rPr lang="kk-KZ" sz="1500" dirty="0"/>
              <a:t>мың. м3 </a:t>
            </a:r>
            <a:r>
              <a:rPr lang="kk-KZ" sz="1500" dirty="0" smtClean="0"/>
              <a:t>құрады</a:t>
            </a:r>
            <a:r>
              <a:rPr lang="kk-KZ" sz="1500" dirty="0"/>
              <a:t>. </a:t>
            </a:r>
            <a:endParaRPr kumimoji="1" lang="ru-RU" sz="1500" dirty="0">
              <a:solidFill>
                <a:srgbClr val="000000"/>
              </a:solidFill>
            </a:endParaRPr>
          </a:p>
          <a:p>
            <a:pPr marL="182563" indent="-160338" algn="just" eaLnBrk="0" hangingPunct="0">
              <a:spcBef>
                <a:spcPts val="0"/>
              </a:spcBef>
            </a:pPr>
            <a:r>
              <a:rPr kumimoji="1" lang="ru-RU" sz="1500" dirty="0" err="1">
                <a:solidFill>
                  <a:srgbClr val="000000"/>
                </a:solidFill>
              </a:rPr>
              <a:t>Ж</a:t>
            </a:r>
            <a:r>
              <a:rPr lang="ru-RU" sz="1500" dirty="0" err="1" smtClean="0">
                <a:solidFill>
                  <a:prstClr val="black"/>
                </a:solidFill>
                <a:cs typeface="Times New Roman" pitchFamily="18" charset="0"/>
              </a:rPr>
              <a:t>өндеу-пайдалану</a:t>
            </a:r>
            <a:r>
              <a:rPr lang="ru-RU" sz="1500" dirty="0" smtClean="0">
                <a:solidFill>
                  <a:prstClr val="black"/>
                </a:solidFill>
                <a:cs typeface="Times New Roman" pitchFamily="18" charset="0"/>
              </a:rPr>
              <a:t> </a:t>
            </a:r>
            <a:r>
              <a:rPr lang="ru-RU" sz="1500" dirty="0" err="1" smtClean="0">
                <a:solidFill>
                  <a:prstClr val="black"/>
                </a:solidFill>
                <a:cs typeface="Times New Roman" pitchFamily="18" charset="0"/>
              </a:rPr>
              <a:t>учаскелері</a:t>
            </a:r>
            <a:r>
              <a:rPr lang="ru-RU" sz="1500" dirty="0" smtClean="0">
                <a:solidFill>
                  <a:prstClr val="black"/>
                </a:solidFill>
                <a:cs typeface="Times New Roman" pitchFamily="18" charset="0"/>
              </a:rPr>
              <a:t> мен</a:t>
            </a:r>
            <a:r>
              <a:rPr kumimoji="1" lang="ru-RU" sz="1500" dirty="0" smtClean="0">
                <a:solidFill>
                  <a:srgbClr val="000000"/>
                </a:solidFill>
              </a:rPr>
              <a:t> </a:t>
            </a:r>
            <a:r>
              <a:rPr lang="ru-RU" sz="1500" dirty="0" smtClean="0">
                <a:solidFill>
                  <a:prstClr val="black"/>
                </a:solidFill>
                <a:cs typeface="Times New Roman" pitchFamily="18" charset="0"/>
              </a:rPr>
              <a:t>вахта </a:t>
            </a:r>
            <a:r>
              <a:rPr lang="ru-RU" sz="1500" dirty="0" err="1" smtClean="0">
                <a:solidFill>
                  <a:prstClr val="black"/>
                </a:solidFill>
                <a:cs typeface="Times New Roman" pitchFamily="18" charset="0"/>
              </a:rPr>
              <a:t>кенттерін</a:t>
            </a:r>
            <a:r>
              <a:rPr lang="ru-RU" sz="1500" dirty="0" smtClean="0">
                <a:solidFill>
                  <a:prstClr val="black"/>
                </a:solidFill>
                <a:cs typeface="Times New Roman" pitchFamily="18" charset="0"/>
              </a:rPr>
              <a:t> </a:t>
            </a:r>
            <a:r>
              <a:rPr lang="ru-RU" sz="1500" dirty="0" err="1" smtClean="0">
                <a:solidFill>
                  <a:prstClr val="black"/>
                </a:solidFill>
                <a:cs typeface="Times New Roman" pitchFamily="18" charset="0"/>
              </a:rPr>
              <a:t>пайдалануға</a:t>
            </a:r>
            <a:r>
              <a:rPr lang="ru-RU" sz="1500" dirty="0" smtClean="0">
                <a:solidFill>
                  <a:prstClr val="black"/>
                </a:solidFill>
                <a:cs typeface="Times New Roman" pitchFamily="18" charset="0"/>
              </a:rPr>
              <a:t> </a:t>
            </a:r>
            <a:r>
              <a:rPr lang="ru-RU" sz="1500" dirty="0" err="1" smtClean="0">
                <a:solidFill>
                  <a:prstClr val="black"/>
                </a:solidFill>
                <a:cs typeface="Times New Roman" pitchFamily="18" charset="0"/>
              </a:rPr>
              <a:t>уақытылы</a:t>
            </a:r>
            <a:r>
              <a:rPr lang="ru-RU" sz="1500" dirty="0" smtClean="0">
                <a:solidFill>
                  <a:prstClr val="black"/>
                </a:solidFill>
                <a:cs typeface="Times New Roman" pitchFamily="18" charset="0"/>
              </a:rPr>
              <a:t> </a:t>
            </a:r>
            <a:r>
              <a:rPr lang="ru-RU" sz="1500" dirty="0" err="1" smtClean="0">
                <a:solidFill>
                  <a:prstClr val="black"/>
                </a:solidFill>
                <a:cs typeface="Times New Roman" pitchFamily="18" charset="0"/>
              </a:rPr>
              <a:t>бермеуге</a:t>
            </a:r>
            <a:r>
              <a:rPr lang="ru-RU" sz="1500" dirty="0">
                <a:solidFill>
                  <a:prstClr val="black"/>
                </a:solidFill>
                <a:cs typeface="Times New Roman" pitchFamily="18" charset="0"/>
              </a:rPr>
              <a:t>.</a:t>
            </a:r>
            <a:endParaRPr kumimoji="1" lang="ru-RU" sz="1500" dirty="0" smtClean="0">
              <a:solidFill>
                <a:srgbClr val="000000"/>
              </a:solidFill>
            </a:endParaRPr>
          </a:p>
          <a:p>
            <a:pPr marL="22225" indent="0" algn="just" eaLnBrk="0" hangingPunct="0">
              <a:spcBef>
                <a:spcPts val="0"/>
              </a:spcBef>
              <a:buNone/>
            </a:pPr>
            <a:r>
              <a:rPr kumimoji="1" lang="ru-RU" sz="1500" dirty="0" smtClean="0">
                <a:solidFill>
                  <a:srgbClr val="000000"/>
                </a:solidFill>
              </a:rPr>
              <a:t>Электр </a:t>
            </a:r>
            <a:r>
              <a:rPr kumimoji="1" lang="ru-RU" sz="1500" dirty="0" err="1" smtClean="0">
                <a:solidFill>
                  <a:srgbClr val="000000"/>
                </a:solidFill>
              </a:rPr>
              <a:t>қуаты</a:t>
            </a:r>
            <a:r>
              <a:rPr kumimoji="1" lang="ru-RU" sz="1500" dirty="0" smtClean="0">
                <a:solidFill>
                  <a:srgbClr val="000000"/>
                </a:solidFill>
              </a:rPr>
              <a:t>, </a:t>
            </a:r>
            <a:r>
              <a:rPr kumimoji="1" lang="ru-RU" sz="1500" dirty="0" err="1" smtClean="0">
                <a:solidFill>
                  <a:srgbClr val="000000"/>
                </a:solidFill>
              </a:rPr>
              <a:t>күзет</a:t>
            </a:r>
            <a:r>
              <a:rPr kumimoji="1" lang="ru-RU" sz="1500" dirty="0" smtClean="0">
                <a:solidFill>
                  <a:srgbClr val="000000"/>
                </a:solidFill>
              </a:rPr>
              <a:t>, </a:t>
            </a:r>
            <a:r>
              <a:rPr kumimoji="1" lang="ru-RU" sz="1500" dirty="0" err="1" smtClean="0">
                <a:solidFill>
                  <a:srgbClr val="000000"/>
                </a:solidFill>
              </a:rPr>
              <a:t>өрт</a:t>
            </a:r>
            <a:r>
              <a:rPr kumimoji="1" lang="ru-RU" sz="1500" dirty="0" smtClean="0">
                <a:solidFill>
                  <a:srgbClr val="000000"/>
                </a:solidFill>
              </a:rPr>
              <a:t> </a:t>
            </a:r>
            <a:r>
              <a:rPr kumimoji="1" lang="ru-RU" sz="1500" dirty="0" err="1" smtClean="0">
                <a:solidFill>
                  <a:srgbClr val="000000"/>
                </a:solidFill>
              </a:rPr>
              <a:t>дабылы</a:t>
            </a:r>
            <a:r>
              <a:rPr kumimoji="1" lang="ru-RU" sz="1500" dirty="0" smtClean="0">
                <a:solidFill>
                  <a:srgbClr val="000000"/>
                </a:solidFill>
              </a:rPr>
              <a:t> </a:t>
            </a:r>
            <a:r>
              <a:rPr kumimoji="1" lang="ru-RU" sz="1500" dirty="0" err="1" smtClean="0">
                <a:solidFill>
                  <a:srgbClr val="000000"/>
                </a:solidFill>
              </a:rPr>
              <a:t>бойынша</a:t>
            </a:r>
            <a:r>
              <a:rPr kumimoji="1" lang="ru-RU" sz="1500" dirty="0" smtClean="0">
                <a:solidFill>
                  <a:srgbClr val="000000"/>
                </a:solidFill>
              </a:rPr>
              <a:t> </a:t>
            </a:r>
            <a:r>
              <a:rPr kumimoji="1" lang="ru-RU" sz="1500" dirty="0" err="1" smtClean="0">
                <a:solidFill>
                  <a:srgbClr val="000000"/>
                </a:solidFill>
              </a:rPr>
              <a:t>қызмет</a:t>
            </a:r>
            <a:r>
              <a:rPr kumimoji="1" lang="ru-RU" sz="1500" dirty="0" smtClean="0">
                <a:solidFill>
                  <a:srgbClr val="000000"/>
                </a:solidFill>
              </a:rPr>
              <a:t> </a:t>
            </a:r>
            <a:r>
              <a:rPr kumimoji="1" lang="ru-RU" sz="1500" dirty="0" err="1" smtClean="0">
                <a:solidFill>
                  <a:srgbClr val="000000"/>
                </a:solidFill>
              </a:rPr>
              <a:t>көрсету</a:t>
            </a:r>
            <a:r>
              <a:rPr kumimoji="1" lang="ru-RU" sz="1500" dirty="0" smtClean="0">
                <a:solidFill>
                  <a:srgbClr val="000000"/>
                </a:solidFill>
              </a:rPr>
              <a:t> </a:t>
            </a:r>
            <a:r>
              <a:rPr kumimoji="1" lang="ru-RU" sz="1500" dirty="0" err="1" smtClean="0">
                <a:solidFill>
                  <a:srgbClr val="000000"/>
                </a:solidFill>
              </a:rPr>
              <a:t>және</a:t>
            </a:r>
            <a:r>
              <a:rPr kumimoji="1" lang="ru-RU" sz="1500" dirty="0" smtClean="0">
                <a:solidFill>
                  <a:srgbClr val="000000"/>
                </a:solidFill>
              </a:rPr>
              <a:t> </a:t>
            </a:r>
            <a:r>
              <a:rPr kumimoji="1" lang="ru-RU" sz="1500" dirty="0" err="1" smtClean="0">
                <a:solidFill>
                  <a:srgbClr val="000000"/>
                </a:solidFill>
              </a:rPr>
              <a:t>т.б</a:t>
            </a:r>
            <a:r>
              <a:rPr kumimoji="1" lang="ru-RU" sz="1500" dirty="0" smtClean="0">
                <a:solidFill>
                  <a:srgbClr val="000000"/>
                </a:solidFill>
              </a:rPr>
              <a:t>. </a:t>
            </a:r>
            <a:r>
              <a:rPr kumimoji="1" lang="ru-RU" sz="1500" dirty="0" err="1" smtClean="0">
                <a:solidFill>
                  <a:srgbClr val="000000"/>
                </a:solidFill>
              </a:rPr>
              <a:t>шығындарға</a:t>
            </a:r>
            <a:r>
              <a:rPr kumimoji="1" lang="ru-RU" sz="1500" dirty="0" smtClean="0">
                <a:solidFill>
                  <a:srgbClr val="000000"/>
                </a:solidFill>
              </a:rPr>
              <a:t> </a:t>
            </a:r>
            <a:r>
              <a:rPr kumimoji="1" lang="ru-RU" sz="1500" dirty="0" err="1" smtClean="0">
                <a:solidFill>
                  <a:srgbClr val="000000"/>
                </a:solidFill>
              </a:rPr>
              <a:t>қажеттілік</a:t>
            </a:r>
            <a:r>
              <a:rPr kumimoji="1" lang="ru-RU" sz="1500" dirty="0" smtClean="0">
                <a:solidFill>
                  <a:srgbClr val="000000"/>
                </a:solidFill>
              </a:rPr>
              <a:t> </a:t>
            </a:r>
            <a:r>
              <a:rPr kumimoji="1" lang="ru-RU" sz="1500" dirty="0" err="1" smtClean="0">
                <a:solidFill>
                  <a:srgbClr val="000000"/>
                </a:solidFill>
              </a:rPr>
              <a:t>болмады</a:t>
            </a:r>
            <a:r>
              <a:rPr kumimoji="1" lang="ru-RU" sz="1500" dirty="0" smtClean="0">
                <a:solidFill>
                  <a:srgbClr val="000000"/>
                </a:solidFill>
              </a:rPr>
              <a:t>; </a:t>
            </a:r>
            <a:endParaRPr kumimoji="1" lang="en-US" sz="1500" dirty="0" smtClean="0">
              <a:solidFill>
                <a:srgbClr val="000000"/>
              </a:solidFill>
            </a:endParaRPr>
          </a:p>
          <a:p>
            <a:pPr marL="182563" indent="-160338" algn="just" eaLnBrk="0" hangingPunct="0">
              <a:spcBef>
                <a:spcPts val="0"/>
              </a:spcBef>
            </a:pPr>
            <a:r>
              <a:rPr kumimoji="1" lang="ru-RU" sz="1500" dirty="0" smtClean="0">
                <a:solidFill>
                  <a:srgbClr val="000000"/>
                </a:solidFill>
              </a:rPr>
              <a:t>Газ </a:t>
            </a:r>
            <a:r>
              <a:rPr kumimoji="1" lang="ru-RU" sz="1500" dirty="0" err="1" smtClean="0">
                <a:solidFill>
                  <a:srgbClr val="000000"/>
                </a:solidFill>
              </a:rPr>
              <a:t>құбырын</a:t>
            </a:r>
            <a:r>
              <a:rPr kumimoji="1" lang="ru-RU" sz="1500" dirty="0" smtClean="0">
                <a:solidFill>
                  <a:srgbClr val="000000"/>
                </a:solidFill>
              </a:rPr>
              <a:t> </a:t>
            </a:r>
            <a:r>
              <a:rPr kumimoji="1" lang="ru-RU" sz="1500" dirty="0" err="1" smtClean="0">
                <a:solidFill>
                  <a:srgbClr val="000000"/>
                </a:solidFill>
              </a:rPr>
              <a:t>пайдалану</a:t>
            </a:r>
            <a:r>
              <a:rPr kumimoji="1" lang="ru-RU" sz="1500" dirty="0" smtClean="0">
                <a:solidFill>
                  <a:srgbClr val="000000"/>
                </a:solidFill>
              </a:rPr>
              <a:t> </a:t>
            </a:r>
            <a:r>
              <a:rPr kumimoji="1" lang="ru-RU" sz="1500" dirty="0" err="1" smtClean="0">
                <a:solidFill>
                  <a:srgbClr val="000000"/>
                </a:solidFill>
              </a:rPr>
              <a:t>бойынша</a:t>
            </a:r>
            <a:r>
              <a:rPr kumimoji="1" lang="ru-RU" sz="1500" dirty="0" smtClean="0">
                <a:solidFill>
                  <a:srgbClr val="000000"/>
                </a:solidFill>
              </a:rPr>
              <a:t> </a:t>
            </a:r>
            <a:r>
              <a:rPr kumimoji="1" lang="ru-RU" sz="1500" dirty="0" err="1" smtClean="0">
                <a:solidFill>
                  <a:srgbClr val="000000"/>
                </a:solidFill>
              </a:rPr>
              <a:t>шығындардың</a:t>
            </a:r>
            <a:r>
              <a:rPr kumimoji="1" lang="ru-RU" sz="1500" dirty="0" smtClean="0">
                <a:solidFill>
                  <a:srgbClr val="000000"/>
                </a:solidFill>
              </a:rPr>
              <a:t> </a:t>
            </a:r>
            <a:r>
              <a:rPr kumimoji="1" lang="ru-RU" sz="1500" dirty="0" err="1" smtClean="0">
                <a:solidFill>
                  <a:srgbClr val="000000"/>
                </a:solidFill>
              </a:rPr>
              <a:t>төмендеуіне</a:t>
            </a:r>
            <a:r>
              <a:rPr kumimoji="1" lang="ru-RU" sz="1500" dirty="0" smtClean="0">
                <a:solidFill>
                  <a:srgbClr val="000000"/>
                </a:solidFill>
              </a:rPr>
              <a:t>. </a:t>
            </a:r>
          </a:p>
          <a:p>
            <a:pPr marL="22225" indent="0" algn="just" eaLnBrk="0" hangingPunct="0">
              <a:spcBef>
                <a:spcPts val="0"/>
              </a:spcBef>
              <a:buNone/>
            </a:pPr>
            <a:r>
              <a:rPr lang="kk-KZ" sz="1500" dirty="0"/>
              <a:t>Шеттегі ұйымдармен уақытылы шарт жасамау және </a:t>
            </a:r>
            <a:r>
              <a:rPr lang="kk-KZ" sz="1500" dirty="0" smtClean="0"/>
              <a:t>мердігерлердің </a:t>
            </a:r>
            <a:r>
              <a:rPr lang="kk-KZ" sz="1500" dirty="0"/>
              <a:t>жоспардағы көрсеткіштерді орындамауы негізгі себеп болып табылады. </a:t>
            </a:r>
            <a:endParaRPr lang="ru-RU" sz="1500" dirty="0"/>
          </a:p>
          <a:p>
            <a:pPr marL="22225" indent="0" algn="just" eaLnBrk="0" hangingPunct="0">
              <a:spcBef>
                <a:spcPts val="0"/>
              </a:spcBef>
              <a:buNone/>
            </a:pPr>
            <a:endParaRPr kumimoji="1" lang="ru-RU" sz="1500" dirty="0" smtClean="0">
              <a:solidFill>
                <a:srgbClr val="000000"/>
              </a:solidFill>
            </a:endParaRPr>
          </a:p>
          <a:p>
            <a:pPr marL="22225" indent="0" algn="just" eaLnBrk="0" hangingPunct="0">
              <a:spcBef>
                <a:spcPts val="0"/>
              </a:spcBef>
              <a:buNone/>
            </a:pPr>
            <a:r>
              <a:rPr kumimoji="1" lang="ru-RU" sz="1500" b="1" u="sng" dirty="0" err="1" smtClean="0">
                <a:solidFill>
                  <a:srgbClr val="000000"/>
                </a:solidFill>
              </a:rPr>
              <a:t>Асып</a:t>
            </a:r>
            <a:r>
              <a:rPr kumimoji="1" lang="ru-RU" sz="1500" b="1" u="sng" dirty="0" smtClean="0">
                <a:solidFill>
                  <a:srgbClr val="000000"/>
                </a:solidFill>
              </a:rPr>
              <a:t> кету</a:t>
            </a:r>
            <a:r>
              <a:rPr kumimoji="1" lang="ru-RU" sz="1500" b="1" u="sng" dirty="0">
                <a:solidFill>
                  <a:srgbClr val="000000"/>
                </a:solidFill>
              </a:rPr>
              <a:t> </a:t>
            </a:r>
            <a:r>
              <a:rPr kumimoji="1" lang="ru-RU" sz="1500" b="1" u="sng" dirty="0" err="1" smtClean="0">
                <a:solidFill>
                  <a:srgbClr val="000000"/>
                </a:solidFill>
              </a:rPr>
              <a:t>негізделген</a:t>
            </a:r>
            <a:r>
              <a:rPr kumimoji="1" lang="ru-RU" sz="1500" b="1" u="sng" dirty="0" smtClean="0">
                <a:solidFill>
                  <a:srgbClr val="000000"/>
                </a:solidFill>
              </a:rPr>
              <a:t>:</a:t>
            </a:r>
            <a:endParaRPr kumimoji="1" lang="ru-RU" sz="1500" b="1" u="sng" dirty="0">
              <a:solidFill>
                <a:srgbClr val="000000"/>
              </a:solidFill>
            </a:endParaRPr>
          </a:p>
          <a:p>
            <a:pPr marL="182563" lvl="0" indent="-160338" algn="just" eaLnBrk="0" hangingPunct="0">
              <a:spcBef>
                <a:spcPts val="0"/>
              </a:spcBef>
            </a:pPr>
            <a:r>
              <a:rPr kumimoji="1" lang="ru-RU" sz="1600" dirty="0" err="1"/>
              <a:t>инфляциялық</a:t>
            </a:r>
            <a:r>
              <a:rPr kumimoji="1" lang="ru-RU" sz="1600" dirty="0"/>
              <a:t> </a:t>
            </a:r>
            <a:r>
              <a:rPr kumimoji="1" lang="ru-RU" sz="1600" dirty="0" err="1"/>
              <a:t>таргеттеу</a:t>
            </a:r>
            <a:r>
              <a:rPr kumimoji="1" lang="ru-RU" sz="1600" dirty="0"/>
              <a:t> </a:t>
            </a:r>
            <a:r>
              <a:rPr kumimoji="1" lang="ru-RU" sz="1600" dirty="0" err="1"/>
              <a:t>режиміне</a:t>
            </a:r>
            <a:r>
              <a:rPr kumimoji="1" lang="ru-RU" sz="1600" dirty="0"/>
              <a:t> </a:t>
            </a:r>
            <a:r>
              <a:rPr kumimoji="1" lang="ru-RU" sz="1600" dirty="0" err="1"/>
              <a:t>негізделген</a:t>
            </a:r>
            <a:r>
              <a:rPr kumimoji="1" lang="ru-RU" sz="1600" dirty="0"/>
              <a:t> </a:t>
            </a:r>
            <a:r>
              <a:rPr kumimoji="1" lang="ru-RU" sz="1600" dirty="0" err="1"/>
              <a:t>жаңа</a:t>
            </a:r>
            <a:r>
              <a:rPr kumimoji="1" lang="ru-RU" sz="1600" dirty="0"/>
              <a:t> </a:t>
            </a:r>
            <a:r>
              <a:rPr kumimoji="1" lang="ru-RU" sz="1600" dirty="0" err="1"/>
              <a:t>ақша</a:t>
            </a:r>
            <a:r>
              <a:rPr kumimoji="1" lang="en-US" sz="1600" dirty="0"/>
              <a:t>-</a:t>
            </a:r>
            <a:r>
              <a:rPr kumimoji="1" lang="ru-RU" sz="1600" dirty="0" err="1"/>
              <a:t>несие</a:t>
            </a:r>
            <a:r>
              <a:rPr kumimoji="1" lang="ru-RU" sz="1600" dirty="0"/>
              <a:t> </a:t>
            </a:r>
            <a:r>
              <a:rPr kumimoji="1" lang="ru-RU" sz="1600" dirty="0" err="1"/>
              <a:t>саясатын</a:t>
            </a:r>
            <a:r>
              <a:rPr kumimoji="1" lang="ru-RU" sz="1600" dirty="0"/>
              <a:t> </a:t>
            </a:r>
            <a:r>
              <a:rPr kumimoji="1" lang="ru-RU" sz="1600" dirty="0" err="1"/>
              <a:t>жүзеге</a:t>
            </a:r>
            <a:r>
              <a:rPr kumimoji="1" lang="ru-RU" sz="1600" dirty="0"/>
              <a:t> </a:t>
            </a:r>
            <a:r>
              <a:rPr kumimoji="1" lang="ru-RU" sz="1600" dirty="0" err="1"/>
              <a:t>асыру</a:t>
            </a:r>
            <a:r>
              <a:rPr kumimoji="1" lang="ru-RU" sz="1600" dirty="0"/>
              <a:t> </a:t>
            </a:r>
            <a:r>
              <a:rPr kumimoji="1" lang="ru-RU" sz="1600" dirty="0" err="1"/>
              <a:t>және</a:t>
            </a:r>
            <a:r>
              <a:rPr kumimoji="1" lang="en-US" sz="1600" dirty="0"/>
              <a:t>  </a:t>
            </a:r>
            <a:r>
              <a:rPr kumimoji="1" lang="ru-RU" sz="1600" dirty="0" err="1"/>
              <a:t>еркін</a:t>
            </a:r>
            <a:r>
              <a:rPr kumimoji="1" lang="ru-RU" sz="1600" dirty="0"/>
              <a:t> </a:t>
            </a:r>
            <a:r>
              <a:rPr kumimoji="1" lang="ru-RU" sz="1600" dirty="0" err="1"/>
              <a:t>өзгермелі</a:t>
            </a:r>
            <a:r>
              <a:rPr kumimoji="1" lang="ru-RU" sz="1600" dirty="0"/>
              <a:t> </a:t>
            </a:r>
            <a:r>
              <a:rPr kumimoji="1" lang="ru-RU" sz="1600" dirty="0" err="1"/>
              <a:t>айырбас</a:t>
            </a:r>
            <a:r>
              <a:rPr kumimoji="1" lang="ru-RU" sz="1600" dirty="0"/>
              <a:t> </a:t>
            </a:r>
            <a:r>
              <a:rPr kumimoji="1" lang="ru-RU" sz="1600" dirty="0" err="1"/>
              <a:t>бағамы</a:t>
            </a:r>
            <a:r>
              <a:rPr kumimoji="1" lang="ru-RU" sz="1600" dirty="0"/>
              <a:t> </a:t>
            </a:r>
            <a:r>
              <a:rPr kumimoji="1" lang="ru-RU" sz="1600" dirty="0" err="1"/>
              <a:t>теңге</a:t>
            </a:r>
            <a:r>
              <a:rPr kumimoji="1" lang="ru-RU" sz="1600" dirty="0"/>
              <a:t> </a:t>
            </a:r>
            <a:r>
              <a:rPr kumimoji="1" lang="ru-RU" sz="1600" dirty="0" err="1"/>
              <a:t>көшу</a:t>
            </a:r>
            <a:r>
              <a:rPr kumimoji="1" lang="en-US" sz="1600" dirty="0" smtClean="0"/>
              <a:t>;</a:t>
            </a:r>
            <a:endParaRPr kumimoji="1" lang="en-US" sz="1500" dirty="0" smtClean="0">
              <a:solidFill>
                <a:srgbClr val="000000"/>
              </a:solidFill>
            </a:endParaRPr>
          </a:p>
          <a:p>
            <a:pPr marL="182563" indent="-160338" algn="just" eaLnBrk="0" hangingPunct="0">
              <a:spcBef>
                <a:spcPts val="0"/>
              </a:spcBef>
            </a:pPr>
            <a:r>
              <a:rPr kumimoji="1" lang="ru-RU" sz="1500" dirty="0" err="1" smtClean="0">
                <a:solidFill>
                  <a:srgbClr val="000000"/>
                </a:solidFill>
              </a:rPr>
              <a:t>уәкілетті</a:t>
            </a:r>
            <a:r>
              <a:rPr kumimoji="1" lang="ru-RU" sz="1500" dirty="0" smtClean="0">
                <a:solidFill>
                  <a:srgbClr val="000000"/>
                </a:solidFill>
              </a:rPr>
              <a:t> </a:t>
            </a:r>
            <a:r>
              <a:rPr kumimoji="1" lang="ru-RU" sz="1500" dirty="0" err="1" smtClean="0">
                <a:solidFill>
                  <a:srgbClr val="000000"/>
                </a:solidFill>
              </a:rPr>
              <a:t>органмен</a:t>
            </a:r>
            <a:r>
              <a:rPr kumimoji="1" lang="ru-RU" sz="1500" dirty="0" smtClean="0">
                <a:solidFill>
                  <a:srgbClr val="000000"/>
                </a:solidFill>
              </a:rPr>
              <a:t> </a:t>
            </a:r>
            <a:r>
              <a:rPr kumimoji="1" lang="ru-RU" sz="1500" dirty="0" err="1" smtClean="0">
                <a:solidFill>
                  <a:srgbClr val="000000"/>
                </a:solidFill>
              </a:rPr>
              <a:t>сұрауды</a:t>
            </a:r>
            <a:r>
              <a:rPr kumimoji="1" lang="ru-RU" sz="1500" dirty="0" smtClean="0">
                <a:solidFill>
                  <a:srgbClr val="000000"/>
                </a:solidFill>
              </a:rPr>
              <a:t> </a:t>
            </a:r>
            <a:r>
              <a:rPr kumimoji="1" lang="ru-RU" sz="1500" dirty="0" err="1" smtClean="0">
                <a:solidFill>
                  <a:srgbClr val="000000"/>
                </a:solidFill>
              </a:rPr>
              <a:t>оңайлатылған</a:t>
            </a:r>
            <a:r>
              <a:rPr kumimoji="1" lang="ru-RU" sz="1500" dirty="0" smtClean="0">
                <a:solidFill>
                  <a:srgbClr val="000000"/>
                </a:solidFill>
              </a:rPr>
              <a:t> </a:t>
            </a:r>
            <a:r>
              <a:rPr kumimoji="1" lang="ru-RU" sz="1500" dirty="0" err="1" smtClean="0">
                <a:solidFill>
                  <a:srgbClr val="000000"/>
                </a:solidFill>
              </a:rPr>
              <a:t>тәртіпте</a:t>
            </a:r>
            <a:r>
              <a:rPr kumimoji="1" lang="ru-RU" sz="1500" dirty="0" smtClean="0">
                <a:solidFill>
                  <a:srgbClr val="000000"/>
                </a:solidFill>
              </a:rPr>
              <a:t> </a:t>
            </a:r>
            <a:r>
              <a:rPr kumimoji="1" lang="ru-RU" sz="1500" dirty="0" err="1" smtClean="0">
                <a:solidFill>
                  <a:srgbClr val="000000"/>
                </a:solidFill>
              </a:rPr>
              <a:t>қарау</a:t>
            </a:r>
            <a:r>
              <a:rPr kumimoji="1" lang="ru-RU" sz="1500" dirty="0" smtClean="0">
                <a:solidFill>
                  <a:srgbClr val="000000"/>
                </a:solidFill>
              </a:rPr>
              <a:t> </a:t>
            </a:r>
            <a:r>
              <a:rPr kumimoji="1" lang="ru-RU" sz="1500" dirty="0" err="1" smtClean="0">
                <a:solidFill>
                  <a:srgbClr val="000000"/>
                </a:solidFill>
              </a:rPr>
              <a:t>кезінде</a:t>
            </a:r>
            <a:r>
              <a:rPr kumimoji="1" lang="ru-RU" sz="1500" dirty="0" smtClean="0">
                <a:solidFill>
                  <a:srgbClr val="000000"/>
                </a:solidFill>
              </a:rPr>
              <a:t> </a:t>
            </a:r>
            <a:r>
              <a:rPr kumimoji="1" lang="ru-RU" sz="1500" dirty="0" err="1" smtClean="0">
                <a:solidFill>
                  <a:srgbClr val="000000"/>
                </a:solidFill>
              </a:rPr>
              <a:t>енгізуге</a:t>
            </a:r>
            <a:r>
              <a:rPr kumimoji="1" lang="ru-RU" sz="1500" dirty="0" smtClean="0">
                <a:solidFill>
                  <a:srgbClr val="000000"/>
                </a:solidFill>
              </a:rPr>
              <a:t> </a:t>
            </a:r>
            <a:r>
              <a:rPr kumimoji="1" lang="ru-RU" sz="1500" dirty="0" err="1" smtClean="0">
                <a:solidFill>
                  <a:srgbClr val="000000"/>
                </a:solidFill>
              </a:rPr>
              <a:t>жоспарланған</a:t>
            </a:r>
            <a:r>
              <a:rPr kumimoji="1" lang="ru-RU" sz="1500" dirty="0" smtClean="0">
                <a:solidFill>
                  <a:srgbClr val="000000"/>
                </a:solidFill>
              </a:rPr>
              <a:t> </a:t>
            </a:r>
            <a:r>
              <a:rPr kumimoji="1" lang="ru-RU" sz="1500" dirty="0" err="1" smtClean="0">
                <a:solidFill>
                  <a:srgbClr val="000000"/>
                </a:solidFill>
              </a:rPr>
              <a:t>кейбір</a:t>
            </a:r>
            <a:r>
              <a:rPr kumimoji="1" lang="ru-RU" sz="1500" dirty="0" smtClean="0">
                <a:solidFill>
                  <a:srgbClr val="000000"/>
                </a:solidFill>
              </a:rPr>
              <a:t> </a:t>
            </a:r>
            <a:r>
              <a:rPr kumimoji="1" lang="ru-RU" sz="1500" dirty="0" err="1" smtClean="0">
                <a:solidFill>
                  <a:srgbClr val="000000"/>
                </a:solidFill>
              </a:rPr>
              <a:t>объектілердің</a:t>
            </a:r>
            <a:r>
              <a:rPr kumimoji="1" lang="ru-RU" sz="1500" dirty="0" smtClean="0">
                <a:solidFill>
                  <a:srgbClr val="000000"/>
                </a:solidFill>
              </a:rPr>
              <a:t> </a:t>
            </a:r>
            <a:r>
              <a:rPr kumimoji="1" lang="ru-RU" sz="1500" dirty="0" err="1" smtClean="0">
                <a:solidFill>
                  <a:srgbClr val="000000"/>
                </a:solidFill>
              </a:rPr>
              <a:t>қосылмауына</a:t>
            </a:r>
            <a:r>
              <a:rPr kumimoji="1" lang="ru-RU" sz="1500" dirty="0" smtClean="0">
                <a:solidFill>
                  <a:srgbClr val="000000"/>
                </a:solidFill>
              </a:rPr>
              <a:t> </a:t>
            </a:r>
            <a:r>
              <a:rPr kumimoji="1" lang="ru-RU" sz="1500" dirty="0" err="1" smtClean="0">
                <a:solidFill>
                  <a:srgbClr val="000000"/>
                </a:solidFill>
              </a:rPr>
              <a:t>және</a:t>
            </a:r>
            <a:r>
              <a:rPr kumimoji="1" lang="ru-RU" sz="1500" dirty="0" smtClean="0">
                <a:solidFill>
                  <a:srgbClr val="000000"/>
                </a:solidFill>
              </a:rPr>
              <a:t> </a:t>
            </a:r>
            <a:r>
              <a:rPr kumimoji="1" lang="ru-RU" sz="1500" dirty="0" err="1" smtClean="0">
                <a:solidFill>
                  <a:srgbClr val="000000"/>
                </a:solidFill>
              </a:rPr>
              <a:t>шығындардың</a:t>
            </a:r>
            <a:r>
              <a:rPr kumimoji="1" lang="ru-RU" sz="1500" dirty="0" smtClean="0">
                <a:solidFill>
                  <a:srgbClr val="000000"/>
                </a:solidFill>
              </a:rPr>
              <a:t> </a:t>
            </a:r>
            <a:r>
              <a:rPr kumimoji="1" lang="ru-RU" sz="1500" dirty="0" err="1" smtClean="0">
                <a:solidFill>
                  <a:srgbClr val="000000"/>
                </a:solidFill>
              </a:rPr>
              <a:t>бөлек</a:t>
            </a:r>
            <a:r>
              <a:rPr kumimoji="1" lang="ru-RU" sz="1500" dirty="0" smtClean="0">
                <a:solidFill>
                  <a:srgbClr val="000000"/>
                </a:solidFill>
              </a:rPr>
              <a:t> </a:t>
            </a:r>
            <a:r>
              <a:rPr kumimoji="1" lang="ru-RU" sz="1500" dirty="0" err="1" smtClean="0">
                <a:solidFill>
                  <a:srgbClr val="000000"/>
                </a:solidFill>
              </a:rPr>
              <a:t>баптары</a:t>
            </a:r>
            <a:r>
              <a:rPr kumimoji="1" lang="ru-RU" sz="1500" dirty="0" smtClean="0">
                <a:solidFill>
                  <a:srgbClr val="000000"/>
                </a:solidFill>
              </a:rPr>
              <a:t> </a:t>
            </a:r>
            <a:r>
              <a:rPr kumimoji="1" lang="ru-RU" sz="1500" dirty="0" err="1" smtClean="0">
                <a:solidFill>
                  <a:srgbClr val="000000"/>
                </a:solidFill>
              </a:rPr>
              <a:t>ескерілмеуіне</a:t>
            </a:r>
            <a:r>
              <a:rPr kumimoji="1" lang="ru-RU" sz="1500" dirty="0" smtClean="0">
                <a:solidFill>
                  <a:srgbClr val="000000"/>
                </a:solidFill>
              </a:rPr>
              <a:t>; </a:t>
            </a:r>
          </a:p>
          <a:p>
            <a:pPr marL="182563" indent="-160338" algn="just">
              <a:buFontTx/>
              <a:buChar char="•"/>
              <a:defRPr/>
            </a:pPr>
            <a:r>
              <a:rPr lang="ru-RU" sz="1500" dirty="0" err="1" smtClean="0"/>
              <a:t>шығыс</a:t>
            </a:r>
            <a:r>
              <a:rPr lang="ru-RU" sz="1500" dirty="0" smtClean="0"/>
              <a:t> </a:t>
            </a:r>
            <a:r>
              <a:rPr lang="ru-RU" sz="1500" dirty="0" err="1" smtClean="0"/>
              <a:t>материалдарының</a:t>
            </a:r>
            <a:r>
              <a:rPr lang="ru-RU" sz="1500" dirty="0" smtClean="0"/>
              <a:t> </a:t>
            </a:r>
            <a:r>
              <a:rPr lang="ru-RU" sz="1500" dirty="0" err="1" smtClean="0"/>
              <a:t>құнының</a:t>
            </a:r>
            <a:r>
              <a:rPr lang="ru-RU" sz="1500" dirty="0" smtClean="0"/>
              <a:t> </a:t>
            </a:r>
            <a:r>
              <a:rPr lang="ru-RU" sz="1500" dirty="0" err="1" smtClean="0"/>
              <a:t>артуына</a:t>
            </a:r>
            <a:r>
              <a:rPr lang="ru-RU" sz="1500" dirty="0" smtClean="0"/>
              <a:t>. </a:t>
            </a:r>
            <a:r>
              <a:rPr kumimoji="1" lang="ru-RU" altLang="ru-RU" sz="1800" dirty="0" smtClean="0">
                <a:solidFill>
                  <a:srgbClr val="000000"/>
                </a:solidFill>
              </a:rPr>
              <a:t>	</a:t>
            </a:r>
            <a:endParaRPr kumimoji="1" lang="en-US" alt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r>
              <a:rPr kumimoji="1" lang="ru-RU" sz="1800" dirty="0" smtClean="0">
                <a:solidFill>
                  <a:srgbClr val="000000"/>
                </a:solidFill>
              </a:rPr>
              <a:t>	</a:t>
            </a: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p:txBody>
      </p:sp>
      <p:pic>
        <p:nvPicPr>
          <p:cNvPr id="4" name="Рисунок 3"/>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747115"/>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78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930" y="20860"/>
            <a:ext cx="7877809" cy="936104"/>
          </a:xfrm>
        </p:spPr>
        <p:txBody>
          <a:bodyPr>
            <a:noAutofit/>
          </a:bodyPr>
          <a:lstStyle/>
          <a:p>
            <a:pPr>
              <a:defRPr/>
            </a:pPr>
            <a:r>
              <a:rPr lang="ru-RU" sz="1800" b="1" dirty="0" err="1" smtClean="0">
                <a:latin typeface="+mn-lt"/>
                <a:ea typeface="+mn-ea"/>
                <a:cs typeface="Arial" pitchFamily="34" charset="0"/>
              </a:rPr>
              <a:t>Қызмет</a:t>
            </a:r>
            <a:r>
              <a:rPr lang="ru-RU" sz="1800" b="1" dirty="0" smtClean="0">
                <a:latin typeface="+mn-lt"/>
                <a:ea typeface="+mn-ea"/>
                <a:cs typeface="Arial" pitchFamily="34" charset="0"/>
              </a:rPr>
              <a:t> </a:t>
            </a:r>
            <a:r>
              <a:rPr lang="ru-RU" sz="1800" b="1" dirty="0" err="1" smtClean="0">
                <a:latin typeface="+mn-lt"/>
                <a:ea typeface="+mn-ea"/>
                <a:cs typeface="Arial" pitchFamily="34" charset="0"/>
              </a:rPr>
              <a:t>перспективалары</a:t>
            </a:r>
            <a:r>
              <a:rPr lang="ru-RU" sz="1800" b="1" dirty="0" smtClean="0">
                <a:latin typeface="+mn-lt"/>
                <a:ea typeface="+mn-ea"/>
                <a:cs typeface="Arial" pitchFamily="34" charset="0"/>
              </a:rPr>
              <a:t> </a:t>
            </a:r>
            <a:r>
              <a:rPr lang="ru-RU" sz="1800" b="1" dirty="0" smtClean="0">
                <a:solidFill>
                  <a:srgbClr val="002060"/>
                </a:solidFill>
                <a:latin typeface="+mn-lt"/>
                <a:ea typeface="+mn-ea"/>
                <a:cs typeface="Arial" pitchFamily="34" charset="0"/>
              </a:rPr>
              <a:t>(даму </a:t>
            </a:r>
            <a:r>
              <a:rPr lang="ru-RU" sz="1800" b="1" dirty="0" err="1" smtClean="0">
                <a:solidFill>
                  <a:srgbClr val="002060"/>
                </a:solidFill>
                <a:latin typeface="+mn-lt"/>
                <a:ea typeface="+mn-ea"/>
                <a:cs typeface="Arial" pitchFamily="34" charset="0"/>
              </a:rPr>
              <a:t>жоспары</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тауарлық</a:t>
            </a:r>
            <a:r>
              <a:rPr lang="ru-RU" sz="1800" b="1" dirty="0" smtClean="0">
                <a:solidFill>
                  <a:srgbClr val="002060"/>
                </a:solidFill>
                <a:latin typeface="+mn-lt"/>
                <a:ea typeface="+mn-ea"/>
                <a:cs typeface="Arial" pitchFamily="34" charset="0"/>
              </a:rPr>
              <a:t> газ </a:t>
            </a:r>
            <a:r>
              <a:rPr lang="ru-RU" sz="1800" b="1" dirty="0" err="1" smtClean="0">
                <a:solidFill>
                  <a:srgbClr val="002060"/>
                </a:solidFill>
                <a:latin typeface="+mn-lt"/>
                <a:ea typeface="+mn-ea"/>
                <a:cs typeface="Arial" pitchFamily="34" charset="0"/>
              </a:rPr>
              <a:t>тасымалы</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бойынша</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реттелетін</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қызмет</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тарифінің</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өзгеру</a:t>
            </a:r>
            <a:r>
              <a:rPr lang="ru-RU" sz="1800" b="1" dirty="0" smtClean="0">
                <a:solidFill>
                  <a:srgbClr val="002060"/>
                </a:solidFill>
                <a:latin typeface="+mn-lt"/>
                <a:ea typeface="+mn-ea"/>
                <a:cs typeface="Arial" pitchFamily="34" charset="0"/>
              </a:rPr>
              <a:t> </a:t>
            </a:r>
            <a:r>
              <a:rPr lang="ru-RU" sz="1800" b="1" dirty="0" err="1" smtClean="0">
                <a:solidFill>
                  <a:srgbClr val="002060"/>
                </a:solidFill>
                <a:latin typeface="+mn-lt"/>
                <a:ea typeface="+mn-ea"/>
                <a:cs typeface="Arial" pitchFamily="34" charset="0"/>
              </a:rPr>
              <a:t>мүмкіндігі</a:t>
            </a:r>
            <a:endParaRPr lang="ru-RU" sz="1800" b="1" dirty="0">
              <a:solidFill>
                <a:srgbClr val="002060"/>
              </a:solidFill>
              <a:latin typeface="+mn-lt"/>
              <a:ea typeface="+mn-ea"/>
              <a:cs typeface="Arial" pitchFamily="34" charset="0"/>
            </a:endParaRPr>
          </a:p>
        </p:txBody>
      </p:sp>
      <p:sp>
        <p:nvSpPr>
          <p:cNvPr id="50" name="Text Box 30"/>
          <p:cNvSpPr txBox="1">
            <a:spLocks noChangeArrowheads="1"/>
          </p:cNvSpPr>
          <p:nvPr/>
        </p:nvSpPr>
        <p:spPr bwMode="auto">
          <a:xfrm>
            <a:off x="148575" y="1175677"/>
            <a:ext cx="8729866" cy="4936736"/>
          </a:xfrm>
          <a:prstGeom prst="rect">
            <a:avLst/>
          </a:prstGeom>
          <a:noFill/>
          <a:ln w="9525" algn="ctr">
            <a:noFill/>
            <a:miter lim="800000"/>
            <a:headEnd/>
            <a:tailEnd/>
          </a:ln>
          <a:scene3d>
            <a:camera prst="orthographicFront">
              <a:rot lat="0" lon="0" rev="0"/>
            </a:camera>
            <a:lightRig rig="balanced" dir="t"/>
          </a:scene3d>
          <a:sp3d prstMaterial="metal">
            <a:bevelT w="44450"/>
            <a:bevelB w="292100" prst="angle"/>
          </a:sp3d>
        </p:spPr>
        <p:txBody>
          <a:bodyPr wrap="square">
            <a:spAutoFit/>
          </a:bodyPr>
          <a:lstStyle/>
          <a:p>
            <a:pPr algn="just">
              <a:lnSpc>
                <a:spcPct val="90000"/>
              </a:lnSpc>
              <a:spcBef>
                <a:spcPts val="300"/>
              </a:spcBef>
              <a:spcAft>
                <a:spcPts val="300"/>
              </a:spcAft>
              <a:defRPr/>
            </a:pPr>
            <a:r>
              <a:rPr lang="ru-RU" sz="1200" b="1" u="sng" dirty="0" err="1" smtClean="0">
                <a:solidFill>
                  <a:srgbClr val="002060"/>
                </a:solidFill>
                <a:cs typeface="Arial" pitchFamily="34" charset="0"/>
              </a:rPr>
              <a:t>Қызмет</a:t>
            </a:r>
            <a:r>
              <a:rPr lang="ru-RU" sz="1200" b="1" u="sng" dirty="0" smtClean="0">
                <a:solidFill>
                  <a:srgbClr val="002060"/>
                </a:solidFill>
                <a:cs typeface="Arial" pitchFamily="34" charset="0"/>
              </a:rPr>
              <a:t> </a:t>
            </a:r>
            <a:r>
              <a:rPr lang="ru-RU" sz="1200" b="1" u="sng" dirty="0" err="1">
                <a:cs typeface="Arial" pitchFamily="34" charset="0"/>
              </a:rPr>
              <a:t>п</a:t>
            </a:r>
            <a:r>
              <a:rPr lang="ru-RU" sz="1200" b="1" u="sng" dirty="0" err="1" smtClean="0">
                <a:cs typeface="Arial" pitchFamily="34" charset="0"/>
              </a:rPr>
              <a:t>ерспективалары</a:t>
            </a:r>
            <a:r>
              <a:rPr lang="ru-RU" sz="1200" b="1" u="sng" dirty="0" smtClean="0">
                <a:solidFill>
                  <a:srgbClr val="FF0000"/>
                </a:solidFill>
                <a:cs typeface="Arial" pitchFamily="34" charset="0"/>
              </a:rPr>
              <a:t> </a:t>
            </a:r>
            <a:r>
              <a:rPr lang="ru-RU" sz="1200" b="1" u="sng" dirty="0" smtClean="0">
                <a:solidFill>
                  <a:srgbClr val="002060"/>
                </a:solidFill>
                <a:cs typeface="Arial" pitchFamily="34" charset="0"/>
              </a:rPr>
              <a:t>(даму </a:t>
            </a:r>
            <a:r>
              <a:rPr lang="ru-RU" sz="1200" b="1" u="sng" dirty="0" err="1" smtClean="0">
                <a:solidFill>
                  <a:srgbClr val="002060"/>
                </a:solidFill>
                <a:cs typeface="Arial" pitchFamily="34" charset="0"/>
              </a:rPr>
              <a:t>жоспары</a:t>
            </a:r>
            <a:r>
              <a:rPr lang="ru-RU" sz="1200" b="1" u="sng" dirty="0" smtClean="0">
                <a:solidFill>
                  <a:srgbClr val="002060"/>
                </a:solidFill>
                <a:cs typeface="Arial" pitchFamily="34" charset="0"/>
              </a:rPr>
              <a:t>)</a:t>
            </a:r>
            <a:endParaRPr kumimoji="1" lang="ru-RU" sz="1200" u="sng" dirty="0" smtClean="0">
              <a:solidFill>
                <a:srgbClr val="000000"/>
              </a:solidFill>
            </a:endParaRPr>
          </a:p>
          <a:p>
            <a:r>
              <a:rPr lang="ru-RU" sz="1200" dirty="0" smtClean="0"/>
              <a:t>1. </a:t>
            </a:r>
            <a:r>
              <a:rPr lang="kk-KZ" sz="1200" dirty="0" smtClean="0"/>
              <a:t>2010 жылғы 15 шілдедегі № 330-IV Қазақстан Республикасы Заңымен ратификацияланған, Келісімге өзгерістер мен толықтырулар енгізу туралы Қазақстан Республикасының Үкіметі мен Қытай Халық Республикасының Үкіметі арасындағы 2009 жылғы 14 қазандағы хаттамамен енгізілген өзгерістер мен толықтырулар ескеріле отырып, 2009 жылғы 4 желтоқсандағы № 218-IV Қазақстан Республикасының заңымен ратификацияланған, 2007 жылғы 18 тамыздағы  Қазақстан-Қытай газ құбырын салу мен пайдаланудағы ынтымақтастық туралы Қазақстан Республикасының Үкіметі мен Қытай Халық Республикасының Үкіметі арасындағы келісімді орындау </a:t>
            </a:r>
            <a:r>
              <a:rPr lang="ru-RU" sz="1200" dirty="0" smtClean="0"/>
              <a:t>ш</a:t>
            </a:r>
            <a:r>
              <a:rPr lang="kk-KZ" sz="1200" dirty="0" smtClean="0"/>
              <a:t>еңберінде, Серіктестік «Бейнеу-Бозой-Шымкент» магистральды газ құбырының құрылысын 2017 жылы аяқтауды және «Бейнеу-Бозой-Шымкент» магистральды газ құбырының жобалық қуатын жылына 10 млдр. </a:t>
            </a:r>
            <a:r>
              <a:rPr lang="ru-RU" sz="1200" dirty="0" smtClean="0"/>
              <a:t>м</a:t>
            </a:r>
            <a:r>
              <a:rPr lang="ru-RU" sz="1200" baseline="30000" dirty="0" smtClean="0"/>
              <a:t>3 </a:t>
            </a:r>
            <a:r>
              <a:rPr lang="ru-RU" sz="1200" dirty="0" smtClean="0"/>
              <a:t>  </a:t>
            </a:r>
            <a:r>
              <a:rPr lang="ru-RU" sz="1200" dirty="0" err="1" smtClean="0"/>
              <a:t>дейін</a:t>
            </a:r>
            <a:r>
              <a:rPr lang="ru-RU" sz="1200" dirty="0" smtClean="0"/>
              <a:t> </a:t>
            </a:r>
            <a:r>
              <a:rPr lang="ru-RU" sz="1200" dirty="0" err="1" smtClean="0"/>
              <a:t>жеткізуді</a:t>
            </a:r>
            <a:r>
              <a:rPr lang="ru-RU" sz="1200" dirty="0" smtClean="0"/>
              <a:t> </a:t>
            </a:r>
            <a:r>
              <a:rPr lang="ru-RU" sz="1200" dirty="0" err="1" smtClean="0"/>
              <a:t>көздеп</a:t>
            </a:r>
            <a:r>
              <a:rPr lang="ru-RU" sz="1200" dirty="0" smtClean="0"/>
              <a:t> </a:t>
            </a:r>
            <a:r>
              <a:rPr lang="ru-RU" sz="1200" dirty="0" err="1" smtClean="0"/>
              <a:t>отыр</a:t>
            </a:r>
            <a:r>
              <a:rPr lang="ru-RU" sz="1200" dirty="0" smtClean="0"/>
              <a:t>.   </a:t>
            </a:r>
          </a:p>
          <a:p>
            <a:endParaRPr lang="ru-RU" sz="1200" dirty="0" smtClean="0"/>
          </a:p>
          <a:p>
            <a:r>
              <a:rPr lang="ru-RU" sz="1200" dirty="0" smtClean="0"/>
              <a:t>2. </a:t>
            </a:r>
            <a:r>
              <a:rPr lang="ru-RU" sz="1200" dirty="0" err="1" smtClean="0"/>
              <a:t>Табиғи</a:t>
            </a:r>
            <a:r>
              <a:rPr lang="ru-RU" sz="1200" dirty="0" smtClean="0"/>
              <a:t> </a:t>
            </a:r>
            <a:r>
              <a:rPr lang="ru-RU" sz="1200" dirty="0" err="1" smtClean="0"/>
              <a:t>газды</a:t>
            </a:r>
            <a:r>
              <a:rPr lang="ru-RU" sz="1200" dirty="0" smtClean="0"/>
              <a:t> </a:t>
            </a:r>
            <a:r>
              <a:rPr lang="ru-RU" sz="1200" dirty="0" err="1" smtClean="0"/>
              <a:t>сенімді</a:t>
            </a:r>
            <a:r>
              <a:rPr lang="ru-RU" sz="1200" dirty="0" smtClean="0"/>
              <a:t> </a:t>
            </a:r>
            <a:r>
              <a:rPr lang="ru-RU" sz="1200" dirty="0" err="1" smtClean="0"/>
              <a:t>және</a:t>
            </a:r>
            <a:r>
              <a:rPr lang="ru-RU" sz="1200" dirty="0" smtClean="0"/>
              <a:t> </a:t>
            </a:r>
            <a:r>
              <a:rPr lang="ru-RU" sz="1200" dirty="0" err="1" smtClean="0"/>
              <a:t>қауіпсіз</a:t>
            </a:r>
            <a:r>
              <a:rPr lang="ru-RU" sz="1200" dirty="0" smtClean="0"/>
              <a:t> </a:t>
            </a:r>
            <a:r>
              <a:rPr lang="ru-RU" sz="1200" dirty="0" err="1" smtClean="0"/>
              <a:t>тасымалдау</a:t>
            </a:r>
            <a:r>
              <a:rPr lang="ru-RU" sz="1200" dirty="0" smtClean="0"/>
              <a:t> </a:t>
            </a:r>
            <a:r>
              <a:rPr lang="ru-RU" sz="1200" dirty="0" err="1" smtClean="0"/>
              <a:t>Серіктестік</a:t>
            </a:r>
            <a:r>
              <a:rPr lang="ru-RU" sz="1200" dirty="0" smtClean="0"/>
              <a:t> </a:t>
            </a:r>
            <a:r>
              <a:rPr lang="ru-RU" sz="1200" dirty="0" err="1" smtClean="0"/>
              <a:t>қызметінің</a:t>
            </a:r>
            <a:r>
              <a:rPr lang="ru-RU" sz="1200" dirty="0" smtClean="0"/>
              <a:t> </a:t>
            </a:r>
            <a:r>
              <a:rPr lang="ru-RU" sz="1200" dirty="0" err="1" smtClean="0"/>
              <a:t>негізгі</a:t>
            </a:r>
            <a:r>
              <a:rPr lang="ru-RU" sz="1200" dirty="0" smtClean="0"/>
              <a:t> </a:t>
            </a:r>
            <a:r>
              <a:rPr lang="ru-RU" sz="1200" dirty="0" err="1" smtClean="0"/>
              <a:t>бағыты</a:t>
            </a:r>
            <a:r>
              <a:rPr lang="ru-RU" sz="1200" dirty="0" smtClean="0"/>
              <a:t> </a:t>
            </a:r>
            <a:r>
              <a:rPr lang="ru-RU" sz="1200" dirty="0" err="1" smtClean="0"/>
              <a:t>болып</a:t>
            </a:r>
            <a:r>
              <a:rPr lang="ru-RU" sz="1200" dirty="0" smtClean="0"/>
              <a:t> </a:t>
            </a:r>
            <a:r>
              <a:rPr lang="ru-RU" sz="1200" dirty="0" err="1" smtClean="0"/>
              <a:t>табылады</a:t>
            </a:r>
            <a:r>
              <a:rPr lang="ru-RU" sz="1200" dirty="0" smtClean="0"/>
              <a:t>. </a:t>
            </a:r>
            <a:r>
              <a:rPr lang="ru-RU" sz="1200" dirty="0" err="1" smtClean="0"/>
              <a:t>Серіктестік</a:t>
            </a:r>
            <a:r>
              <a:rPr lang="ru-RU" sz="1200" dirty="0" smtClean="0"/>
              <a:t> </a:t>
            </a:r>
            <a:r>
              <a:rPr lang="ru-RU" sz="1200" dirty="0" err="1" smtClean="0"/>
              <a:t>берілетін</a:t>
            </a:r>
            <a:r>
              <a:rPr lang="ru-RU" sz="1200" dirty="0" smtClean="0"/>
              <a:t> газ </a:t>
            </a:r>
            <a:r>
              <a:rPr lang="ru-RU" sz="1200" dirty="0" err="1" smtClean="0"/>
              <a:t>көлемін</a:t>
            </a:r>
            <a:r>
              <a:rPr lang="ru-RU" sz="1200" dirty="0" smtClean="0"/>
              <a:t> </a:t>
            </a:r>
            <a:r>
              <a:rPr lang="ru-RU" sz="1200" dirty="0" err="1" smtClean="0"/>
              <a:t>адамдар</a:t>
            </a:r>
            <a:r>
              <a:rPr lang="ru-RU" sz="1200" dirty="0" smtClean="0"/>
              <a:t> мен </a:t>
            </a:r>
            <a:r>
              <a:rPr lang="ru-RU" sz="1200" dirty="0" err="1" smtClean="0"/>
              <a:t>қоршаған</a:t>
            </a:r>
            <a:r>
              <a:rPr lang="ru-RU" sz="1200" dirty="0" smtClean="0"/>
              <a:t> </a:t>
            </a:r>
            <a:r>
              <a:rPr lang="ru-RU" sz="1200" dirty="0" err="1" smtClean="0"/>
              <a:t>ортаға</a:t>
            </a:r>
            <a:r>
              <a:rPr lang="ru-RU" sz="1200" dirty="0" smtClean="0"/>
              <a:t> </a:t>
            </a:r>
            <a:r>
              <a:rPr lang="ru-RU" sz="1200" dirty="0" err="1" smtClean="0"/>
              <a:t>қауіп</a:t>
            </a:r>
            <a:r>
              <a:rPr lang="ru-RU" sz="1200" dirty="0" smtClean="0"/>
              <a:t> </a:t>
            </a:r>
            <a:r>
              <a:rPr lang="ru-RU" sz="1200" dirty="0" err="1" smtClean="0"/>
              <a:t>келтіретін</a:t>
            </a:r>
            <a:r>
              <a:rPr lang="ru-RU" sz="1200" dirty="0" smtClean="0"/>
              <a:t> </a:t>
            </a:r>
            <a:r>
              <a:rPr lang="ru-RU" sz="1200" dirty="0" err="1" smtClean="0"/>
              <a:t>жағдайларды</a:t>
            </a:r>
            <a:r>
              <a:rPr lang="ru-RU" sz="1200" dirty="0" smtClean="0"/>
              <a:t> </a:t>
            </a:r>
            <a:r>
              <a:rPr lang="ru-RU" sz="1200" dirty="0" err="1" smtClean="0"/>
              <a:t>туғызбай</a:t>
            </a:r>
            <a:r>
              <a:rPr lang="ru-RU" sz="1200" dirty="0" smtClean="0"/>
              <a:t>, </a:t>
            </a:r>
            <a:r>
              <a:rPr lang="ru-RU" sz="1200" dirty="0" err="1" smtClean="0"/>
              <a:t>сонымен</a:t>
            </a:r>
            <a:r>
              <a:rPr lang="ru-RU" sz="1200" dirty="0" smtClean="0"/>
              <a:t> </a:t>
            </a:r>
            <a:r>
              <a:rPr lang="ru-RU" sz="1200" dirty="0" err="1" smtClean="0"/>
              <a:t>қатар</a:t>
            </a:r>
            <a:r>
              <a:rPr lang="ru-RU" sz="1200" dirty="0" smtClean="0"/>
              <a:t> </a:t>
            </a:r>
            <a:r>
              <a:rPr lang="ru-RU" sz="1200" dirty="0" err="1" smtClean="0"/>
              <a:t>өндірістік-шаруашылық</a:t>
            </a:r>
            <a:r>
              <a:rPr lang="ru-RU" sz="1200" dirty="0" smtClean="0"/>
              <a:t> </a:t>
            </a:r>
            <a:r>
              <a:rPr lang="ru-RU" sz="1200" dirty="0" err="1" smtClean="0"/>
              <a:t>қызметінің</a:t>
            </a:r>
            <a:r>
              <a:rPr lang="ru-RU" sz="1200" dirty="0" smtClean="0"/>
              <a:t> </a:t>
            </a:r>
            <a:r>
              <a:rPr lang="ru-RU" sz="1200" dirty="0" err="1" smtClean="0"/>
              <a:t>оңтайлы</a:t>
            </a:r>
            <a:r>
              <a:rPr lang="ru-RU" sz="1200" dirty="0" smtClean="0"/>
              <a:t> </a:t>
            </a:r>
            <a:r>
              <a:rPr lang="ru-RU" sz="1200" dirty="0" err="1" smtClean="0"/>
              <a:t>көрсеткіштерін</a:t>
            </a:r>
            <a:r>
              <a:rPr lang="ru-RU" sz="1200" dirty="0" smtClean="0"/>
              <a:t> </a:t>
            </a:r>
            <a:r>
              <a:rPr lang="ru-RU" sz="1200" dirty="0" err="1" smtClean="0"/>
              <a:t>қамтамасыз</a:t>
            </a:r>
            <a:r>
              <a:rPr lang="ru-RU" sz="1200" dirty="0" smtClean="0"/>
              <a:t> </a:t>
            </a:r>
            <a:r>
              <a:rPr lang="ru-RU" sz="1200" dirty="0" err="1" smtClean="0"/>
              <a:t>ете</a:t>
            </a:r>
            <a:r>
              <a:rPr lang="ru-RU" sz="1200" dirty="0" smtClean="0"/>
              <a:t>  </a:t>
            </a:r>
            <a:r>
              <a:rPr lang="ru-RU" sz="1200" dirty="0" err="1" smtClean="0"/>
              <a:t>отырып</a:t>
            </a:r>
            <a:r>
              <a:rPr lang="ru-RU" sz="1200" dirty="0" smtClean="0"/>
              <a:t>  </a:t>
            </a:r>
            <a:r>
              <a:rPr lang="ru-RU" sz="1200" dirty="0" err="1" smtClean="0"/>
              <a:t>тасымалдауы</a:t>
            </a:r>
            <a:r>
              <a:rPr lang="ru-RU" sz="1200" dirty="0" smtClean="0"/>
              <a:t> </a:t>
            </a:r>
            <a:r>
              <a:rPr lang="ru-RU" sz="1200" dirty="0" err="1" smtClean="0"/>
              <a:t>қажет</a:t>
            </a:r>
            <a:r>
              <a:rPr lang="ru-RU" sz="1200" dirty="0" smtClean="0"/>
              <a:t>.  </a:t>
            </a:r>
            <a:r>
              <a:rPr lang="ru-RU" sz="1200" dirty="0" err="1" smtClean="0"/>
              <a:t>Серіктестік</a:t>
            </a:r>
            <a:r>
              <a:rPr lang="ru-RU" sz="1200" dirty="0" smtClean="0"/>
              <a:t> </a:t>
            </a:r>
            <a:r>
              <a:rPr lang="ru-RU" sz="1200" dirty="0" err="1" smtClean="0"/>
              <a:t>жобаларды</a:t>
            </a:r>
            <a:r>
              <a:rPr lang="ru-RU" sz="1200" dirty="0" smtClean="0"/>
              <a:t> </a:t>
            </a:r>
            <a:r>
              <a:rPr lang="ru-RU" sz="1200" dirty="0" err="1" smtClean="0"/>
              <a:t>жүзеге</a:t>
            </a:r>
            <a:r>
              <a:rPr lang="ru-RU" sz="1200" dirty="0" smtClean="0"/>
              <a:t> </a:t>
            </a:r>
            <a:r>
              <a:rPr lang="ru-RU" sz="1200" dirty="0" err="1" smtClean="0"/>
              <a:t>асыру</a:t>
            </a:r>
            <a:r>
              <a:rPr lang="ru-RU" sz="1200" dirty="0" smtClean="0"/>
              <a:t> </a:t>
            </a:r>
            <a:r>
              <a:rPr lang="ru-RU" sz="1200" dirty="0" err="1" smtClean="0"/>
              <a:t>кезеңінде</a:t>
            </a:r>
            <a:r>
              <a:rPr lang="ru-RU" sz="1200" dirty="0" smtClean="0"/>
              <a:t> </a:t>
            </a:r>
            <a:r>
              <a:rPr lang="ru-RU" sz="1200" dirty="0" err="1" smtClean="0"/>
              <a:t>келесіні</a:t>
            </a:r>
            <a:r>
              <a:rPr lang="ru-RU" sz="1200" dirty="0" smtClean="0"/>
              <a:t> </a:t>
            </a:r>
            <a:r>
              <a:rPr lang="ru-RU" sz="1200" dirty="0" err="1" smtClean="0"/>
              <a:t>көздейді</a:t>
            </a:r>
            <a:r>
              <a:rPr lang="ru-RU" sz="1200" dirty="0" smtClean="0"/>
              <a:t>:</a:t>
            </a:r>
          </a:p>
          <a:p>
            <a:r>
              <a:rPr lang="ru-RU" sz="1200" dirty="0" smtClean="0"/>
              <a:t> а) </a:t>
            </a:r>
            <a:r>
              <a:rPr lang="ru-RU" sz="1200" dirty="0" err="1" smtClean="0"/>
              <a:t>табиғи</a:t>
            </a:r>
            <a:r>
              <a:rPr lang="ru-RU" sz="1200" dirty="0" smtClean="0"/>
              <a:t> газ </a:t>
            </a:r>
            <a:r>
              <a:rPr lang="ru-RU" sz="1200" dirty="0" err="1" smtClean="0"/>
              <a:t>тасымалының</a:t>
            </a:r>
            <a:r>
              <a:rPr lang="ru-RU" sz="1200" dirty="0" smtClean="0"/>
              <a:t> </a:t>
            </a:r>
            <a:r>
              <a:rPr lang="ru-RU" sz="1200" dirty="0" err="1" smtClean="0"/>
              <a:t>белгіленген</a:t>
            </a:r>
            <a:r>
              <a:rPr lang="ru-RU" sz="1200" dirty="0" smtClean="0"/>
              <a:t> </a:t>
            </a:r>
            <a:r>
              <a:rPr lang="ru-RU" sz="1200" dirty="0" err="1" smtClean="0"/>
              <a:t>деңгейін</a:t>
            </a:r>
            <a:r>
              <a:rPr lang="ru-RU" sz="1200" dirty="0" smtClean="0"/>
              <a:t> </a:t>
            </a:r>
            <a:r>
              <a:rPr lang="ru-RU" sz="1200" dirty="0" err="1" smtClean="0"/>
              <a:t>сақтау</a:t>
            </a:r>
            <a:r>
              <a:rPr lang="ru-RU" sz="1200" dirty="0" smtClean="0"/>
              <a:t>; </a:t>
            </a:r>
          </a:p>
          <a:p>
            <a:r>
              <a:rPr lang="ru-RU" sz="1200" dirty="0" smtClean="0"/>
              <a:t> б) газ </a:t>
            </a:r>
            <a:r>
              <a:rPr lang="ru-RU" sz="1200" dirty="0" err="1" smtClean="0"/>
              <a:t>құбыры</a:t>
            </a:r>
            <a:r>
              <a:rPr lang="ru-RU" sz="1200" dirty="0" smtClean="0"/>
              <a:t> </a:t>
            </a:r>
            <a:r>
              <a:rPr lang="ru-RU" sz="1200" dirty="0" err="1" smtClean="0"/>
              <a:t>объектілерінде</a:t>
            </a:r>
            <a:r>
              <a:rPr lang="ru-RU" sz="1200" dirty="0" smtClean="0"/>
              <a:t> </a:t>
            </a:r>
            <a:r>
              <a:rPr lang="ru-RU" sz="1200" dirty="0" err="1" smtClean="0"/>
              <a:t>жазатайым</a:t>
            </a:r>
            <a:r>
              <a:rPr lang="ru-RU" sz="1200" dirty="0" smtClean="0"/>
              <a:t> </a:t>
            </a:r>
            <a:r>
              <a:rPr lang="ru-RU" sz="1200" dirty="0" err="1" smtClean="0"/>
              <a:t>жағдайлардың</a:t>
            </a:r>
            <a:r>
              <a:rPr lang="ru-RU" sz="1200" dirty="0" smtClean="0"/>
              <a:t>, </a:t>
            </a:r>
            <a:r>
              <a:rPr lang="ru-RU" sz="1200" dirty="0" err="1" smtClean="0"/>
              <a:t>өндірістің</a:t>
            </a:r>
            <a:r>
              <a:rPr lang="ru-RU" sz="1200" dirty="0" smtClean="0"/>
              <a:t> </a:t>
            </a:r>
            <a:r>
              <a:rPr lang="ru-RU" sz="1200" dirty="0" err="1" smtClean="0"/>
              <a:t>тоқтауына</a:t>
            </a:r>
            <a:r>
              <a:rPr lang="ru-RU" sz="1200" dirty="0" smtClean="0"/>
              <a:t> </a:t>
            </a:r>
            <a:r>
              <a:rPr lang="ru-RU" sz="1200" dirty="0" err="1" smtClean="0"/>
              <a:t>және</a:t>
            </a:r>
            <a:r>
              <a:rPr lang="ru-RU" sz="1200" dirty="0" smtClean="0"/>
              <a:t> </a:t>
            </a:r>
            <a:r>
              <a:rPr lang="ru-RU" sz="1200" dirty="0" err="1" smtClean="0"/>
              <a:t>экологиялық</a:t>
            </a:r>
            <a:r>
              <a:rPr lang="ru-RU" sz="1200" dirty="0" smtClean="0"/>
              <a:t> </a:t>
            </a:r>
            <a:r>
              <a:rPr lang="ru-RU" sz="1200" dirty="0" err="1" smtClean="0"/>
              <a:t>залалдың</a:t>
            </a:r>
            <a:r>
              <a:rPr lang="ru-RU" sz="1200" dirty="0" smtClean="0"/>
              <a:t> </a:t>
            </a:r>
            <a:r>
              <a:rPr lang="ru-RU" sz="1200" dirty="0" err="1" smtClean="0"/>
              <a:t>келуіне</a:t>
            </a:r>
            <a:r>
              <a:rPr lang="ru-RU" sz="1200" dirty="0" smtClean="0"/>
              <a:t> </a:t>
            </a:r>
            <a:r>
              <a:rPr lang="ru-RU" sz="1200" dirty="0" err="1" smtClean="0"/>
              <a:t>апаратын</a:t>
            </a:r>
            <a:r>
              <a:rPr lang="ru-RU" sz="1200" dirty="0" smtClean="0"/>
              <a:t> </a:t>
            </a:r>
            <a:r>
              <a:rPr lang="ru-RU" sz="1200" dirty="0" err="1" smtClean="0"/>
              <a:t>апаттық</a:t>
            </a:r>
            <a:r>
              <a:rPr lang="ru-RU" sz="1200" dirty="0" smtClean="0"/>
              <a:t> </a:t>
            </a:r>
            <a:r>
              <a:rPr lang="ru-RU" sz="1200" dirty="0" err="1" smtClean="0"/>
              <a:t>жағдайлардың</a:t>
            </a:r>
            <a:r>
              <a:rPr lang="ru-RU" sz="1200" dirty="0" smtClean="0"/>
              <a:t> </a:t>
            </a:r>
            <a:r>
              <a:rPr lang="ru-RU" sz="1200" dirty="0" err="1" smtClean="0"/>
              <a:t>болмауын</a:t>
            </a:r>
            <a:r>
              <a:rPr lang="ru-RU" sz="1200" dirty="0" smtClean="0"/>
              <a:t> </a:t>
            </a:r>
            <a:r>
              <a:rPr lang="ru-RU" sz="1200" dirty="0" err="1" smtClean="0"/>
              <a:t>қамтамасыз</a:t>
            </a:r>
            <a:r>
              <a:rPr lang="ru-RU" sz="1200" dirty="0" smtClean="0"/>
              <a:t> </a:t>
            </a:r>
            <a:r>
              <a:rPr lang="ru-RU" sz="1200" dirty="0" err="1" smtClean="0"/>
              <a:t>ету</a:t>
            </a:r>
            <a:r>
              <a:rPr lang="ru-RU" sz="1200" dirty="0" smtClean="0"/>
              <a:t>;  </a:t>
            </a:r>
          </a:p>
          <a:p>
            <a:r>
              <a:rPr lang="ru-RU" sz="1200" dirty="0" smtClean="0"/>
              <a:t> в) газ </a:t>
            </a:r>
            <a:r>
              <a:rPr lang="ru-RU" sz="1200" dirty="0" err="1" smtClean="0"/>
              <a:t>құбырын</a:t>
            </a:r>
            <a:r>
              <a:rPr lang="ru-RU" sz="1200" dirty="0" smtClean="0"/>
              <a:t> </a:t>
            </a:r>
            <a:r>
              <a:rPr lang="ru-RU" sz="1200" dirty="0" err="1" smtClean="0"/>
              <a:t>пайдаланудың</a:t>
            </a:r>
            <a:r>
              <a:rPr lang="ru-RU" sz="1200" dirty="0" smtClean="0"/>
              <a:t> </a:t>
            </a:r>
            <a:r>
              <a:rPr lang="ru-RU" sz="1200" dirty="0" err="1" smtClean="0"/>
              <a:t>тиімділігін</a:t>
            </a:r>
            <a:r>
              <a:rPr lang="ru-RU" sz="1200" dirty="0" smtClean="0"/>
              <a:t> </a:t>
            </a:r>
            <a:r>
              <a:rPr lang="ru-RU" sz="1200" dirty="0" err="1" smtClean="0"/>
              <a:t>арттыру</a:t>
            </a:r>
            <a:r>
              <a:rPr lang="ru-RU" sz="1200" dirty="0" smtClean="0"/>
              <a:t>; </a:t>
            </a:r>
          </a:p>
          <a:p>
            <a:r>
              <a:rPr lang="ru-RU" sz="1200" dirty="0" smtClean="0"/>
              <a:t> г) энергия </a:t>
            </a:r>
            <a:r>
              <a:rPr lang="ru-RU" sz="1200" dirty="0" err="1" smtClean="0"/>
              <a:t>ресурстарын</a:t>
            </a:r>
            <a:r>
              <a:rPr lang="ru-RU" sz="1200" dirty="0" smtClean="0"/>
              <a:t> </a:t>
            </a:r>
            <a:r>
              <a:rPr lang="ru-RU" sz="1200" dirty="0" err="1" smtClean="0"/>
              <a:t>пайдаланудың</a:t>
            </a:r>
            <a:r>
              <a:rPr lang="ru-RU" sz="1200" dirty="0" smtClean="0"/>
              <a:t> </a:t>
            </a:r>
            <a:r>
              <a:rPr lang="ru-RU" sz="1200" dirty="0" err="1" smtClean="0"/>
              <a:t>тиімділігін</a:t>
            </a:r>
            <a:r>
              <a:rPr lang="ru-RU" sz="1200" dirty="0" smtClean="0"/>
              <a:t> </a:t>
            </a:r>
            <a:r>
              <a:rPr lang="ru-RU" sz="1200" dirty="0" err="1" smtClean="0"/>
              <a:t>арттыру</a:t>
            </a:r>
            <a:r>
              <a:rPr lang="ru-RU" sz="1200" dirty="0" smtClean="0"/>
              <a:t>  (</a:t>
            </a:r>
            <a:r>
              <a:rPr lang="ru-RU" sz="1200" dirty="0" err="1" smtClean="0"/>
              <a:t>технологиялық</a:t>
            </a:r>
            <a:r>
              <a:rPr lang="ru-RU" sz="1200" dirty="0" smtClean="0"/>
              <a:t> </a:t>
            </a:r>
            <a:r>
              <a:rPr lang="ru-RU" sz="1200" dirty="0" err="1" smtClean="0"/>
              <a:t>газдың</a:t>
            </a:r>
            <a:r>
              <a:rPr lang="ru-RU" sz="1200" dirty="0" smtClean="0"/>
              <a:t>, </a:t>
            </a:r>
            <a:r>
              <a:rPr lang="ru-RU" sz="1200" dirty="0" err="1" smtClean="0"/>
              <a:t>электр</a:t>
            </a:r>
            <a:r>
              <a:rPr lang="ru-RU" sz="1200" dirty="0" smtClean="0"/>
              <a:t> </a:t>
            </a:r>
            <a:r>
              <a:rPr lang="ru-RU" sz="1200" dirty="0" err="1" smtClean="0"/>
              <a:t>қуатының</a:t>
            </a:r>
            <a:r>
              <a:rPr lang="ru-RU" sz="1200" dirty="0" smtClean="0"/>
              <a:t>, </a:t>
            </a:r>
            <a:r>
              <a:rPr lang="ru-RU" sz="1200" dirty="0" err="1" smtClean="0"/>
              <a:t>судың</a:t>
            </a:r>
            <a:r>
              <a:rPr lang="ru-RU" sz="1200" dirty="0" smtClean="0"/>
              <a:t>  </a:t>
            </a:r>
            <a:r>
              <a:rPr lang="ru-RU" sz="1200" dirty="0" err="1" smtClean="0"/>
              <a:t>және</a:t>
            </a:r>
            <a:r>
              <a:rPr lang="ru-RU" sz="1200" dirty="0" smtClean="0"/>
              <a:t> </a:t>
            </a:r>
            <a:r>
              <a:rPr lang="ru-RU" sz="1200" dirty="0" err="1" smtClean="0"/>
              <a:t>басқалар</a:t>
            </a:r>
            <a:r>
              <a:rPr lang="ru-RU" sz="1200" dirty="0" smtClean="0"/>
              <a:t>)</a:t>
            </a:r>
          </a:p>
          <a:p>
            <a:r>
              <a:rPr lang="ru-RU" sz="1200" dirty="0" smtClean="0"/>
              <a:t>д) </a:t>
            </a:r>
            <a:r>
              <a:rPr lang="ru-RU" sz="1200" dirty="0" err="1" smtClean="0"/>
              <a:t>жоғары</a:t>
            </a:r>
            <a:r>
              <a:rPr lang="ru-RU" sz="1200" dirty="0" smtClean="0"/>
              <a:t> </a:t>
            </a:r>
            <a:r>
              <a:rPr lang="ru-RU" sz="1200" dirty="0" err="1" smtClean="0"/>
              <a:t>еңбек</a:t>
            </a:r>
            <a:r>
              <a:rPr lang="ru-RU" sz="1200" dirty="0" smtClean="0"/>
              <a:t> </a:t>
            </a:r>
            <a:r>
              <a:rPr lang="ru-RU" sz="1200" dirty="0" err="1" smtClean="0"/>
              <a:t>өнімділігін</a:t>
            </a:r>
            <a:r>
              <a:rPr lang="ru-RU" sz="1200" dirty="0" smtClean="0"/>
              <a:t> </a:t>
            </a:r>
            <a:r>
              <a:rPr lang="ru-RU" sz="1200" dirty="0" err="1" smtClean="0"/>
              <a:t>сақтау</a:t>
            </a:r>
            <a:r>
              <a:rPr lang="ru-RU" sz="1200" dirty="0" smtClean="0"/>
              <a:t> </a:t>
            </a:r>
            <a:r>
              <a:rPr lang="ru-RU" sz="1200" dirty="0" err="1" smtClean="0"/>
              <a:t>және</a:t>
            </a:r>
            <a:r>
              <a:rPr lang="ru-RU" sz="1200" dirty="0" smtClean="0"/>
              <a:t> </a:t>
            </a:r>
            <a:r>
              <a:rPr lang="ru-RU" sz="1200" dirty="0" err="1" smtClean="0"/>
              <a:t>қызметкерлердің</a:t>
            </a:r>
            <a:r>
              <a:rPr lang="ru-RU" sz="1200" dirty="0" smtClean="0"/>
              <a:t> </a:t>
            </a:r>
            <a:r>
              <a:rPr lang="ru-RU" sz="1200" dirty="0" err="1" smtClean="0"/>
              <a:t>біліктілігін</a:t>
            </a:r>
            <a:r>
              <a:rPr lang="ru-RU" sz="1200" dirty="0" smtClean="0"/>
              <a:t> </a:t>
            </a:r>
            <a:r>
              <a:rPr lang="ru-RU" sz="1200" dirty="0" err="1" smtClean="0"/>
              <a:t>арттыруды</a:t>
            </a:r>
            <a:r>
              <a:rPr lang="ru-RU" sz="1200" dirty="0" smtClean="0"/>
              <a:t> </a:t>
            </a:r>
            <a:r>
              <a:rPr lang="ru-RU" sz="1200" dirty="0" err="1" smtClean="0"/>
              <a:t>қамтамасыз</a:t>
            </a:r>
            <a:r>
              <a:rPr lang="ru-RU" sz="1200" dirty="0" smtClean="0"/>
              <a:t> </a:t>
            </a:r>
            <a:r>
              <a:rPr lang="ru-RU" sz="1200" dirty="0" err="1" smtClean="0"/>
              <a:t>ету</a:t>
            </a:r>
            <a:r>
              <a:rPr lang="ru-RU" sz="1200" dirty="0" smtClean="0"/>
              <a:t>. </a:t>
            </a:r>
          </a:p>
          <a:p>
            <a:r>
              <a:rPr lang="ru-RU" sz="1200" dirty="0" smtClean="0"/>
              <a:t> </a:t>
            </a:r>
          </a:p>
          <a:p>
            <a:pPr algn="just">
              <a:lnSpc>
                <a:spcPct val="90000"/>
              </a:lnSpc>
              <a:spcBef>
                <a:spcPts val="300"/>
              </a:spcBef>
              <a:spcAft>
                <a:spcPts val="300"/>
              </a:spcAft>
              <a:defRPr/>
            </a:pPr>
            <a:r>
              <a:rPr lang="kk-KZ" sz="1200" b="1" u="sng" dirty="0" smtClean="0">
                <a:solidFill>
                  <a:srgbClr val="002060"/>
                </a:solidFill>
                <a:cs typeface="Arial" pitchFamily="34" charset="0"/>
              </a:rPr>
              <a:t>Г</a:t>
            </a:r>
            <a:r>
              <a:rPr lang="ru-RU" sz="1200" b="1" u="sng" dirty="0" smtClean="0">
                <a:solidFill>
                  <a:srgbClr val="002060"/>
                </a:solidFill>
                <a:cs typeface="Arial" pitchFamily="34" charset="0"/>
              </a:rPr>
              <a:t>аз </a:t>
            </a:r>
            <a:r>
              <a:rPr lang="ru-RU" sz="1200" b="1" u="sng" dirty="0" err="1" smtClean="0">
                <a:solidFill>
                  <a:srgbClr val="002060"/>
                </a:solidFill>
                <a:cs typeface="Arial" pitchFamily="34" charset="0"/>
              </a:rPr>
              <a:t>тасымалы</a:t>
            </a:r>
            <a:r>
              <a:rPr lang="ru-RU" sz="1200" b="1" u="sng" dirty="0" smtClean="0">
                <a:solidFill>
                  <a:srgbClr val="002060"/>
                </a:solidFill>
                <a:cs typeface="Arial" pitchFamily="34" charset="0"/>
              </a:rPr>
              <a:t> </a:t>
            </a:r>
            <a:r>
              <a:rPr lang="ru-RU" sz="1200" b="1" u="sng" dirty="0" err="1" smtClean="0">
                <a:solidFill>
                  <a:srgbClr val="002060"/>
                </a:solidFill>
                <a:cs typeface="Arial" pitchFamily="34" charset="0"/>
              </a:rPr>
              <a:t>бойынша</a:t>
            </a:r>
            <a:r>
              <a:rPr lang="ru-RU" sz="1200" b="1" u="sng" dirty="0" smtClean="0">
                <a:solidFill>
                  <a:srgbClr val="002060"/>
                </a:solidFill>
                <a:cs typeface="Arial" pitchFamily="34" charset="0"/>
              </a:rPr>
              <a:t> </a:t>
            </a:r>
            <a:r>
              <a:rPr lang="ru-RU" sz="1200" b="1" u="sng" dirty="0" err="1" smtClean="0">
                <a:solidFill>
                  <a:srgbClr val="002060"/>
                </a:solidFill>
                <a:cs typeface="Arial" pitchFamily="34" charset="0"/>
              </a:rPr>
              <a:t>реттелетін</a:t>
            </a:r>
            <a:r>
              <a:rPr lang="ru-RU" sz="1200" b="1" u="sng" dirty="0" smtClean="0">
                <a:solidFill>
                  <a:srgbClr val="002060"/>
                </a:solidFill>
                <a:cs typeface="Arial" pitchFamily="34" charset="0"/>
              </a:rPr>
              <a:t> </a:t>
            </a:r>
            <a:r>
              <a:rPr lang="ru-RU" sz="1200" b="1" u="sng" dirty="0" err="1" smtClean="0">
                <a:solidFill>
                  <a:srgbClr val="002060"/>
                </a:solidFill>
                <a:cs typeface="Arial" pitchFamily="34" charset="0"/>
              </a:rPr>
              <a:t>қызмет</a:t>
            </a:r>
            <a:r>
              <a:rPr lang="ru-RU" sz="1200" b="1" u="sng" dirty="0" smtClean="0">
                <a:solidFill>
                  <a:srgbClr val="002060"/>
                </a:solidFill>
                <a:cs typeface="Arial" pitchFamily="34" charset="0"/>
              </a:rPr>
              <a:t> </a:t>
            </a:r>
            <a:r>
              <a:rPr lang="ru-RU" sz="1200" b="1" u="sng" dirty="0" err="1" smtClean="0">
                <a:solidFill>
                  <a:srgbClr val="002060"/>
                </a:solidFill>
                <a:cs typeface="Arial" pitchFamily="34" charset="0"/>
              </a:rPr>
              <a:t>тарифінің</a:t>
            </a:r>
            <a:r>
              <a:rPr lang="ru-RU" sz="1200" b="1" u="sng" dirty="0" smtClean="0">
                <a:solidFill>
                  <a:srgbClr val="002060"/>
                </a:solidFill>
                <a:cs typeface="Arial" pitchFamily="34" charset="0"/>
              </a:rPr>
              <a:t> </a:t>
            </a:r>
            <a:r>
              <a:rPr lang="ru-RU" sz="1200" b="1" u="sng" dirty="0" err="1" smtClean="0">
                <a:solidFill>
                  <a:srgbClr val="002060"/>
                </a:solidFill>
                <a:cs typeface="Arial" pitchFamily="34" charset="0"/>
              </a:rPr>
              <a:t>өзгеру</a:t>
            </a:r>
            <a:r>
              <a:rPr lang="ru-RU" sz="1200" b="1" u="sng" dirty="0" smtClean="0">
                <a:solidFill>
                  <a:srgbClr val="002060"/>
                </a:solidFill>
                <a:cs typeface="Arial" pitchFamily="34" charset="0"/>
              </a:rPr>
              <a:t> </a:t>
            </a:r>
            <a:r>
              <a:rPr lang="ru-RU" sz="1200" b="1" u="sng" dirty="0" err="1" smtClean="0">
                <a:solidFill>
                  <a:srgbClr val="002060"/>
                </a:solidFill>
                <a:cs typeface="Arial" pitchFamily="34" charset="0"/>
              </a:rPr>
              <a:t>мүмкіндігі</a:t>
            </a:r>
            <a:r>
              <a:rPr lang="ru-RU" sz="1200" b="1" u="sng" dirty="0" smtClean="0">
                <a:solidFill>
                  <a:srgbClr val="002060"/>
                </a:solidFill>
                <a:cs typeface="Arial" pitchFamily="34" charset="0"/>
              </a:rPr>
              <a:t> </a:t>
            </a:r>
            <a:endParaRPr kumimoji="1" lang="ru-RU" sz="1200" u="sng" dirty="0" smtClean="0">
              <a:solidFill>
                <a:srgbClr val="000000"/>
              </a:solidFill>
            </a:endParaRPr>
          </a:p>
          <a:p>
            <a:pPr algn="just">
              <a:lnSpc>
                <a:spcPct val="90000"/>
              </a:lnSpc>
              <a:spcBef>
                <a:spcPts val="300"/>
              </a:spcBef>
              <a:spcAft>
                <a:spcPts val="300"/>
              </a:spcAft>
              <a:defRPr/>
            </a:pPr>
            <a:r>
              <a:rPr lang="ru-RU" sz="1200" dirty="0" smtClean="0"/>
              <a:t>ҚР </a:t>
            </a:r>
            <a:r>
              <a:rPr lang="ru-RU" sz="1200" dirty="0" err="1" smtClean="0"/>
              <a:t>Ұлттық</a:t>
            </a:r>
            <a:r>
              <a:rPr lang="ru-RU" sz="1200" dirty="0" smtClean="0"/>
              <a:t> экономика </a:t>
            </a:r>
            <a:r>
              <a:rPr lang="ru-RU" sz="1200" dirty="0" err="1" smtClean="0"/>
              <a:t>министрлігінің</a:t>
            </a:r>
            <a:r>
              <a:rPr lang="ru-RU" sz="1200" dirty="0" smtClean="0"/>
              <a:t> </a:t>
            </a:r>
            <a:r>
              <a:rPr lang="ru-RU" sz="1200" dirty="0" err="1" smtClean="0"/>
              <a:t>Табиғи</a:t>
            </a:r>
            <a:r>
              <a:rPr lang="ru-RU" sz="1200" dirty="0" smtClean="0"/>
              <a:t> </a:t>
            </a:r>
            <a:r>
              <a:rPr lang="ru-RU" sz="1200" dirty="0" err="1" smtClean="0"/>
              <a:t>монополияларды</a:t>
            </a:r>
            <a:r>
              <a:rPr lang="ru-RU" sz="1200" dirty="0" smtClean="0"/>
              <a:t> </a:t>
            </a:r>
            <a:r>
              <a:rPr lang="ru-RU" sz="1200" dirty="0" err="1" smtClean="0"/>
              <a:t>реттеу</a:t>
            </a:r>
            <a:r>
              <a:rPr lang="ru-RU" sz="1200" dirty="0" smtClean="0"/>
              <a:t> </a:t>
            </a:r>
            <a:r>
              <a:rPr lang="ru-RU" sz="1200" dirty="0" err="1" smtClean="0"/>
              <a:t>және</a:t>
            </a:r>
            <a:r>
              <a:rPr lang="ru-RU" sz="1200" dirty="0" smtClean="0"/>
              <a:t> </a:t>
            </a:r>
            <a:r>
              <a:rPr lang="ru-RU" sz="1200" dirty="0" err="1" smtClean="0"/>
              <a:t>бәскелестікті</a:t>
            </a:r>
            <a:r>
              <a:rPr lang="ru-RU" sz="1200" dirty="0" smtClean="0"/>
              <a:t> </a:t>
            </a:r>
            <a:r>
              <a:rPr lang="ru-RU" sz="1200" dirty="0" err="1" smtClean="0"/>
              <a:t>қорғау</a:t>
            </a:r>
            <a:r>
              <a:rPr lang="ru-RU" sz="1200" dirty="0" smtClean="0"/>
              <a:t> </a:t>
            </a:r>
            <a:r>
              <a:rPr lang="ru-RU" sz="1200" dirty="0" err="1" smtClean="0"/>
              <a:t>комитеті</a:t>
            </a:r>
            <a:r>
              <a:rPr lang="ru-RU" sz="1200" dirty="0" smtClean="0"/>
              <a:t> Алматы </a:t>
            </a:r>
            <a:r>
              <a:rPr lang="ru-RU" sz="1200" dirty="0" err="1" smtClean="0"/>
              <a:t>қаласы</a:t>
            </a:r>
            <a:r>
              <a:rPr lang="ru-RU" sz="1200" dirty="0" smtClean="0"/>
              <a:t> </a:t>
            </a:r>
            <a:r>
              <a:rPr lang="ru-RU" sz="1200" dirty="0" err="1" smtClean="0"/>
              <a:t>бойынша</a:t>
            </a:r>
            <a:r>
              <a:rPr lang="ru-RU" sz="1200" dirty="0" smtClean="0"/>
              <a:t> </a:t>
            </a:r>
            <a:r>
              <a:rPr lang="ru-RU" sz="1200" dirty="0" err="1" smtClean="0"/>
              <a:t>Департаментімен</a:t>
            </a:r>
            <a:r>
              <a:rPr lang="ru-RU" sz="1200" dirty="0" smtClean="0"/>
              <a:t> 2016 </a:t>
            </a:r>
            <a:r>
              <a:rPr lang="ru-RU" sz="1200" dirty="0" err="1" smtClean="0"/>
              <a:t>жылғы</a:t>
            </a:r>
            <a:r>
              <a:rPr lang="ru-RU" sz="1200" dirty="0" smtClean="0"/>
              <a:t> 1 </a:t>
            </a:r>
            <a:r>
              <a:rPr lang="ru-RU" sz="1200" dirty="0" err="1" smtClean="0"/>
              <a:t>наурыздан</a:t>
            </a:r>
            <a:r>
              <a:rPr lang="ru-RU" sz="1200" dirty="0" smtClean="0"/>
              <a:t> </a:t>
            </a:r>
            <a:r>
              <a:rPr lang="ru-RU" sz="1200" dirty="0" err="1" smtClean="0"/>
              <a:t>бастап</a:t>
            </a:r>
            <a:r>
              <a:rPr lang="ru-RU" sz="1200" dirty="0" smtClean="0"/>
              <a:t> </a:t>
            </a:r>
            <a:r>
              <a:rPr lang="ru-RU" sz="1200" dirty="0" err="1" smtClean="0"/>
              <a:t>қолданысқа</a:t>
            </a:r>
            <a:r>
              <a:rPr lang="ru-RU" sz="1200" dirty="0" smtClean="0"/>
              <a:t> </a:t>
            </a:r>
            <a:r>
              <a:rPr lang="ru-RU" sz="1200" dirty="0" err="1" smtClean="0"/>
              <a:t>енетін</a:t>
            </a:r>
            <a:r>
              <a:rPr lang="ru-RU" sz="1200" dirty="0" smtClean="0"/>
              <a:t>, 2015-2019 </a:t>
            </a:r>
            <a:r>
              <a:rPr lang="ru-RU" sz="1200" dirty="0" err="1" smtClean="0"/>
              <a:t>жылдары</a:t>
            </a:r>
            <a:r>
              <a:rPr lang="ru-RU" sz="1200" dirty="0" smtClean="0"/>
              <a:t> </a:t>
            </a:r>
            <a:r>
              <a:rPr lang="ru-RU" sz="1200" dirty="0" err="1" smtClean="0"/>
              <a:t>магистральды</a:t>
            </a:r>
            <a:r>
              <a:rPr lang="ru-RU" sz="1200" dirty="0" smtClean="0"/>
              <a:t> газ </a:t>
            </a:r>
            <a:r>
              <a:rPr lang="ru-RU" sz="1200" dirty="0" err="1" smtClean="0"/>
              <a:t>құбыры</a:t>
            </a:r>
            <a:r>
              <a:rPr lang="ru-RU" sz="1200" dirty="0" smtClean="0"/>
              <a:t> </a:t>
            </a:r>
            <a:r>
              <a:rPr lang="ru-RU" sz="1200" dirty="0" err="1" smtClean="0"/>
              <a:t>бойымен</a:t>
            </a:r>
            <a:r>
              <a:rPr lang="ru-RU" sz="1200" dirty="0"/>
              <a:t> </a:t>
            </a:r>
            <a:r>
              <a:rPr lang="ru-RU" sz="1200" dirty="0" smtClean="0"/>
              <a:t>1000 м3 </a:t>
            </a:r>
            <a:r>
              <a:rPr lang="ru-RU" sz="1200" dirty="0" err="1" smtClean="0"/>
              <a:t>үшін</a:t>
            </a:r>
            <a:r>
              <a:rPr lang="ru-RU" sz="1200" dirty="0" smtClean="0"/>
              <a:t> ҚҚС </a:t>
            </a:r>
            <a:r>
              <a:rPr lang="ru-RU" sz="1200" dirty="0" err="1" smtClean="0"/>
              <a:t>қоспағанда</a:t>
            </a:r>
            <a:r>
              <a:rPr lang="ru-RU" sz="1200" dirty="0" smtClean="0"/>
              <a:t> 18 071 </a:t>
            </a:r>
            <a:r>
              <a:rPr lang="ru-RU" sz="1200" dirty="0" err="1" smtClean="0"/>
              <a:t>теңге</a:t>
            </a:r>
            <a:r>
              <a:rPr lang="ru-RU" sz="1200" dirty="0" smtClean="0"/>
              <a:t> </a:t>
            </a:r>
            <a:r>
              <a:rPr lang="ru-RU" sz="1200" dirty="0" err="1" smtClean="0"/>
              <a:t>көлемінде</a:t>
            </a:r>
            <a:r>
              <a:rPr lang="ru-RU" sz="1200" dirty="0" smtClean="0"/>
              <a:t>  </a:t>
            </a:r>
            <a:r>
              <a:rPr lang="ru-RU" sz="1200" dirty="0" err="1" smtClean="0"/>
              <a:t>тауарлық</a:t>
            </a:r>
            <a:r>
              <a:rPr lang="ru-RU" sz="1200" dirty="0" smtClean="0"/>
              <a:t> </a:t>
            </a:r>
            <a:r>
              <a:rPr lang="ru-RU" sz="1200" dirty="0" err="1" smtClean="0"/>
              <a:t>газды</a:t>
            </a:r>
            <a:r>
              <a:rPr lang="ru-RU" sz="1200" dirty="0" smtClean="0"/>
              <a:t> </a:t>
            </a:r>
            <a:r>
              <a:rPr lang="ru-RU" sz="1200" dirty="0" err="1" smtClean="0"/>
              <a:t>тасымалдау</a:t>
            </a:r>
            <a:r>
              <a:rPr lang="ru-RU" sz="1200" dirty="0" smtClean="0"/>
              <a:t>  </a:t>
            </a:r>
            <a:r>
              <a:rPr lang="ru-RU" sz="1200" dirty="0" err="1" smtClean="0"/>
              <a:t>бойынша</a:t>
            </a:r>
            <a:r>
              <a:rPr lang="ru-RU" sz="1200" dirty="0" smtClean="0"/>
              <a:t> </a:t>
            </a:r>
            <a:r>
              <a:rPr lang="ru-RU" sz="1200" dirty="0" err="1" smtClean="0"/>
              <a:t>реттелетін</a:t>
            </a:r>
            <a:r>
              <a:rPr lang="ru-RU" sz="1200" dirty="0" smtClean="0"/>
              <a:t> </a:t>
            </a:r>
            <a:r>
              <a:rPr lang="ru-RU" sz="1200" dirty="0" err="1" smtClean="0"/>
              <a:t>қызмет</a:t>
            </a:r>
            <a:r>
              <a:rPr lang="ru-RU" sz="1200" dirty="0" smtClean="0"/>
              <a:t> </a:t>
            </a:r>
            <a:r>
              <a:rPr lang="ru-RU" sz="1200" dirty="0" err="1" smtClean="0"/>
              <a:t>бойынша</a:t>
            </a:r>
            <a:r>
              <a:rPr lang="ru-RU" sz="1200" dirty="0" smtClean="0"/>
              <a:t> </a:t>
            </a:r>
            <a:r>
              <a:rPr lang="ru-RU" sz="1200" dirty="0" err="1" smtClean="0"/>
              <a:t>тарифтің</a:t>
            </a:r>
            <a:r>
              <a:rPr lang="ru-RU" sz="1200" dirty="0" smtClean="0"/>
              <a:t> </a:t>
            </a:r>
            <a:r>
              <a:rPr lang="ru-RU" sz="1200" dirty="0" err="1" smtClean="0"/>
              <a:t>шекті</a:t>
            </a:r>
            <a:r>
              <a:rPr lang="ru-RU" sz="1200" dirty="0" smtClean="0"/>
              <a:t> </a:t>
            </a:r>
            <a:r>
              <a:rPr lang="ru-RU" sz="1200" dirty="0" err="1" smtClean="0"/>
              <a:t>деңгейі</a:t>
            </a:r>
            <a:r>
              <a:rPr lang="ru-RU" sz="1200" dirty="0" smtClean="0"/>
              <a:t> мен </a:t>
            </a:r>
            <a:r>
              <a:rPr lang="ru-RU" sz="1200" dirty="0" err="1" smtClean="0"/>
              <a:t>тарифтік</a:t>
            </a:r>
            <a:r>
              <a:rPr lang="ru-RU" sz="1200" dirty="0" smtClean="0"/>
              <a:t> </a:t>
            </a:r>
            <a:r>
              <a:rPr lang="ru-RU" sz="1200" dirty="0" err="1" smtClean="0"/>
              <a:t>сметасы</a:t>
            </a:r>
            <a:r>
              <a:rPr lang="ru-RU" sz="1200" dirty="0" smtClean="0"/>
              <a:t> </a:t>
            </a:r>
            <a:r>
              <a:rPr lang="ru-RU" sz="1200" dirty="0" err="1" smtClean="0"/>
              <a:t>белгіленген</a:t>
            </a:r>
            <a:r>
              <a:rPr lang="ru-RU" sz="1200" dirty="0" smtClean="0"/>
              <a:t>.        </a:t>
            </a:r>
            <a:endParaRPr kumimoji="1" lang="ru-RU" sz="1200" dirty="0" smtClean="0">
              <a:solidFill>
                <a:srgbClr val="000000"/>
              </a:solidFill>
            </a:endParaRPr>
          </a:p>
        </p:txBody>
      </p:sp>
      <p:pic>
        <p:nvPicPr>
          <p:cNvPr id="7" name="Рисунок 6"/>
          <p:cNvPicPr>
            <a:picLocks noChangeAspect="1" noChangeArrowheads="1"/>
          </p:cNvPicPr>
          <p:nvPr/>
        </p:nvPicPr>
        <p:blipFill>
          <a:blip r:embed="rId2" cstate="print"/>
          <a:srcRect/>
          <a:stretch>
            <a:fillRect/>
          </a:stretch>
        </p:blipFill>
        <p:spPr bwMode="auto">
          <a:xfrm>
            <a:off x="-836" y="0"/>
            <a:ext cx="1494766" cy="692696"/>
          </a:xfrm>
          <a:prstGeom prst="rect">
            <a:avLst/>
          </a:prstGeom>
          <a:noFill/>
          <a:ln w="9525">
            <a:noFill/>
            <a:miter lim="800000"/>
            <a:headEnd/>
            <a:tailEnd/>
          </a:ln>
        </p:spPr>
      </p:pic>
      <p:cxnSp>
        <p:nvCxnSpPr>
          <p:cNvPr id="8" name="Прямая соединительная линия 7"/>
          <p:cNvCxnSpPr/>
          <p:nvPr/>
        </p:nvCxnSpPr>
        <p:spPr>
          <a:xfrm>
            <a:off x="0" y="1052736"/>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16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noChangeArrowheads="1"/>
          </p:cNvPicPr>
          <p:nvPr/>
        </p:nvPicPr>
        <p:blipFill>
          <a:blip r:embed="rId2" cstate="print"/>
          <a:srcRect/>
          <a:stretch>
            <a:fillRect/>
          </a:stretch>
        </p:blipFill>
        <p:spPr bwMode="auto">
          <a:xfrm>
            <a:off x="107504" y="116632"/>
            <a:ext cx="1296144" cy="600652"/>
          </a:xfrm>
          <a:prstGeom prst="rect">
            <a:avLst/>
          </a:prstGeom>
          <a:noFill/>
          <a:ln w="9525">
            <a:noFill/>
            <a:miter lim="800000"/>
            <a:headEnd/>
            <a:tailEnd/>
          </a:ln>
        </p:spPr>
      </p:pic>
      <p:sp>
        <p:nvSpPr>
          <p:cNvPr id="6" name="Прямоугольник 5"/>
          <p:cNvSpPr/>
          <p:nvPr/>
        </p:nvSpPr>
        <p:spPr>
          <a:xfrm>
            <a:off x="111521" y="1484784"/>
            <a:ext cx="9199250" cy="3785652"/>
          </a:xfrm>
          <a:prstGeom prst="rect">
            <a:avLst/>
          </a:prstGeom>
        </p:spPr>
        <p:txBody>
          <a:bodyPr wrap="none">
            <a:spAutoFit/>
          </a:bodyPr>
          <a:lstStyle/>
          <a:p>
            <a:pPr algn="ctr"/>
            <a:r>
              <a:rPr lang="ru-RU" sz="8000" dirty="0">
                <a:solidFill>
                  <a:srgbClr val="002060"/>
                </a:solidFill>
                <a:cs typeface="Times New Roman" panose="02020603050405020304" pitchFamily="18" charset="0"/>
              </a:rPr>
              <a:t>Н</a:t>
            </a:r>
            <a:r>
              <a:rPr lang="ru-RU" sz="8000" dirty="0" smtClean="0">
                <a:solidFill>
                  <a:srgbClr val="002060"/>
                </a:solidFill>
                <a:cs typeface="Times New Roman" panose="02020603050405020304" pitchFamily="18" charset="0"/>
              </a:rPr>
              <a:t>азар </a:t>
            </a:r>
          </a:p>
          <a:p>
            <a:pPr algn="ctr"/>
            <a:r>
              <a:rPr lang="ru-RU" sz="8000" dirty="0" err="1" smtClean="0">
                <a:solidFill>
                  <a:srgbClr val="002060"/>
                </a:solidFill>
                <a:cs typeface="Times New Roman" panose="02020603050405020304" pitchFamily="18" charset="0"/>
              </a:rPr>
              <a:t>аударғандарыңызға</a:t>
            </a:r>
            <a:r>
              <a:rPr lang="ru-RU" sz="8000" dirty="0" smtClean="0">
                <a:solidFill>
                  <a:srgbClr val="002060"/>
                </a:solidFill>
                <a:cs typeface="Times New Roman" panose="02020603050405020304" pitchFamily="18" charset="0"/>
              </a:rPr>
              <a:t> </a:t>
            </a:r>
          </a:p>
          <a:p>
            <a:pPr algn="ctr"/>
            <a:r>
              <a:rPr lang="ru-RU" sz="8000" dirty="0" err="1">
                <a:solidFill>
                  <a:srgbClr val="002060"/>
                </a:solidFill>
                <a:cs typeface="Times New Roman" panose="02020603050405020304" pitchFamily="18" charset="0"/>
              </a:rPr>
              <a:t>р</a:t>
            </a:r>
            <a:r>
              <a:rPr lang="ru-RU" sz="8000" dirty="0" err="1" smtClean="0">
                <a:solidFill>
                  <a:srgbClr val="002060"/>
                </a:solidFill>
                <a:cs typeface="Times New Roman" panose="02020603050405020304" pitchFamily="18" charset="0"/>
              </a:rPr>
              <a:t>ахмет</a:t>
            </a:r>
            <a:r>
              <a:rPr lang="ru-RU" sz="8000" dirty="0">
                <a:solidFill>
                  <a:srgbClr val="002060"/>
                </a:solidFill>
                <a:cs typeface="Times New Roman" panose="02020603050405020304" pitchFamily="18" charset="0"/>
              </a:rPr>
              <a:t>!</a:t>
            </a:r>
            <a:endParaRPr lang="ru-RU" sz="8000" dirty="0" smtClean="0">
              <a:solidFill>
                <a:srgbClr val="002060"/>
              </a:solidFill>
              <a:cs typeface="Times New Roman" panose="02020603050405020304" pitchFamily="18" charset="0"/>
            </a:endParaRPr>
          </a:p>
        </p:txBody>
      </p:sp>
    </p:spTree>
    <p:extLst>
      <p:ext uri="{BB962C8B-B14F-4D97-AF65-F5344CB8AC3E}">
        <p14:creationId xmlns:p14="http://schemas.microsoft.com/office/powerpoint/2010/main" val="392476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1382"/>
            <a:ext cx="7560840" cy="936104"/>
          </a:xfrm>
        </p:spPr>
        <p:txBody>
          <a:bodyPr>
            <a:noAutofit/>
          </a:bodyPr>
          <a:lstStyle/>
          <a:p>
            <a:pPr marL="0" indent="0">
              <a:buNone/>
            </a:pPr>
            <a:r>
              <a:rPr lang="ru-RU" sz="3000" b="1" kern="0" dirty="0" err="1" smtClean="0">
                <a:solidFill>
                  <a:srgbClr val="002060"/>
                </a:solidFill>
                <a:latin typeface="+mn-lt"/>
                <a:cs typeface="Times New Roman" panose="02020603050405020304" pitchFamily="18" charset="0"/>
              </a:rPr>
              <a:t>Жоба</a:t>
            </a:r>
            <a:r>
              <a:rPr lang="ru-RU" sz="3000" b="1" kern="0" dirty="0" smtClean="0">
                <a:solidFill>
                  <a:srgbClr val="002060"/>
                </a:solidFill>
                <a:latin typeface="+mn-lt"/>
                <a:cs typeface="Times New Roman" panose="02020603050405020304" pitchFamily="18" charset="0"/>
              </a:rPr>
              <a:t> туралы </a:t>
            </a:r>
            <a:r>
              <a:rPr lang="ru-RU" sz="3000" b="1" kern="0" dirty="0" err="1" smtClean="0">
                <a:solidFill>
                  <a:srgbClr val="002060"/>
                </a:solidFill>
                <a:latin typeface="+mn-lt"/>
                <a:cs typeface="Times New Roman" panose="02020603050405020304" pitchFamily="18" charset="0"/>
              </a:rPr>
              <a:t>жалпы</a:t>
            </a:r>
            <a:r>
              <a:rPr lang="ru-RU" sz="3000" b="1" kern="0" dirty="0" smtClean="0">
                <a:solidFill>
                  <a:srgbClr val="002060"/>
                </a:solidFill>
                <a:latin typeface="+mn-lt"/>
                <a:cs typeface="Times New Roman" panose="02020603050405020304" pitchFamily="18" charset="0"/>
              </a:rPr>
              <a:t> </a:t>
            </a:r>
            <a:r>
              <a:rPr lang="ru-RU" sz="3000" b="1" kern="0" dirty="0" err="1" smtClean="0">
                <a:solidFill>
                  <a:srgbClr val="002060"/>
                </a:solidFill>
                <a:latin typeface="+mn-lt"/>
                <a:cs typeface="Times New Roman" panose="02020603050405020304" pitchFamily="18" charset="0"/>
              </a:rPr>
              <a:t>ақпарат</a:t>
            </a:r>
            <a:endParaRPr lang="ru-RU" sz="3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53752" y="980728"/>
            <a:ext cx="9036496" cy="5328592"/>
          </a:xfrm>
          <a:prstGeom prst="rect">
            <a:avLst/>
          </a:prstGeom>
        </p:spPr>
        <p:txBody>
          <a:bodyPr>
            <a:noAutofit/>
          </a:bodyPr>
          <a:lstStyle/>
          <a:p>
            <a:pPr marL="0" indent="450000" algn="just" eaLnBrk="0" hangingPunct="0">
              <a:spcBef>
                <a:spcPts val="0"/>
              </a:spcBef>
              <a:buNone/>
            </a:pPr>
            <a:r>
              <a:rPr kumimoji="1" lang="ru-RU" altLang="ru-RU" sz="1900" dirty="0" smtClean="0">
                <a:solidFill>
                  <a:srgbClr val="000000"/>
                </a:solidFill>
              </a:rPr>
              <a:t>«Бейнеу-Шымкент газ құбыры» ЖШС (</a:t>
            </a:r>
            <a:r>
              <a:rPr kumimoji="1" lang="ru-RU" altLang="ru-RU" sz="1900" dirty="0" err="1" smtClean="0">
                <a:solidFill>
                  <a:srgbClr val="000000"/>
                </a:solidFill>
              </a:rPr>
              <a:t>бұдан</a:t>
            </a:r>
            <a:r>
              <a:rPr kumimoji="1" lang="ru-RU" altLang="ru-RU" sz="1900" dirty="0" smtClean="0">
                <a:solidFill>
                  <a:srgbClr val="000000"/>
                </a:solidFill>
              </a:rPr>
              <a:t> </a:t>
            </a:r>
            <a:r>
              <a:rPr kumimoji="1" lang="ru-RU" altLang="ru-RU" sz="1900" dirty="0" err="1" smtClean="0">
                <a:solidFill>
                  <a:srgbClr val="000000"/>
                </a:solidFill>
              </a:rPr>
              <a:t>әрі</a:t>
            </a:r>
            <a:r>
              <a:rPr kumimoji="1" lang="ru-RU" altLang="ru-RU" sz="1900" dirty="0" smtClean="0">
                <a:solidFill>
                  <a:srgbClr val="000000"/>
                </a:solidFill>
              </a:rPr>
              <a:t> – </a:t>
            </a:r>
            <a:r>
              <a:rPr kumimoji="1" lang="ru-RU" altLang="ru-RU" sz="1900" dirty="0" err="1" smtClean="0">
                <a:solidFill>
                  <a:srgbClr val="000000"/>
                </a:solidFill>
              </a:rPr>
              <a:t>Серіктестік</a:t>
            </a:r>
            <a:r>
              <a:rPr kumimoji="1" lang="ru-RU" altLang="ru-RU" sz="1900" dirty="0" smtClean="0">
                <a:solidFill>
                  <a:srgbClr val="000000"/>
                </a:solidFill>
              </a:rPr>
              <a:t>) 2011 </a:t>
            </a:r>
            <a:r>
              <a:rPr kumimoji="1" lang="ru-RU" altLang="ru-RU" sz="1900" dirty="0" err="1" smtClean="0">
                <a:solidFill>
                  <a:srgbClr val="000000"/>
                </a:solidFill>
              </a:rPr>
              <a:t>жылғы</a:t>
            </a:r>
            <a:r>
              <a:rPr kumimoji="1" lang="ru-RU" altLang="ru-RU" sz="1900" dirty="0" smtClean="0">
                <a:solidFill>
                  <a:srgbClr val="000000"/>
                </a:solidFill>
              </a:rPr>
              <a:t> </a:t>
            </a:r>
          </a:p>
          <a:p>
            <a:pPr marL="0" indent="450000" algn="just" eaLnBrk="0" hangingPunct="0">
              <a:spcBef>
                <a:spcPts val="0"/>
              </a:spcBef>
              <a:buNone/>
            </a:pPr>
            <a:r>
              <a:rPr kumimoji="1" lang="ru-RU" altLang="ru-RU" sz="1900" dirty="0" smtClean="0">
                <a:solidFill>
                  <a:srgbClr val="000000"/>
                </a:solidFill>
              </a:rPr>
              <a:t>18 </a:t>
            </a:r>
            <a:r>
              <a:rPr kumimoji="1" lang="ru-RU" altLang="ru-RU" sz="1900" dirty="0" err="1" smtClean="0">
                <a:solidFill>
                  <a:srgbClr val="000000"/>
                </a:solidFill>
              </a:rPr>
              <a:t>қаңтарда</a:t>
            </a:r>
            <a:r>
              <a:rPr kumimoji="1" lang="ru-RU" altLang="ru-RU" sz="1900" dirty="0" smtClean="0">
                <a:solidFill>
                  <a:srgbClr val="000000"/>
                </a:solidFill>
              </a:rPr>
              <a:t> </a:t>
            </a:r>
            <a:r>
              <a:rPr kumimoji="1" lang="ru-RU" altLang="ru-RU" sz="1900" dirty="0" err="1" smtClean="0">
                <a:solidFill>
                  <a:srgbClr val="000000"/>
                </a:solidFill>
              </a:rPr>
              <a:t>тіркелген</a:t>
            </a:r>
            <a:r>
              <a:rPr kumimoji="1" lang="ru-RU" altLang="ru-RU" sz="1900" dirty="0" smtClean="0">
                <a:solidFill>
                  <a:srgbClr val="000000"/>
                </a:solidFill>
              </a:rPr>
              <a:t>. </a:t>
            </a:r>
          </a:p>
          <a:p>
            <a:pPr marL="0" indent="450000" algn="just">
              <a:spcBef>
                <a:spcPts val="0"/>
              </a:spcBef>
              <a:buNone/>
            </a:pPr>
            <a:endParaRPr kumimoji="1" lang="ru-RU" sz="1900" dirty="0">
              <a:solidFill>
                <a:srgbClr val="000000"/>
              </a:solidFill>
            </a:endParaRPr>
          </a:p>
          <a:p>
            <a:pPr marL="0" indent="450000" algn="just">
              <a:spcBef>
                <a:spcPts val="0"/>
              </a:spcBef>
              <a:buNone/>
            </a:pPr>
            <a:r>
              <a:rPr lang="kk-KZ" sz="1900" dirty="0" smtClean="0"/>
              <a:t>Серіктестік </a:t>
            </a:r>
            <a:r>
              <a:rPr lang="kk-KZ" sz="1900" dirty="0"/>
              <a:t>Бейнеу-Бозой-Шымкент бағыты бойынша газ құбырын жоспарлау, құрылысын салу және пайдалануды жүзеге асыру үшін </a:t>
            </a:r>
            <a:r>
              <a:rPr lang="kk-KZ" sz="1900" dirty="0" smtClean="0"/>
              <a:t>құрылған.</a:t>
            </a:r>
            <a:endParaRPr kumimoji="1" lang="ru-RU" sz="1900" dirty="0" smtClean="0">
              <a:solidFill>
                <a:srgbClr val="000000"/>
              </a:solidFill>
            </a:endParaRPr>
          </a:p>
          <a:p>
            <a:pPr marL="0" indent="450000" algn="just" eaLnBrk="0" hangingPunct="0">
              <a:spcBef>
                <a:spcPts val="0"/>
              </a:spcBef>
              <a:buNone/>
            </a:pPr>
            <a:endParaRPr kumimoji="1" lang="ru-RU" sz="1900" dirty="0">
              <a:solidFill>
                <a:srgbClr val="000000"/>
              </a:solidFill>
            </a:endParaRPr>
          </a:p>
          <a:p>
            <a:pPr marL="0" indent="450000" algn="just" eaLnBrk="0" hangingPunct="0">
              <a:spcBef>
                <a:spcPts val="0"/>
              </a:spcBef>
              <a:buNone/>
            </a:pPr>
            <a:r>
              <a:rPr lang="kk-KZ" sz="1900" dirty="0" smtClean="0"/>
              <a:t>Серіктестіктің </a:t>
            </a:r>
            <a:r>
              <a:rPr lang="kk-KZ" sz="1900" dirty="0"/>
              <a:t>қатысушылары 50% «ҚазТрансГаз» АҚ және 50% Trans-Asia Gas Pipeline Co Ltd қытай компаниясы болып табылады. </a:t>
            </a:r>
            <a:endParaRPr lang="ru-RU" sz="1900" dirty="0"/>
          </a:p>
          <a:p>
            <a:pPr marL="0" indent="450000" algn="just" eaLnBrk="0" hangingPunct="0">
              <a:spcBef>
                <a:spcPts val="0"/>
              </a:spcBef>
              <a:buNone/>
            </a:pPr>
            <a:r>
              <a:rPr kumimoji="1" lang="ru-RU" sz="1900" dirty="0" smtClean="0">
                <a:solidFill>
                  <a:srgbClr val="000000"/>
                </a:solidFill>
              </a:rPr>
              <a:t>	</a:t>
            </a:r>
          </a:p>
          <a:p>
            <a:pPr marL="0" indent="450000" algn="just" eaLnBrk="0" hangingPunct="0">
              <a:spcBef>
                <a:spcPts val="0"/>
              </a:spcBef>
              <a:buNone/>
            </a:pPr>
            <a:r>
              <a:rPr lang="kk-KZ" sz="1900" dirty="0" smtClean="0"/>
              <a:t>Газ </a:t>
            </a:r>
            <a:r>
              <a:rPr lang="kk-KZ" sz="1900" dirty="0"/>
              <a:t>құбыры құрылысының жобасы 2010 жылғы 15 шілдедегі </a:t>
            </a:r>
            <a:r>
              <a:rPr lang="kk-KZ" sz="1900" dirty="0" smtClean="0"/>
              <a:t>№330-IV </a:t>
            </a:r>
            <a:r>
              <a:rPr lang="kk-KZ" sz="1900" dirty="0"/>
              <a:t>Қазақстан Республикасы Заңымен ратификацияланған, Келісімге өзгерістер мен толықтырулар енгізу туралы Қазақстан Республикасының Үкіметі мен Қытай Халық Республикасының Үкіметі арасындағы 2009 жылғы 14 қазандағы хаттамамен енгізілген өзгерістер мен толықтырулар ескеріле отырып, 2009 жылғы 4 желтоқсандағы </a:t>
            </a:r>
            <a:r>
              <a:rPr lang="kk-KZ" sz="1900" dirty="0" smtClean="0"/>
              <a:t>№218-IV </a:t>
            </a:r>
            <a:r>
              <a:rPr lang="kk-KZ" sz="1900" dirty="0"/>
              <a:t>Қазақстан Республикасының заңымен ратификацияланған, 2007 жылғы 18 тамыздағы  Қазақстан-Қытай газ құбырын салу мен пайдаланудағы ынтымақтастық туралы Қазақстан Республикасының Үкіметі мен Қытай Халық Республикасының Үкіметі арасындағы келісім </a:t>
            </a:r>
            <a:r>
              <a:rPr lang="ru-RU" sz="1900" dirty="0"/>
              <a:t>ш</a:t>
            </a:r>
            <a:r>
              <a:rPr lang="kk-KZ" sz="1900" dirty="0"/>
              <a:t>еңберінде жүзеге асады. </a:t>
            </a:r>
            <a:endParaRPr lang="ru-RU" sz="1900" dirty="0"/>
          </a:p>
          <a:p>
            <a:pPr marL="0" indent="450000" algn="just" eaLnBrk="0" hangingPunct="0">
              <a:spcBef>
                <a:spcPts val="0"/>
              </a:spcBef>
              <a:buNone/>
            </a:pPr>
            <a:endParaRPr kumimoji="1" lang="ru-RU" sz="2000" dirty="0" smtClean="0">
              <a:solidFill>
                <a:srgbClr val="000000"/>
              </a:solidFill>
            </a:endParaRPr>
          </a:p>
        </p:txBody>
      </p:sp>
      <p:pic>
        <p:nvPicPr>
          <p:cNvPr id="4" name="Рисунок 3"/>
          <p:cNvPicPr>
            <a:picLocks noChangeAspect="1" noChangeArrowheads="1"/>
          </p:cNvPicPr>
          <p:nvPr/>
        </p:nvPicPr>
        <p:blipFill>
          <a:blip r:embed="rId2"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908720"/>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453336"/>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1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5"/>
          <p:cNvGrpSpPr>
            <a:grpSpLocks/>
          </p:cNvGrpSpPr>
          <p:nvPr/>
        </p:nvGrpSpPr>
        <p:grpSpPr bwMode="auto">
          <a:xfrm>
            <a:off x="46108" y="754090"/>
            <a:ext cx="9067800" cy="5915269"/>
            <a:chOff x="48" y="736"/>
            <a:chExt cx="5664" cy="3429"/>
          </a:xfrm>
        </p:grpSpPr>
        <p:pic>
          <p:nvPicPr>
            <p:cNvPr id="3402" name="Picture 4" descr="Карта ББ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 y="736"/>
              <a:ext cx="5664" cy="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521" y="799"/>
              <a:ext cx="1284" cy="268"/>
            </a:xfrm>
            <a:prstGeom prst="rect">
              <a:avLst/>
            </a:prstGeom>
            <a:noFill/>
            <a:ln w="9525">
              <a:noFill/>
              <a:miter lim="800000"/>
              <a:headEnd/>
              <a:tailEnd/>
            </a:ln>
            <a:effectLst/>
          </p:spPr>
          <p:txBody>
            <a:bodyPr>
              <a:spAutoFit/>
            </a:bodyPr>
            <a:lstStyle/>
            <a:p>
              <a:pPr algn="ctr">
                <a:defRPr/>
              </a:pPr>
              <a:r>
                <a:rPr lang="ru-RU" sz="1200" b="1" dirty="0" smtClean="0">
                  <a:solidFill>
                    <a:srgbClr val="5F5F5F"/>
                  </a:solidFill>
                  <a:effectLst>
                    <a:outerShdw blurRad="38100" dist="38100" dir="2700000" algn="tl">
                      <a:srgbClr val="000000"/>
                    </a:outerShdw>
                  </a:effectLst>
                  <a:latin typeface="Arial" pitchFamily="34" charset="0"/>
                </a:rPr>
                <a:t>А Қ Т Ө Б Е </a:t>
              </a:r>
            </a:p>
            <a:p>
              <a:pPr algn="ctr">
                <a:defRPr/>
              </a:pPr>
              <a:r>
                <a:rPr lang="kk-KZ" sz="1200" b="1" dirty="0" smtClean="0">
                  <a:solidFill>
                    <a:srgbClr val="5F5F5F"/>
                  </a:solidFill>
                  <a:effectLst>
                    <a:outerShdw blurRad="38100" dist="38100" dir="2700000" algn="tl">
                      <a:srgbClr val="000000"/>
                    </a:outerShdw>
                  </a:effectLst>
                  <a:latin typeface="Arial" pitchFamily="34" charset="0"/>
                </a:rPr>
                <a:t>О Б Л Ы С Ы</a:t>
              </a:r>
              <a:endParaRPr lang="ru-RU" sz="1200" b="1" dirty="0" smtClean="0">
                <a:solidFill>
                  <a:srgbClr val="5F5F5F"/>
                </a:solidFill>
                <a:effectLst>
                  <a:outerShdw blurRad="38100" dist="38100" dir="2700000" algn="tl">
                    <a:srgbClr val="000000"/>
                  </a:outerShdw>
                </a:effectLst>
                <a:latin typeface="Arial" pitchFamily="34" charset="0"/>
              </a:endParaRPr>
            </a:p>
          </p:txBody>
        </p:sp>
        <p:sp>
          <p:nvSpPr>
            <p:cNvPr id="3" name="Text Box 6"/>
            <p:cNvSpPr txBox="1">
              <a:spLocks noChangeArrowheads="1"/>
            </p:cNvSpPr>
            <p:nvPr/>
          </p:nvSpPr>
          <p:spPr bwMode="auto">
            <a:xfrm rot="-5042948">
              <a:off x="-619" y="2720"/>
              <a:ext cx="1679" cy="288"/>
            </a:xfrm>
            <a:prstGeom prst="rect">
              <a:avLst/>
            </a:prstGeom>
            <a:noFill/>
            <a:ln w="9525">
              <a:noFill/>
              <a:miter lim="800000"/>
              <a:headEnd/>
              <a:tailEnd/>
            </a:ln>
            <a:effectLst/>
          </p:spPr>
          <p:txBody>
            <a:bodyPr>
              <a:spAutoFit/>
            </a:bodyPr>
            <a:lstStyle/>
            <a:p>
              <a:pPr algn="ctr">
                <a:defRPr/>
              </a:pPr>
              <a:r>
                <a:rPr lang="ru-RU" sz="1200" b="1" dirty="0">
                  <a:solidFill>
                    <a:srgbClr val="5F5F5F"/>
                  </a:solidFill>
                  <a:effectLst>
                    <a:outerShdw blurRad="38100" dist="38100" dir="2700000" algn="tl">
                      <a:srgbClr val="000000"/>
                    </a:outerShdw>
                  </a:effectLst>
                  <a:latin typeface="Arial" pitchFamily="34" charset="0"/>
                </a:rPr>
                <a:t>М А </a:t>
              </a:r>
              <a:r>
                <a:rPr lang="ru-RU" sz="1200" b="1" dirty="0" smtClean="0">
                  <a:solidFill>
                    <a:srgbClr val="5F5F5F"/>
                  </a:solidFill>
                  <a:effectLst>
                    <a:outerShdw blurRad="38100" dist="38100" dir="2700000" algn="tl">
                      <a:srgbClr val="000000"/>
                    </a:outerShdw>
                  </a:effectLst>
                  <a:latin typeface="Arial" pitchFamily="34" charset="0"/>
                </a:rPr>
                <a:t>Ң Ғ Ы </a:t>
              </a:r>
              <a:r>
                <a:rPr lang="ru-RU" sz="1200" b="1" dirty="0">
                  <a:solidFill>
                    <a:srgbClr val="5F5F5F"/>
                  </a:solidFill>
                  <a:effectLst>
                    <a:outerShdw blurRad="38100" dist="38100" dir="2700000" algn="tl">
                      <a:srgbClr val="000000"/>
                    </a:outerShdw>
                  </a:effectLst>
                  <a:latin typeface="Arial" pitchFamily="34" charset="0"/>
                </a:rPr>
                <a:t>С Т А У </a:t>
              </a:r>
              <a:r>
                <a:rPr lang="ru-RU" sz="1200" b="1" dirty="0" smtClean="0">
                  <a:solidFill>
                    <a:srgbClr val="5F5F5F"/>
                  </a:solidFill>
                  <a:effectLst>
                    <a:outerShdw blurRad="38100" dist="38100" dir="2700000" algn="tl">
                      <a:srgbClr val="000000"/>
                    </a:outerShdw>
                  </a:effectLst>
                  <a:latin typeface="Arial" pitchFamily="34" charset="0"/>
                </a:rPr>
                <a:t> </a:t>
              </a:r>
              <a:endParaRPr lang="ru-RU" sz="1200" b="1" dirty="0">
                <a:solidFill>
                  <a:srgbClr val="5F5F5F"/>
                </a:solidFill>
                <a:effectLst>
                  <a:outerShdw blurRad="38100" dist="38100" dir="2700000" algn="tl">
                    <a:srgbClr val="000000"/>
                  </a:outerShdw>
                </a:effectLst>
                <a:latin typeface="Arial" pitchFamily="34" charset="0"/>
              </a:endParaRPr>
            </a:p>
            <a:p>
              <a:pPr algn="ctr">
                <a:defRPr/>
              </a:pPr>
              <a:r>
                <a:rPr lang="ru-RU" sz="1200" b="1" dirty="0">
                  <a:solidFill>
                    <a:srgbClr val="5F5F5F"/>
                  </a:solidFill>
                  <a:effectLst>
                    <a:outerShdw blurRad="38100" dist="38100" dir="2700000" algn="tl">
                      <a:srgbClr val="000000"/>
                    </a:outerShdw>
                  </a:effectLst>
                  <a:latin typeface="Arial" pitchFamily="34" charset="0"/>
                </a:rPr>
                <a:t>О Б Л </a:t>
              </a:r>
              <a:r>
                <a:rPr lang="ru-RU" sz="1200" b="1" dirty="0" smtClean="0">
                  <a:solidFill>
                    <a:srgbClr val="5F5F5F"/>
                  </a:solidFill>
                  <a:effectLst>
                    <a:outerShdw blurRad="38100" dist="38100" dir="2700000" algn="tl">
                      <a:srgbClr val="000000"/>
                    </a:outerShdw>
                  </a:effectLst>
                  <a:latin typeface="Arial" pitchFamily="34" charset="0"/>
                </a:rPr>
                <a:t>Ы С Ы</a:t>
              </a:r>
              <a:endParaRPr lang="ru-RU" sz="1200" b="1" dirty="0">
                <a:solidFill>
                  <a:srgbClr val="5F5F5F"/>
                </a:solidFill>
                <a:effectLst>
                  <a:outerShdw blurRad="38100" dist="38100" dir="2700000" algn="tl">
                    <a:srgbClr val="000000"/>
                  </a:outerShdw>
                </a:effectLst>
                <a:latin typeface="Arial" pitchFamily="34" charset="0"/>
              </a:endParaRPr>
            </a:p>
          </p:txBody>
        </p:sp>
      </p:grpSp>
      <p:sp>
        <p:nvSpPr>
          <p:cNvPr id="3075" name="Freeform 11"/>
          <p:cNvSpPr>
            <a:spLocks/>
          </p:cNvSpPr>
          <p:nvPr/>
        </p:nvSpPr>
        <p:spPr bwMode="auto">
          <a:xfrm>
            <a:off x="3738563" y="1844675"/>
            <a:ext cx="4762500" cy="3743325"/>
          </a:xfrm>
          <a:custGeom>
            <a:avLst/>
            <a:gdLst>
              <a:gd name="T0" fmla="*/ 0 w 500"/>
              <a:gd name="T1" fmla="*/ 0 h 393"/>
              <a:gd name="T2" fmla="*/ 2147483647 w 500"/>
              <a:gd name="T3" fmla="*/ 2147483647 h 393"/>
              <a:gd name="T4" fmla="*/ 2147483647 w 500"/>
              <a:gd name="T5" fmla="*/ 2147483647 h 393"/>
              <a:gd name="T6" fmla="*/ 2147483647 w 500"/>
              <a:gd name="T7" fmla="*/ 2147483647 h 393"/>
              <a:gd name="T8" fmla="*/ 2147483647 w 500"/>
              <a:gd name="T9" fmla="*/ 2147483647 h 393"/>
              <a:gd name="T10" fmla="*/ 2147483647 w 500"/>
              <a:gd name="T11" fmla="*/ 2147483647 h 393"/>
              <a:gd name="T12" fmla="*/ 2147483647 w 500"/>
              <a:gd name="T13" fmla="*/ 2147483647 h 393"/>
              <a:gd name="T14" fmla="*/ 2147483647 w 500"/>
              <a:gd name="T15" fmla="*/ 2147483647 h 393"/>
              <a:gd name="T16" fmla="*/ 2147483647 w 500"/>
              <a:gd name="T17" fmla="*/ 2147483647 h 393"/>
              <a:gd name="T18" fmla="*/ 2147483647 w 500"/>
              <a:gd name="T19" fmla="*/ 2147483647 h 393"/>
              <a:gd name="T20" fmla="*/ 2147483647 w 500"/>
              <a:gd name="T21" fmla="*/ 2147483647 h 393"/>
              <a:gd name="T22" fmla="*/ 2147483647 w 500"/>
              <a:gd name="T23" fmla="*/ 2147483647 h 393"/>
              <a:gd name="T24" fmla="*/ 2147483647 w 500"/>
              <a:gd name="T25" fmla="*/ 2147483647 h 393"/>
              <a:gd name="T26" fmla="*/ 2147483647 w 500"/>
              <a:gd name="T27" fmla="*/ 2147483647 h 393"/>
              <a:gd name="T28" fmla="*/ 2147483647 w 500"/>
              <a:gd name="T29" fmla="*/ 2147483647 h 393"/>
              <a:gd name="T30" fmla="*/ 2147483647 w 500"/>
              <a:gd name="T31" fmla="*/ 2147483647 h 393"/>
              <a:gd name="T32" fmla="*/ 2147483647 w 500"/>
              <a:gd name="T33" fmla="*/ 2147483647 h 393"/>
              <a:gd name="T34" fmla="*/ 2147483647 w 500"/>
              <a:gd name="T35" fmla="*/ 2147483647 h 393"/>
              <a:gd name="T36" fmla="*/ 2147483647 w 500"/>
              <a:gd name="T37" fmla="*/ 2147483647 h 393"/>
              <a:gd name="T38" fmla="*/ 2147483647 w 500"/>
              <a:gd name="T39" fmla="*/ 2147483647 h 393"/>
              <a:gd name="T40" fmla="*/ 2147483647 w 500"/>
              <a:gd name="T41" fmla="*/ 2147483647 h 393"/>
              <a:gd name="T42" fmla="*/ 2147483647 w 500"/>
              <a:gd name="T43" fmla="*/ 2147483647 h 393"/>
              <a:gd name="T44" fmla="*/ 2147483647 w 500"/>
              <a:gd name="T45" fmla="*/ 2147483647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393"/>
              <a:gd name="T71" fmla="*/ 500 w 500"/>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393">
                <a:moveTo>
                  <a:pt x="0" y="0"/>
                </a:moveTo>
                <a:lnTo>
                  <a:pt x="16" y="14"/>
                </a:lnTo>
                <a:lnTo>
                  <a:pt x="18" y="42"/>
                </a:lnTo>
                <a:lnTo>
                  <a:pt x="37" y="42"/>
                </a:lnTo>
                <a:lnTo>
                  <a:pt x="45" y="67"/>
                </a:lnTo>
                <a:lnTo>
                  <a:pt x="50" y="99"/>
                </a:lnTo>
                <a:lnTo>
                  <a:pt x="81" y="100"/>
                </a:lnTo>
                <a:lnTo>
                  <a:pt x="90" y="109"/>
                </a:lnTo>
                <a:lnTo>
                  <a:pt x="114" y="119"/>
                </a:lnTo>
                <a:lnTo>
                  <a:pt x="139" y="110"/>
                </a:lnTo>
                <a:lnTo>
                  <a:pt x="186" y="167"/>
                </a:lnTo>
                <a:lnTo>
                  <a:pt x="230" y="177"/>
                </a:lnTo>
                <a:lnTo>
                  <a:pt x="273" y="199"/>
                </a:lnTo>
                <a:lnTo>
                  <a:pt x="283" y="223"/>
                </a:lnTo>
                <a:lnTo>
                  <a:pt x="352" y="267"/>
                </a:lnTo>
                <a:lnTo>
                  <a:pt x="372" y="301"/>
                </a:lnTo>
                <a:lnTo>
                  <a:pt x="386" y="311"/>
                </a:lnTo>
                <a:lnTo>
                  <a:pt x="387" y="329"/>
                </a:lnTo>
                <a:lnTo>
                  <a:pt x="406" y="341"/>
                </a:lnTo>
                <a:lnTo>
                  <a:pt x="423" y="335"/>
                </a:lnTo>
                <a:lnTo>
                  <a:pt x="462" y="362"/>
                </a:lnTo>
                <a:lnTo>
                  <a:pt x="477" y="385"/>
                </a:lnTo>
                <a:lnTo>
                  <a:pt x="500" y="393"/>
                </a:lnTo>
              </a:path>
            </a:pathLst>
          </a:custGeom>
          <a:noFill/>
          <a:ln w="889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dirty="0" smtClean="0">
              <a:solidFill>
                <a:prstClr val="black"/>
              </a:solidFill>
            </a:endParaRPr>
          </a:p>
        </p:txBody>
      </p:sp>
      <p:sp>
        <p:nvSpPr>
          <p:cNvPr id="3400" name="Rectangle 35"/>
          <p:cNvSpPr>
            <a:spLocks noChangeArrowheads="1"/>
          </p:cNvSpPr>
          <p:nvPr/>
        </p:nvSpPr>
        <p:spPr bwMode="auto">
          <a:xfrm>
            <a:off x="5143005" y="3300418"/>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cxnSp>
        <p:nvCxnSpPr>
          <p:cNvPr id="178" name="Прямая соединительная линия 177"/>
          <p:cNvCxnSpPr/>
          <p:nvPr/>
        </p:nvCxnSpPr>
        <p:spPr>
          <a:xfrm rot="16200000" flipV="1">
            <a:off x="321470" y="2964656"/>
            <a:ext cx="500062" cy="428625"/>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p:cNvCxnSpPr/>
          <p:nvPr/>
        </p:nvCxnSpPr>
        <p:spPr>
          <a:xfrm flipH="1" flipV="1">
            <a:off x="96640" y="1844675"/>
            <a:ext cx="279667" cy="1084263"/>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91" name="Прямая соединительная линия 190"/>
          <p:cNvCxnSpPr/>
          <p:nvPr/>
        </p:nvCxnSpPr>
        <p:spPr>
          <a:xfrm>
            <a:off x="2164153" y="2245669"/>
            <a:ext cx="35719" cy="565150"/>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4" name="Прямая соединительная линия 193"/>
          <p:cNvCxnSpPr/>
          <p:nvPr/>
        </p:nvCxnSpPr>
        <p:spPr>
          <a:xfrm rot="5400000">
            <a:off x="1571625" y="3071813"/>
            <a:ext cx="928687" cy="35718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p:cNvCxnSpPr/>
          <p:nvPr/>
        </p:nvCxnSpPr>
        <p:spPr>
          <a:xfrm rot="16200000" flipH="1">
            <a:off x="1357312" y="4214813"/>
            <a:ext cx="1071563" cy="7143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rot="16200000" flipH="1">
            <a:off x="785813" y="3429000"/>
            <a:ext cx="928688" cy="928687"/>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202" name="Прямая соединительная линия 201"/>
          <p:cNvCxnSpPr/>
          <p:nvPr/>
        </p:nvCxnSpPr>
        <p:spPr>
          <a:xfrm rot="16200000" flipH="1">
            <a:off x="1607344" y="4464844"/>
            <a:ext cx="428625" cy="214313"/>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p:cNvCxnSpPr/>
          <p:nvPr/>
        </p:nvCxnSpPr>
        <p:spPr>
          <a:xfrm rot="16200000" flipV="1">
            <a:off x="1607344" y="1535906"/>
            <a:ext cx="928688" cy="142875"/>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12" name="Прямая соединительная линия 211"/>
          <p:cNvCxnSpPr/>
          <p:nvPr/>
        </p:nvCxnSpPr>
        <p:spPr>
          <a:xfrm flipV="1">
            <a:off x="7848600" y="5715001"/>
            <a:ext cx="866775" cy="34924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Прямая соединительная линия 213"/>
          <p:cNvCxnSpPr/>
          <p:nvPr/>
        </p:nvCxnSpPr>
        <p:spPr>
          <a:xfrm rot="5400000" flipH="1" flipV="1">
            <a:off x="8572500" y="5214938"/>
            <a:ext cx="642938" cy="5000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p:cNvCxnSpPr/>
          <p:nvPr/>
        </p:nvCxnSpPr>
        <p:spPr>
          <a:xfrm flipV="1">
            <a:off x="8715375" y="5715002"/>
            <a:ext cx="71438" cy="349248"/>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p:cNvCxnSpPr/>
          <p:nvPr/>
        </p:nvCxnSpPr>
        <p:spPr>
          <a:xfrm rot="5400000" flipH="1" flipV="1">
            <a:off x="8786813" y="5357813"/>
            <a:ext cx="357187" cy="357187"/>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sp>
        <p:nvSpPr>
          <p:cNvPr id="3124" name="Text Box 14"/>
          <p:cNvSpPr txBox="1">
            <a:spLocks noChangeArrowheads="1"/>
          </p:cNvSpPr>
          <p:nvPr/>
        </p:nvSpPr>
        <p:spPr bwMode="auto">
          <a:xfrm>
            <a:off x="906082" y="1905000"/>
            <a:ext cx="107511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«Бозой» КС</a:t>
            </a:r>
          </a:p>
          <a:p>
            <a:pPr algn="ctr" eaLnBrk="1" hangingPunct="1"/>
            <a:r>
              <a:rPr lang="ru-RU" sz="800" b="1" i="1" u="sng" dirty="0" smtClean="0">
                <a:solidFill>
                  <a:srgbClr val="000000"/>
                </a:solidFill>
              </a:rPr>
              <a:t>«Бозой» ВК</a:t>
            </a:r>
          </a:p>
        </p:txBody>
      </p:sp>
      <p:sp>
        <p:nvSpPr>
          <p:cNvPr id="3125" name="Rectangle 35"/>
          <p:cNvSpPr>
            <a:spLocks noChangeArrowheads="1"/>
          </p:cNvSpPr>
          <p:nvPr/>
        </p:nvSpPr>
        <p:spPr bwMode="auto">
          <a:xfrm>
            <a:off x="7157523" y="435381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p:nvSpPr>
          <p:cNvPr id="160" name="Заголовок 1"/>
          <p:cNvSpPr txBox="1">
            <a:spLocks/>
          </p:cNvSpPr>
          <p:nvPr/>
        </p:nvSpPr>
        <p:spPr bwMode="auto">
          <a:xfrm>
            <a:off x="0" y="0"/>
            <a:ext cx="9144000" cy="620713"/>
          </a:xfrm>
          <a:prstGeom prst="rect">
            <a:avLst/>
          </a:prstGeom>
          <a:noFill/>
          <a:ln w="9525">
            <a:noFill/>
            <a:miter lim="800000"/>
            <a:headEnd/>
            <a:tailEnd/>
          </a:ln>
        </p:spPr>
        <p:txBody>
          <a:bodyPr anchor="ctr"/>
          <a:lstStyle/>
          <a:p>
            <a:pPr algn="ctr">
              <a:defRPr/>
            </a:pPr>
            <a:r>
              <a:rPr lang="ru-RU" sz="2300" b="1" dirty="0">
                <a:solidFill>
                  <a:srgbClr val="002060"/>
                </a:solidFill>
                <a:ea typeface="Arial Unicode MS" pitchFamily="34" charset="-128"/>
                <a:cs typeface="Calibri" pitchFamily="34" charset="0"/>
              </a:rPr>
              <a:t>«Бейнеу-</a:t>
            </a:r>
            <a:r>
              <a:rPr lang="ru-RU" sz="2300" b="1" dirty="0" err="1">
                <a:solidFill>
                  <a:srgbClr val="002060"/>
                </a:solidFill>
                <a:ea typeface="Arial Unicode MS" pitchFamily="34" charset="-128"/>
                <a:cs typeface="Calibri" pitchFamily="34" charset="0"/>
              </a:rPr>
              <a:t>Бозой</a:t>
            </a:r>
            <a:r>
              <a:rPr lang="ru-RU" sz="2300" b="1" dirty="0">
                <a:solidFill>
                  <a:srgbClr val="002060"/>
                </a:solidFill>
                <a:ea typeface="Arial Unicode MS" pitchFamily="34" charset="-128"/>
                <a:cs typeface="Calibri" pitchFamily="34" charset="0"/>
              </a:rPr>
              <a:t>-Шымкент»</a:t>
            </a:r>
            <a:r>
              <a:rPr lang="en-US" sz="2300" b="1" dirty="0">
                <a:solidFill>
                  <a:srgbClr val="002060"/>
                </a:solidFill>
                <a:ea typeface="Arial Unicode MS" pitchFamily="34" charset="-128"/>
                <a:cs typeface="Calibri" pitchFamily="34" charset="0"/>
              </a:rPr>
              <a:t> </a:t>
            </a:r>
            <a:r>
              <a:rPr lang="kk-KZ" sz="2300" b="1" dirty="0">
                <a:solidFill>
                  <a:srgbClr val="002060"/>
                </a:solidFill>
                <a:ea typeface="Arial Unicode MS" pitchFamily="34" charset="-128"/>
                <a:cs typeface="Calibri" pitchFamily="34" charset="0"/>
              </a:rPr>
              <a:t>газ құбырының сызбасы</a:t>
            </a:r>
            <a:endParaRPr lang="ru-RU" sz="2300" b="1" dirty="0">
              <a:solidFill>
                <a:srgbClr val="002060"/>
              </a:solidFill>
              <a:ea typeface="Arial Unicode MS" pitchFamily="34" charset="-128"/>
              <a:cs typeface="Calibri" pitchFamily="34" charset="0"/>
            </a:endParaRPr>
          </a:p>
        </p:txBody>
      </p:sp>
      <p:sp useBgFill="1">
        <p:nvSpPr>
          <p:cNvPr id="165" name="Объект 2"/>
          <p:cNvSpPr txBox="1">
            <a:spLocks/>
          </p:cNvSpPr>
          <p:nvPr/>
        </p:nvSpPr>
        <p:spPr bwMode="auto">
          <a:xfrm>
            <a:off x="5606138" y="745501"/>
            <a:ext cx="3480594" cy="1982902"/>
          </a:xfrm>
          <a:prstGeom prst="rect">
            <a:avLst/>
          </a:prstGeom>
          <a:ln w="9525" cap="rnd" cmpd="dbl">
            <a:solidFill>
              <a:schemeClr val="accent1"/>
            </a:solidFill>
            <a:bevel/>
            <a:headEnd/>
            <a:tailEnd/>
          </a:ln>
          <a:effectLst>
            <a:outerShdw blurRad="63500" sx="102000" sy="102000" algn="ctr" rotWithShape="0">
              <a:srgbClr val="142F50">
                <a:alpha val="40000"/>
              </a:srgbClr>
            </a:outerShdw>
          </a:effectLst>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000" u="sng" dirty="0" smtClean="0">
                <a:solidFill>
                  <a:prstClr val="black"/>
                </a:solidFill>
              </a:rPr>
              <a:t>1 </a:t>
            </a:r>
            <a:r>
              <a:rPr lang="ru-RU" sz="1000" b="1" u="sng" dirty="0" err="1" smtClean="0">
                <a:solidFill>
                  <a:prstClr val="black"/>
                </a:solidFill>
                <a:cs typeface="Times New Roman" pitchFamily="18" charset="0"/>
              </a:rPr>
              <a:t>кезек</a:t>
            </a:r>
            <a:r>
              <a:rPr lang="ru-RU" sz="1000" b="1" u="sng" dirty="0" smtClean="0">
                <a:solidFill>
                  <a:prstClr val="black"/>
                </a:solidFill>
                <a:cs typeface="Times New Roman" pitchFamily="18" charset="0"/>
              </a:rPr>
              <a:t>. «</a:t>
            </a:r>
            <a:r>
              <a:rPr lang="ru-RU" sz="1000" b="1" u="sng" dirty="0" err="1" smtClean="0">
                <a:solidFill>
                  <a:prstClr val="black"/>
                </a:solidFill>
                <a:cs typeface="Times New Roman" pitchFamily="18" charset="0"/>
              </a:rPr>
              <a:t>Бозой</a:t>
            </a:r>
            <a:r>
              <a:rPr lang="ru-RU" sz="1000" b="1" u="sng" dirty="0" smtClean="0">
                <a:solidFill>
                  <a:prstClr val="black"/>
                </a:solidFill>
                <a:cs typeface="Times New Roman" pitchFamily="18" charset="0"/>
              </a:rPr>
              <a:t>-Шымкент» </a:t>
            </a:r>
            <a:r>
              <a:rPr lang="ru-RU" sz="1000" b="1" u="sng" dirty="0" err="1" smtClean="0">
                <a:solidFill>
                  <a:prstClr val="black"/>
                </a:solidFill>
                <a:cs typeface="Times New Roman" pitchFamily="18" charset="0"/>
              </a:rPr>
              <a:t>учаскесі</a:t>
            </a:r>
            <a:r>
              <a:rPr lang="ru-RU" sz="1000" b="1" u="sng" dirty="0" smtClean="0">
                <a:solidFill>
                  <a:prstClr val="black"/>
                </a:solidFill>
                <a:cs typeface="Times New Roman" pitchFamily="18" charset="0"/>
              </a:rPr>
              <a:t>:</a:t>
            </a:r>
          </a:p>
          <a:p>
            <a:r>
              <a:rPr lang="ru-RU" sz="1000" b="1" dirty="0" smtClean="0">
                <a:solidFill>
                  <a:prstClr val="black"/>
                </a:solidFill>
                <a:cs typeface="Times New Roman" pitchFamily="18" charset="0"/>
              </a:rPr>
              <a:t>      </a:t>
            </a:r>
            <a:r>
              <a:rPr lang="ru-RU" sz="1000" b="1" dirty="0" err="1" smtClean="0">
                <a:solidFill>
                  <a:prstClr val="black"/>
                </a:solidFill>
                <a:cs typeface="Times New Roman" pitchFamily="18" charset="0"/>
              </a:rPr>
              <a:t>Өткізу</a:t>
            </a:r>
            <a:r>
              <a:rPr lang="ru-RU" sz="1000" b="1" dirty="0" smtClean="0">
                <a:solidFill>
                  <a:prstClr val="black"/>
                </a:solidFill>
                <a:cs typeface="Times New Roman" pitchFamily="18" charset="0"/>
              </a:rPr>
              <a:t> </a:t>
            </a:r>
            <a:r>
              <a:rPr lang="ru-RU" sz="1000" b="1" dirty="0" err="1" smtClean="0">
                <a:solidFill>
                  <a:prstClr val="black"/>
                </a:solidFill>
                <a:cs typeface="Times New Roman" pitchFamily="18" charset="0"/>
              </a:rPr>
              <a:t>қабілеті</a:t>
            </a:r>
            <a:r>
              <a:rPr lang="ru-RU" sz="1000" b="1" dirty="0" smtClean="0">
                <a:solidFill>
                  <a:prstClr val="black"/>
                </a:solidFill>
                <a:cs typeface="Times New Roman" pitchFamily="18" charset="0"/>
              </a:rPr>
              <a:t> –  </a:t>
            </a:r>
            <a:r>
              <a:rPr lang="ru-RU" sz="1000" b="1" dirty="0" err="1" smtClean="0">
                <a:solidFill>
                  <a:prstClr val="black"/>
                </a:solidFill>
                <a:cs typeface="Times New Roman" pitchFamily="18" charset="0"/>
              </a:rPr>
              <a:t>жылына</a:t>
            </a:r>
            <a:r>
              <a:rPr lang="ru-RU" sz="1000" b="1" dirty="0" smtClean="0">
                <a:solidFill>
                  <a:prstClr val="black"/>
                </a:solidFill>
                <a:cs typeface="Times New Roman" pitchFamily="18" charset="0"/>
              </a:rPr>
              <a:t> 6 млрд.м3 </a:t>
            </a:r>
            <a:r>
              <a:rPr lang="ru-RU" sz="1000" b="1" dirty="0" err="1" smtClean="0">
                <a:solidFill>
                  <a:prstClr val="black"/>
                </a:solidFill>
                <a:cs typeface="Times New Roman" pitchFamily="18" charset="0"/>
              </a:rPr>
              <a:t>дейін</a:t>
            </a:r>
            <a:endParaRPr lang="ru-RU" sz="1000" b="1" dirty="0" smtClean="0">
              <a:solidFill>
                <a:prstClr val="black"/>
              </a:solidFill>
              <a:cs typeface="Times New Roman" pitchFamily="18" charset="0"/>
            </a:endParaRPr>
          </a:p>
          <a:p>
            <a:pPr algn="l"/>
            <a:endParaRPr lang="ru-RU" sz="1000" dirty="0" smtClean="0">
              <a:solidFill>
                <a:prstClr val="black"/>
              </a:solidFill>
              <a:cs typeface="Times New Roman" pitchFamily="18" charset="0"/>
            </a:endParaRPr>
          </a:p>
          <a:p>
            <a:pPr algn="l"/>
            <a:r>
              <a:rPr lang="ru-RU" sz="1000" dirty="0" err="1" smtClean="0">
                <a:solidFill>
                  <a:prstClr val="black"/>
                </a:solidFill>
                <a:cs typeface="Times New Roman" pitchFamily="18" charset="0"/>
              </a:rPr>
              <a:t>Желілік</a:t>
            </a:r>
            <a:r>
              <a:rPr lang="ru-RU" sz="1000" dirty="0" smtClean="0">
                <a:solidFill>
                  <a:prstClr val="black"/>
                </a:solidFill>
                <a:cs typeface="Times New Roman" pitchFamily="18" charset="0"/>
              </a:rPr>
              <a:t> </a:t>
            </a:r>
            <a:r>
              <a:rPr lang="ru-RU" sz="1000" dirty="0" err="1">
                <a:solidFill>
                  <a:prstClr val="black"/>
                </a:solidFill>
                <a:cs typeface="Times New Roman" pitchFamily="18" charset="0"/>
              </a:rPr>
              <a:t>бөліктің</a:t>
            </a:r>
            <a:r>
              <a:rPr lang="ru-RU" sz="1000" dirty="0">
                <a:solidFill>
                  <a:prstClr val="black"/>
                </a:solidFill>
                <a:cs typeface="Times New Roman" pitchFamily="18" charset="0"/>
              </a:rPr>
              <a:t>  </a:t>
            </a:r>
            <a:r>
              <a:rPr lang="ru-RU" sz="1000" dirty="0" smtClean="0">
                <a:solidFill>
                  <a:prstClr val="black"/>
                </a:solidFill>
                <a:cs typeface="Times New Roman" pitchFamily="18" charset="0"/>
              </a:rPr>
              <a:t>ұзындығы                            </a:t>
            </a:r>
            <a:r>
              <a:rPr lang="ru-RU" sz="1000" dirty="0">
                <a:solidFill>
                  <a:prstClr val="black"/>
                </a:solidFill>
                <a:cs typeface="Times New Roman" pitchFamily="18" charset="0"/>
              </a:rPr>
              <a:t>– 1143 км. </a:t>
            </a:r>
          </a:p>
          <a:p>
            <a:pPr algn="l"/>
            <a:r>
              <a:rPr lang="ru-RU" sz="1000" dirty="0" err="1" smtClean="0">
                <a:solidFill>
                  <a:prstClr val="black"/>
                </a:solidFill>
                <a:cs typeface="Times New Roman" pitchFamily="18" charset="0"/>
              </a:rPr>
              <a:t>Диаметрі</a:t>
            </a:r>
            <a:r>
              <a:rPr lang="ru-RU" sz="1000" dirty="0" smtClean="0">
                <a:solidFill>
                  <a:prstClr val="black"/>
                </a:solidFill>
                <a:cs typeface="Times New Roman" pitchFamily="18" charset="0"/>
              </a:rPr>
              <a:t>                                                              – </a:t>
            </a:r>
            <a:r>
              <a:rPr lang="ru-RU" sz="1000" dirty="0">
                <a:solidFill>
                  <a:prstClr val="black"/>
                </a:solidFill>
                <a:cs typeface="Times New Roman" pitchFamily="18" charset="0"/>
              </a:rPr>
              <a:t>1067 мм. </a:t>
            </a:r>
          </a:p>
          <a:p>
            <a:pPr algn="l"/>
            <a:r>
              <a:rPr lang="ru-RU" sz="1000" dirty="0">
                <a:solidFill>
                  <a:prstClr val="black"/>
                </a:solidFill>
                <a:cs typeface="Times New Roman" pitchFamily="18" charset="0"/>
              </a:rPr>
              <a:t>Жобалық қысым                                                 – 9,8 МПа. </a:t>
            </a:r>
          </a:p>
          <a:p>
            <a:pPr algn="l"/>
            <a:r>
              <a:rPr lang="ru-RU" sz="1000" dirty="0">
                <a:solidFill>
                  <a:prstClr val="black"/>
                </a:solidFill>
                <a:cs typeface="Times New Roman" pitchFamily="18" charset="0"/>
              </a:rPr>
              <a:t>«Бозой»  компрессор  </a:t>
            </a:r>
            <a:r>
              <a:rPr lang="ru-RU" sz="1000" dirty="0" err="1">
                <a:solidFill>
                  <a:prstClr val="black"/>
                </a:solidFill>
                <a:cs typeface="Times New Roman" pitchFamily="18" charset="0"/>
              </a:rPr>
              <a:t>станциясы</a:t>
            </a:r>
            <a:r>
              <a:rPr lang="ru-RU" sz="1000" dirty="0">
                <a:solidFill>
                  <a:prstClr val="black"/>
                </a:solidFill>
                <a:cs typeface="Times New Roman" pitchFamily="18" charset="0"/>
              </a:rPr>
              <a:t>                  – 5 агрегат </a:t>
            </a:r>
          </a:p>
          <a:p>
            <a:pPr algn="l"/>
            <a:r>
              <a:rPr lang="ru-RU" sz="1000" dirty="0">
                <a:solidFill>
                  <a:prstClr val="black"/>
                </a:solidFill>
                <a:cs typeface="Times New Roman" pitchFamily="18" charset="0"/>
              </a:rPr>
              <a:t>Жөндеу-пайдалану </a:t>
            </a:r>
            <a:r>
              <a:rPr lang="ru-RU" sz="1000" dirty="0" err="1">
                <a:solidFill>
                  <a:prstClr val="black"/>
                </a:solidFill>
                <a:cs typeface="Times New Roman" pitchFamily="18" charset="0"/>
              </a:rPr>
              <a:t>учаскелері</a:t>
            </a:r>
            <a:r>
              <a:rPr lang="ru-RU" sz="1000" dirty="0">
                <a:solidFill>
                  <a:prstClr val="black"/>
                </a:solidFill>
                <a:cs typeface="Times New Roman" pitchFamily="18" charset="0"/>
              </a:rPr>
              <a:t>                       – 4 </a:t>
            </a:r>
            <a:r>
              <a:rPr lang="ru-RU" sz="1000" dirty="0" err="1" smtClean="0">
                <a:solidFill>
                  <a:prstClr val="black"/>
                </a:solidFill>
                <a:cs typeface="Times New Roman" pitchFamily="18" charset="0"/>
              </a:rPr>
              <a:t>бірлік</a:t>
            </a:r>
            <a:endParaRPr lang="ru-RU" sz="1000" dirty="0">
              <a:solidFill>
                <a:prstClr val="black"/>
              </a:solidFill>
              <a:cs typeface="Times New Roman" pitchFamily="18" charset="0"/>
            </a:endParaRPr>
          </a:p>
          <a:p>
            <a:pPr algn="l"/>
            <a:r>
              <a:rPr lang="ru-RU" sz="1000" dirty="0">
                <a:solidFill>
                  <a:prstClr val="black"/>
                </a:solidFill>
                <a:cs typeface="Times New Roman" pitchFamily="18" charset="0"/>
              </a:rPr>
              <a:t>Вахта </a:t>
            </a:r>
            <a:r>
              <a:rPr lang="ru-RU" sz="1000" dirty="0" err="1">
                <a:solidFill>
                  <a:prstClr val="black"/>
                </a:solidFill>
                <a:cs typeface="Times New Roman" pitchFamily="18" charset="0"/>
              </a:rPr>
              <a:t>кенттері</a:t>
            </a:r>
            <a:r>
              <a:rPr lang="ru-RU" sz="1000" dirty="0">
                <a:solidFill>
                  <a:prstClr val="black"/>
                </a:solidFill>
                <a:cs typeface="Times New Roman" pitchFamily="18" charset="0"/>
              </a:rPr>
              <a:t>                                                      – 5 </a:t>
            </a:r>
            <a:r>
              <a:rPr lang="ru-RU" sz="1000" dirty="0" err="1" smtClean="0">
                <a:solidFill>
                  <a:prstClr val="black"/>
                </a:solidFill>
                <a:cs typeface="Times New Roman" pitchFamily="18" charset="0"/>
              </a:rPr>
              <a:t>бірлік</a:t>
            </a:r>
            <a:endParaRPr lang="ru-RU" sz="1000" dirty="0">
              <a:solidFill>
                <a:prstClr val="black"/>
              </a:solidFill>
              <a:cs typeface="Times New Roman" pitchFamily="18" charset="0"/>
            </a:endParaRPr>
          </a:p>
          <a:p>
            <a:pPr algn="l"/>
            <a:r>
              <a:rPr lang="ru-RU" sz="1000" dirty="0">
                <a:solidFill>
                  <a:prstClr val="black"/>
                </a:solidFill>
                <a:cs typeface="Times New Roman" pitchFamily="18" charset="0"/>
              </a:rPr>
              <a:t>Газ </a:t>
            </a:r>
            <a:r>
              <a:rPr lang="ru-RU" sz="1000" dirty="0" err="1">
                <a:solidFill>
                  <a:prstClr val="black"/>
                </a:solidFill>
                <a:cs typeface="Times New Roman" pitchFamily="18" charset="0"/>
              </a:rPr>
              <a:t>өлшеу</a:t>
            </a:r>
            <a:r>
              <a:rPr lang="ru-RU" sz="1000" dirty="0">
                <a:solidFill>
                  <a:prstClr val="black"/>
                </a:solidFill>
                <a:cs typeface="Times New Roman" pitchFamily="18" charset="0"/>
              </a:rPr>
              <a:t> </a:t>
            </a:r>
            <a:r>
              <a:rPr lang="ru-RU" sz="1000" dirty="0" err="1">
                <a:solidFill>
                  <a:prstClr val="black"/>
                </a:solidFill>
                <a:cs typeface="Times New Roman" pitchFamily="18" charset="0"/>
              </a:rPr>
              <a:t>станциялары</a:t>
            </a:r>
            <a:r>
              <a:rPr lang="ru-RU" sz="1000" dirty="0">
                <a:solidFill>
                  <a:prstClr val="black"/>
                </a:solidFill>
                <a:cs typeface="Times New Roman" pitchFamily="18" charset="0"/>
              </a:rPr>
              <a:t>                                    – 2 </a:t>
            </a:r>
            <a:r>
              <a:rPr lang="ru-RU" sz="1000" dirty="0" err="1" smtClean="0">
                <a:solidFill>
                  <a:prstClr val="black"/>
                </a:solidFill>
                <a:cs typeface="Times New Roman" pitchFamily="18" charset="0"/>
              </a:rPr>
              <a:t>бірлік</a:t>
            </a:r>
            <a:r>
              <a:rPr lang="ru-RU" sz="1000" dirty="0" smtClean="0">
                <a:solidFill>
                  <a:prstClr val="black"/>
                </a:solidFill>
                <a:cs typeface="Times New Roman" pitchFamily="18" charset="0"/>
              </a:rPr>
              <a:t> </a:t>
            </a:r>
            <a:endParaRPr lang="ru-RU" sz="1000" dirty="0">
              <a:solidFill>
                <a:prstClr val="black"/>
              </a:solidFill>
            </a:endParaRPr>
          </a:p>
          <a:p>
            <a:pPr algn="l"/>
            <a:endParaRPr lang="ru-RU" sz="1000" dirty="0" smtClean="0">
              <a:solidFill>
                <a:prstClr val="black"/>
              </a:solidFill>
              <a:cs typeface="Times New Roman" pitchFamily="18" charset="0"/>
            </a:endParaRPr>
          </a:p>
        </p:txBody>
      </p:sp>
      <p:sp useBgFill="1">
        <p:nvSpPr>
          <p:cNvPr id="166" name="Объект 2"/>
          <p:cNvSpPr txBox="1">
            <a:spLocks/>
          </p:cNvSpPr>
          <p:nvPr/>
        </p:nvSpPr>
        <p:spPr bwMode="auto">
          <a:xfrm>
            <a:off x="60050" y="5381907"/>
            <a:ext cx="3678513" cy="1258542"/>
          </a:xfrm>
          <a:prstGeom prst="rect">
            <a:avLst/>
          </a:prstGeom>
          <a:ln w="9525" cap="rnd" cmpd="dbl">
            <a:solidFill>
              <a:schemeClr val="accent1"/>
            </a:solidFill>
            <a:bevel/>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ru-RU" sz="1300" b="1" u="sng" dirty="0" smtClean="0">
                <a:solidFill>
                  <a:prstClr val="black"/>
                </a:solidFill>
                <a:cs typeface="Times New Roman" pitchFamily="18" charset="0"/>
              </a:rPr>
              <a:t>2 </a:t>
            </a:r>
            <a:r>
              <a:rPr lang="ru-RU" sz="1300" b="1" u="sng" dirty="0" err="1" smtClean="0">
                <a:solidFill>
                  <a:prstClr val="black"/>
                </a:solidFill>
                <a:cs typeface="Times New Roman" pitchFamily="18" charset="0"/>
              </a:rPr>
              <a:t>кезек</a:t>
            </a:r>
            <a:r>
              <a:rPr lang="ru-RU" sz="1300" b="1" u="sng" dirty="0" smtClean="0">
                <a:solidFill>
                  <a:prstClr val="black"/>
                </a:solidFill>
                <a:cs typeface="Times New Roman" pitchFamily="18" charset="0"/>
              </a:rPr>
              <a:t>. «Бейнеу-</a:t>
            </a:r>
            <a:r>
              <a:rPr lang="ru-RU" sz="1300" b="1" u="sng" dirty="0" err="1" smtClean="0">
                <a:solidFill>
                  <a:prstClr val="black"/>
                </a:solidFill>
                <a:cs typeface="Times New Roman" pitchFamily="18" charset="0"/>
              </a:rPr>
              <a:t>Бозой</a:t>
            </a:r>
            <a:r>
              <a:rPr lang="ru-RU" sz="1300" b="1" u="sng" dirty="0" smtClean="0">
                <a:solidFill>
                  <a:prstClr val="black"/>
                </a:solidFill>
                <a:cs typeface="Times New Roman" pitchFamily="18" charset="0"/>
              </a:rPr>
              <a:t>» </a:t>
            </a:r>
            <a:r>
              <a:rPr lang="ru-RU" sz="1300" b="1" u="sng" dirty="0" err="1" smtClean="0">
                <a:solidFill>
                  <a:prstClr val="black"/>
                </a:solidFill>
                <a:cs typeface="Times New Roman" pitchFamily="18" charset="0"/>
              </a:rPr>
              <a:t>учаскесі</a:t>
            </a:r>
            <a:r>
              <a:rPr lang="ru-RU" sz="1300" b="1" u="sng" dirty="0" smtClean="0">
                <a:solidFill>
                  <a:prstClr val="black"/>
                </a:solidFill>
                <a:cs typeface="Times New Roman" pitchFamily="18" charset="0"/>
              </a:rPr>
              <a:t>:</a:t>
            </a:r>
          </a:p>
          <a:p>
            <a:pPr marL="0" indent="0">
              <a:spcBef>
                <a:spcPts val="0"/>
              </a:spcBef>
              <a:buFont typeface="Arial" charset="0"/>
              <a:buNone/>
            </a:pPr>
            <a:r>
              <a:rPr lang="ru-RU" sz="1000" b="1" dirty="0" err="1" smtClean="0">
                <a:solidFill>
                  <a:prstClr val="black"/>
                </a:solidFill>
                <a:cs typeface="Times New Roman" pitchFamily="18" charset="0"/>
              </a:rPr>
              <a:t>Өткізу</a:t>
            </a:r>
            <a:r>
              <a:rPr lang="ru-RU" sz="1000" b="1" dirty="0" smtClean="0">
                <a:solidFill>
                  <a:prstClr val="black"/>
                </a:solidFill>
                <a:cs typeface="Times New Roman" pitchFamily="18" charset="0"/>
              </a:rPr>
              <a:t> </a:t>
            </a:r>
            <a:r>
              <a:rPr lang="ru-RU" sz="1000" b="1" dirty="0" err="1" smtClean="0">
                <a:solidFill>
                  <a:prstClr val="black"/>
                </a:solidFill>
                <a:cs typeface="Times New Roman" pitchFamily="18" charset="0"/>
              </a:rPr>
              <a:t>қабілетінің</a:t>
            </a:r>
            <a:r>
              <a:rPr lang="ru-RU" sz="1000" b="1" dirty="0" smtClean="0">
                <a:solidFill>
                  <a:prstClr val="black"/>
                </a:solidFill>
                <a:cs typeface="Times New Roman" pitchFamily="18" charset="0"/>
              </a:rPr>
              <a:t> </a:t>
            </a:r>
            <a:r>
              <a:rPr lang="ru-RU" sz="1000" b="1" dirty="0" err="1" smtClean="0">
                <a:solidFill>
                  <a:prstClr val="black"/>
                </a:solidFill>
                <a:cs typeface="Times New Roman" pitchFamily="18" charset="0"/>
              </a:rPr>
              <a:t>ұлғаюы</a:t>
            </a:r>
            <a:r>
              <a:rPr lang="ru-RU" sz="1000" b="1" dirty="0" smtClean="0">
                <a:solidFill>
                  <a:prstClr val="black"/>
                </a:solidFill>
                <a:cs typeface="Times New Roman" pitchFamily="18" charset="0"/>
              </a:rPr>
              <a:t>   –  </a:t>
            </a:r>
            <a:r>
              <a:rPr lang="ru-RU" sz="1000" b="1" dirty="0" err="1" smtClean="0">
                <a:solidFill>
                  <a:prstClr val="black"/>
                </a:solidFill>
                <a:cs typeface="Times New Roman" pitchFamily="18" charset="0"/>
              </a:rPr>
              <a:t>жылына</a:t>
            </a:r>
            <a:r>
              <a:rPr lang="ru-RU" sz="1000" b="1" dirty="0" smtClean="0">
                <a:solidFill>
                  <a:prstClr val="black"/>
                </a:solidFill>
                <a:cs typeface="Times New Roman" pitchFamily="18" charset="0"/>
              </a:rPr>
              <a:t> 10 млрд.м3 </a:t>
            </a:r>
            <a:r>
              <a:rPr lang="ru-RU" sz="1000" b="1" dirty="0" err="1" smtClean="0">
                <a:solidFill>
                  <a:prstClr val="black"/>
                </a:solidFill>
                <a:cs typeface="Times New Roman" pitchFamily="18" charset="0"/>
              </a:rPr>
              <a:t>дейін</a:t>
            </a:r>
            <a:r>
              <a:rPr lang="ru-RU" sz="1000" b="1" dirty="0" smtClean="0">
                <a:solidFill>
                  <a:prstClr val="black"/>
                </a:solidFill>
                <a:cs typeface="Times New Roman" pitchFamily="18" charset="0"/>
              </a:rPr>
              <a:t> </a:t>
            </a:r>
          </a:p>
          <a:p>
            <a:pPr marL="0" indent="0">
              <a:lnSpc>
                <a:spcPct val="80000"/>
              </a:lnSpc>
              <a:buFont typeface="Arial" charset="0"/>
              <a:buNone/>
            </a:pPr>
            <a:r>
              <a:rPr lang="ru-RU" sz="1000" b="1" dirty="0" smtClean="0">
                <a:solidFill>
                  <a:prstClr val="black"/>
                </a:solidFill>
                <a:cs typeface="Times New Roman" pitchFamily="18" charset="0"/>
              </a:rPr>
              <a:t>      </a:t>
            </a:r>
            <a:endParaRPr lang="ru-RU" sz="1000" dirty="0" smtClean="0">
              <a:solidFill>
                <a:prstClr val="black"/>
              </a:solidFill>
              <a:cs typeface="Times New Roman" pitchFamily="18" charset="0"/>
            </a:endParaRPr>
          </a:p>
          <a:p>
            <a:pPr marL="0" indent="0">
              <a:lnSpc>
                <a:spcPct val="80000"/>
              </a:lnSpc>
              <a:buNone/>
            </a:pPr>
            <a:r>
              <a:rPr lang="ru-RU" sz="1000" dirty="0" err="1">
                <a:solidFill>
                  <a:prstClr val="black"/>
                </a:solidFill>
                <a:cs typeface="Times New Roman" pitchFamily="18" charset="0"/>
              </a:rPr>
              <a:t>Желілік</a:t>
            </a:r>
            <a:r>
              <a:rPr lang="ru-RU" sz="1000" dirty="0">
                <a:solidFill>
                  <a:prstClr val="black"/>
                </a:solidFill>
                <a:cs typeface="Times New Roman" pitchFamily="18" charset="0"/>
              </a:rPr>
              <a:t> </a:t>
            </a:r>
            <a:r>
              <a:rPr lang="ru-RU" sz="1000" dirty="0" err="1">
                <a:solidFill>
                  <a:prstClr val="black"/>
                </a:solidFill>
                <a:cs typeface="Times New Roman" pitchFamily="18" charset="0"/>
              </a:rPr>
              <a:t>бөліктің</a:t>
            </a:r>
            <a:r>
              <a:rPr lang="ru-RU" sz="1000" dirty="0">
                <a:solidFill>
                  <a:prstClr val="black"/>
                </a:solidFill>
                <a:cs typeface="Times New Roman" pitchFamily="18" charset="0"/>
              </a:rPr>
              <a:t>  </a:t>
            </a:r>
            <a:r>
              <a:rPr lang="ru-RU" sz="1000" dirty="0" smtClean="0">
                <a:solidFill>
                  <a:prstClr val="black"/>
                </a:solidFill>
                <a:cs typeface="Times New Roman" pitchFamily="18" charset="0"/>
              </a:rPr>
              <a:t>ұзындығы                               – </a:t>
            </a:r>
            <a:r>
              <a:rPr lang="ru-RU" sz="1000" dirty="0">
                <a:solidFill>
                  <a:prstClr val="black"/>
                </a:solidFill>
                <a:cs typeface="Times New Roman" pitchFamily="18" charset="0"/>
              </a:rPr>
              <a:t>311 км. </a:t>
            </a:r>
          </a:p>
          <a:p>
            <a:pPr marL="0" indent="0">
              <a:lnSpc>
                <a:spcPct val="80000"/>
              </a:lnSpc>
              <a:buFont typeface="Arial" charset="0"/>
              <a:buNone/>
            </a:pPr>
            <a:r>
              <a:rPr lang="ru-RU" sz="1000" dirty="0" err="1" smtClean="0">
                <a:solidFill>
                  <a:prstClr val="black"/>
                </a:solidFill>
                <a:cs typeface="Times New Roman" pitchFamily="18" charset="0"/>
              </a:rPr>
              <a:t>Диаметрі</a:t>
            </a:r>
            <a:r>
              <a:rPr lang="ru-RU" sz="1000" dirty="0" smtClean="0">
                <a:solidFill>
                  <a:prstClr val="black"/>
                </a:solidFill>
                <a:cs typeface="Times New Roman" pitchFamily="18" charset="0"/>
              </a:rPr>
              <a:t>                                                                 – </a:t>
            </a:r>
            <a:r>
              <a:rPr lang="ru-RU" sz="1000" dirty="0">
                <a:solidFill>
                  <a:prstClr val="black"/>
                </a:solidFill>
                <a:cs typeface="Times New Roman" pitchFamily="18" charset="0"/>
              </a:rPr>
              <a:t>1067 мм. </a:t>
            </a:r>
          </a:p>
          <a:p>
            <a:pPr marL="0" indent="0">
              <a:lnSpc>
                <a:spcPct val="80000"/>
              </a:lnSpc>
              <a:buFont typeface="Arial" charset="0"/>
              <a:buNone/>
            </a:pPr>
            <a:r>
              <a:rPr lang="ru-RU" sz="1000" dirty="0" smtClean="0">
                <a:solidFill>
                  <a:prstClr val="black"/>
                </a:solidFill>
                <a:cs typeface="Times New Roman" pitchFamily="18" charset="0"/>
              </a:rPr>
              <a:t>Жобалық қысым                                                   – </a:t>
            </a:r>
            <a:r>
              <a:rPr lang="ru-RU" sz="1000" dirty="0">
                <a:solidFill>
                  <a:prstClr val="black"/>
                </a:solidFill>
                <a:cs typeface="Times New Roman" pitchFamily="18" charset="0"/>
              </a:rPr>
              <a:t>7,4 МПа. </a:t>
            </a:r>
          </a:p>
          <a:p>
            <a:pPr marL="0" indent="0">
              <a:lnSpc>
                <a:spcPct val="80000"/>
              </a:lnSpc>
              <a:buFont typeface="Arial" charset="0"/>
              <a:buNone/>
            </a:pPr>
            <a:r>
              <a:rPr lang="ru-RU" sz="1000" dirty="0" smtClean="0">
                <a:solidFill>
                  <a:prstClr val="black"/>
                </a:solidFill>
                <a:cs typeface="Times New Roman" pitchFamily="18" charset="0"/>
              </a:rPr>
              <a:t>«</a:t>
            </a:r>
            <a:r>
              <a:rPr lang="ru-RU" sz="1000" dirty="0" err="1" smtClean="0">
                <a:solidFill>
                  <a:prstClr val="black"/>
                </a:solidFill>
                <a:cs typeface="Times New Roman" pitchFamily="18" charset="0"/>
              </a:rPr>
              <a:t>Қараөзек</a:t>
            </a:r>
            <a:r>
              <a:rPr lang="ru-RU" sz="1000" dirty="0" smtClean="0">
                <a:solidFill>
                  <a:prstClr val="black"/>
                </a:solidFill>
                <a:cs typeface="Times New Roman" pitchFamily="18" charset="0"/>
              </a:rPr>
              <a:t>» компрессор </a:t>
            </a:r>
            <a:r>
              <a:rPr lang="ru-RU" sz="1000" dirty="0" err="1" smtClean="0">
                <a:solidFill>
                  <a:prstClr val="black"/>
                </a:solidFill>
                <a:cs typeface="Times New Roman" pitchFamily="18" charset="0"/>
              </a:rPr>
              <a:t>станциясы</a:t>
            </a:r>
            <a:r>
              <a:rPr lang="ru-RU" sz="1000" dirty="0" smtClean="0">
                <a:solidFill>
                  <a:prstClr val="black"/>
                </a:solidFill>
                <a:cs typeface="Times New Roman" pitchFamily="18" charset="0"/>
              </a:rPr>
              <a:t>                – </a:t>
            </a:r>
            <a:r>
              <a:rPr lang="ru-RU" sz="1000" dirty="0">
                <a:solidFill>
                  <a:prstClr val="black"/>
                </a:solidFill>
                <a:cs typeface="Times New Roman" pitchFamily="18" charset="0"/>
              </a:rPr>
              <a:t>3 </a:t>
            </a:r>
            <a:r>
              <a:rPr lang="ru-RU" sz="1000" dirty="0" smtClean="0">
                <a:solidFill>
                  <a:prstClr val="black"/>
                </a:solidFill>
                <a:cs typeface="Times New Roman" pitchFamily="18" charset="0"/>
              </a:rPr>
              <a:t>агрегат.</a:t>
            </a:r>
          </a:p>
          <a:p>
            <a:pPr marL="0" indent="0">
              <a:lnSpc>
                <a:spcPct val="80000"/>
              </a:lnSpc>
              <a:buFont typeface="Arial" charset="0"/>
              <a:buNone/>
            </a:pPr>
            <a:r>
              <a:rPr lang="ru-RU" sz="1000" dirty="0" smtClean="0">
                <a:solidFill>
                  <a:prstClr val="black"/>
                </a:solidFill>
                <a:cs typeface="Times New Roman" pitchFamily="18" charset="0"/>
              </a:rPr>
              <a:t>Газ </a:t>
            </a:r>
            <a:r>
              <a:rPr lang="ru-RU" sz="1000" dirty="0" err="1" smtClean="0">
                <a:solidFill>
                  <a:prstClr val="black"/>
                </a:solidFill>
                <a:cs typeface="Times New Roman" pitchFamily="18" charset="0"/>
              </a:rPr>
              <a:t>өлшеу</a:t>
            </a:r>
            <a:r>
              <a:rPr lang="ru-RU" sz="1000" dirty="0" smtClean="0">
                <a:solidFill>
                  <a:prstClr val="black"/>
                </a:solidFill>
                <a:cs typeface="Times New Roman" pitchFamily="18" charset="0"/>
              </a:rPr>
              <a:t> </a:t>
            </a:r>
            <a:r>
              <a:rPr lang="ru-RU" sz="1000" dirty="0" err="1" smtClean="0">
                <a:solidFill>
                  <a:prstClr val="black"/>
                </a:solidFill>
                <a:cs typeface="Times New Roman" pitchFamily="18" charset="0"/>
              </a:rPr>
              <a:t>станциясы</a:t>
            </a:r>
            <a:r>
              <a:rPr lang="ru-RU" sz="1000" dirty="0" smtClean="0">
                <a:solidFill>
                  <a:prstClr val="black"/>
                </a:solidFill>
                <a:cs typeface="Times New Roman" pitchFamily="18" charset="0"/>
              </a:rPr>
              <a:t>                                           – 1 </a:t>
            </a:r>
            <a:r>
              <a:rPr lang="ru-RU" sz="1000" dirty="0" err="1" smtClean="0">
                <a:solidFill>
                  <a:prstClr val="black"/>
                </a:solidFill>
                <a:cs typeface="Times New Roman" pitchFamily="18" charset="0"/>
              </a:rPr>
              <a:t>бірлік</a:t>
            </a:r>
            <a:r>
              <a:rPr lang="ru-RU" sz="1000" dirty="0" smtClean="0">
                <a:solidFill>
                  <a:prstClr val="black"/>
                </a:solidFill>
                <a:cs typeface="Times New Roman" pitchFamily="18" charset="0"/>
              </a:rPr>
              <a:t> </a:t>
            </a:r>
            <a:endParaRPr lang="ru-RU" sz="1100" dirty="0">
              <a:solidFill>
                <a:prstClr val="black"/>
              </a:solidFill>
            </a:endParaRPr>
          </a:p>
        </p:txBody>
      </p:sp>
      <p:cxnSp>
        <p:nvCxnSpPr>
          <p:cNvPr id="170" name="Прямая соединительная линия 169"/>
          <p:cNvCxnSpPr/>
          <p:nvPr/>
        </p:nvCxnSpPr>
        <p:spPr>
          <a:xfrm flipV="1">
            <a:off x="2164153" y="1844675"/>
            <a:ext cx="1598719" cy="279913"/>
          </a:xfrm>
          <a:prstGeom prst="line">
            <a:avLst/>
          </a:prstGeom>
          <a:ln w="76200" cmpd="sng">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6" name="Text Box 36"/>
          <p:cNvSpPr txBox="1">
            <a:spLocks noChangeArrowheads="1"/>
          </p:cNvSpPr>
          <p:nvPr/>
        </p:nvSpPr>
        <p:spPr bwMode="auto">
          <a:xfrm>
            <a:off x="5743615" y="3096260"/>
            <a:ext cx="1107997"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a:t>
            </a:r>
            <a:r>
              <a:rPr lang="ru-RU" sz="1000" b="1" u="sng" dirty="0" err="1">
                <a:solidFill>
                  <a:srgbClr val="000000"/>
                </a:solidFill>
              </a:rPr>
              <a:t>Қ</a:t>
            </a:r>
            <a:r>
              <a:rPr lang="ru-RU" sz="1000" b="1" u="sng" dirty="0" err="1" smtClean="0">
                <a:solidFill>
                  <a:srgbClr val="000000"/>
                </a:solidFill>
              </a:rPr>
              <a:t>араөзек</a:t>
            </a:r>
            <a:r>
              <a:rPr lang="ru-RU" sz="1000" b="1" u="sng" dirty="0" smtClean="0">
                <a:solidFill>
                  <a:srgbClr val="000000"/>
                </a:solidFill>
              </a:rPr>
              <a:t>» КС</a:t>
            </a:r>
          </a:p>
        </p:txBody>
      </p:sp>
      <p:sp>
        <p:nvSpPr>
          <p:cNvPr id="188" name="Блок-схема: магнитный диск 187"/>
          <p:cNvSpPr/>
          <p:nvPr/>
        </p:nvSpPr>
        <p:spPr>
          <a:xfrm>
            <a:off x="5484812" y="3150397"/>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useBgFill="1">
        <p:nvSpPr>
          <p:cNvPr id="189" name="Text Box 36"/>
          <p:cNvSpPr txBox="1">
            <a:spLocks noChangeArrowheads="1"/>
          </p:cNvSpPr>
          <p:nvPr/>
        </p:nvSpPr>
        <p:spPr bwMode="auto">
          <a:xfrm>
            <a:off x="4105297" y="3487579"/>
            <a:ext cx="1431802"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a:t>
            </a:r>
            <a:r>
              <a:rPr lang="ru-RU" sz="1000" b="1" u="sng" dirty="0" err="1" smtClean="0">
                <a:solidFill>
                  <a:srgbClr val="000000"/>
                </a:solidFill>
              </a:rPr>
              <a:t>Қараөзек</a:t>
            </a:r>
            <a:r>
              <a:rPr lang="ru-RU" sz="1000" b="1" u="sng" dirty="0" smtClean="0">
                <a:solidFill>
                  <a:srgbClr val="000000"/>
                </a:solidFill>
              </a:rPr>
              <a:t>» ЖПУ/ВК</a:t>
            </a:r>
          </a:p>
        </p:txBody>
      </p:sp>
      <p:cxnSp>
        <p:nvCxnSpPr>
          <p:cNvPr id="51" name="Прямая соединительная линия 50"/>
          <p:cNvCxnSpPr/>
          <p:nvPr/>
        </p:nvCxnSpPr>
        <p:spPr>
          <a:xfrm flipV="1">
            <a:off x="431045" y="2207851"/>
            <a:ext cx="1640643" cy="624295"/>
          </a:xfrm>
          <a:prstGeom prst="line">
            <a:avLst/>
          </a:prstGeom>
          <a:ln w="762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Блок-схема: магнитный диск 48"/>
          <p:cNvSpPr/>
          <p:nvPr/>
        </p:nvSpPr>
        <p:spPr>
          <a:xfrm>
            <a:off x="2000250" y="2045650"/>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Равнобедренный треугольник 7"/>
          <p:cNvSpPr/>
          <p:nvPr/>
        </p:nvSpPr>
        <p:spPr>
          <a:xfrm>
            <a:off x="2147201" y="1811470"/>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5" name="Text Box 14"/>
          <p:cNvSpPr txBox="1">
            <a:spLocks noChangeArrowheads="1"/>
          </p:cNvSpPr>
          <p:nvPr/>
        </p:nvSpPr>
        <p:spPr bwMode="auto">
          <a:xfrm>
            <a:off x="2352393" y="1676400"/>
            <a:ext cx="1076607"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«Бозой» ГӨС</a:t>
            </a:r>
          </a:p>
        </p:txBody>
      </p:sp>
      <p:sp>
        <p:nvSpPr>
          <p:cNvPr id="56" name="Равнобедренный треугольник 55"/>
          <p:cNvSpPr/>
          <p:nvPr/>
        </p:nvSpPr>
        <p:spPr>
          <a:xfrm>
            <a:off x="8397055" y="5381907"/>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7" name="Text Box 14"/>
          <p:cNvSpPr txBox="1">
            <a:spLocks noChangeArrowheads="1"/>
          </p:cNvSpPr>
          <p:nvPr/>
        </p:nvSpPr>
        <p:spPr bwMode="auto">
          <a:xfrm>
            <a:off x="7164289" y="5541445"/>
            <a:ext cx="119775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a:t>
            </a:r>
            <a:r>
              <a:rPr lang="ru-RU" sz="1000" b="1" u="sng" dirty="0" err="1" smtClean="0">
                <a:solidFill>
                  <a:srgbClr val="000000"/>
                </a:solidFill>
              </a:rPr>
              <a:t>Ақбұлақ</a:t>
            </a:r>
            <a:r>
              <a:rPr lang="ru-RU" sz="1000" b="1" u="sng" dirty="0" smtClean="0">
                <a:solidFill>
                  <a:srgbClr val="000000"/>
                </a:solidFill>
              </a:rPr>
              <a:t>» ГӨС</a:t>
            </a:r>
          </a:p>
        </p:txBody>
      </p:sp>
      <p:sp useBgFill="1">
        <p:nvSpPr>
          <p:cNvPr id="58" name="Text Box 36"/>
          <p:cNvSpPr txBox="1">
            <a:spLocks noChangeArrowheads="1"/>
          </p:cNvSpPr>
          <p:nvPr/>
        </p:nvSpPr>
        <p:spPr bwMode="auto">
          <a:xfrm>
            <a:off x="5700199" y="4361100"/>
            <a:ext cx="1353256"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a:t>
            </a:r>
            <a:r>
              <a:rPr lang="ru-RU" sz="1000" b="1" u="sng" dirty="0" err="1" smtClean="0">
                <a:solidFill>
                  <a:srgbClr val="000000"/>
                </a:solidFill>
              </a:rPr>
              <a:t>Шорнақ</a:t>
            </a:r>
            <a:r>
              <a:rPr lang="ru-RU" sz="1000" b="1" u="sng" dirty="0" smtClean="0">
                <a:solidFill>
                  <a:srgbClr val="000000"/>
                </a:solidFill>
              </a:rPr>
              <a:t>» ЖПУ/ВК</a:t>
            </a:r>
          </a:p>
        </p:txBody>
      </p:sp>
      <p:sp>
        <p:nvSpPr>
          <p:cNvPr id="59" name="Rectangle 35"/>
          <p:cNvSpPr>
            <a:spLocks noChangeArrowheads="1"/>
          </p:cNvSpPr>
          <p:nvPr/>
        </p:nvSpPr>
        <p:spPr bwMode="auto">
          <a:xfrm>
            <a:off x="4038600" y="2543882"/>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0" name="Text Box 36"/>
          <p:cNvSpPr txBox="1">
            <a:spLocks noChangeArrowheads="1"/>
          </p:cNvSpPr>
          <p:nvPr/>
        </p:nvSpPr>
        <p:spPr bwMode="auto">
          <a:xfrm>
            <a:off x="2683684" y="2514600"/>
            <a:ext cx="1287532"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a:t>
            </a:r>
            <a:r>
              <a:rPr lang="ru-RU" sz="1000" b="1" u="sng" dirty="0" err="1" smtClean="0">
                <a:solidFill>
                  <a:srgbClr val="000000"/>
                </a:solidFill>
              </a:rPr>
              <a:t>Ақсуат</a:t>
            </a:r>
            <a:r>
              <a:rPr lang="ru-RU" sz="1000" b="1" u="sng" dirty="0" smtClean="0">
                <a:solidFill>
                  <a:srgbClr val="000000"/>
                </a:solidFill>
              </a:rPr>
              <a:t>» ЖПУ/ВК</a:t>
            </a:r>
          </a:p>
        </p:txBody>
      </p:sp>
      <p:sp>
        <p:nvSpPr>
          <p:cNvPr id="61" name="Равнобедренный треугольник 60"/>
          <p:cNvSpPr/>
          <p:nvPr/>
        </p:nvSpPr>
        <p:spPr>
          <a:xfrm>
            <a:off x="238911" y="2706168"/>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2" name="Text Box 14"/>
          <p:cNvSpPr txBox="1">
            <a:spLocks noChangeArrowheads="1"/>
          </p:cNvSpPr>
          <p:nvPr/>
        </p:nvSpPr>
        <p:spPr bwMode="auto">
          <a:xfrm>
            <a:off x="564359" y="2810819"/>
            <a:ext cx="115014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«Бейнеу» ГӨС</a:t>
            </a:r>
          </a:p>
        </p:txBody>
      </p:sp>
      <p:sp>
        <p:nvSpPr>
          <p:cNvPr id="63" name="Rectangle 35"/>
          <p:cNvSpPr>
            <a:spLocks noChangeArrowheads="1"/>
          </p:cNvSpPr>
          <p:nvPr/>
        </p:nvSpPr>
        <p:spPr bwMode="auto">
          <a:xfrm>
            <a:off x="3584930" y="165599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4" name="Text Box 36"/>
          <p:cNvSpPr txBox="1">
            <a:spLocks noChangeArrowheads="1"/>
          </p:cNvSpPr>
          <p:nvPr/>
        </p:nvSpPr>
        <p:spPr bwMode="auto">
          <a:xfrm>
            <a:off x="3858977" y="1532879"/>
            <a:ext cx="1529585"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000" b="1" u="sng" dirty="0" smtClean="0">
                <a:solidFill>
                  <a:srgbClr val="000000"/>
                </a:solidFill>
              </a:rPr>
              <a:t>«</a:t>
            </a:r>
            <a:r>
              <a:rPr lang="ru-RU" sz="1000" b="1" u="sng" dirty="0" err="1" smtClean="0">
                <a:solidFill>
                  <a:srgbClr val="000000"/>
                </a:solidFill>
              </a:rPr>
              <a:t>Сексеуілді</a:t>
            </a:r>
            <a:r>
              <a:rPr lang="ru-RU" sz="1000" b="1" u="sng" dirty="0" smtClean="0">
                <a:solidFill>
                  <a:srgbClr val="000000"/>
                </a:solidFill>
              </a:rPr>
              <a:t>» ЖПУ/ВК</a:t>
            </a:r>
          </a:p>
        </p:txBody>
      </p:sp>
      <p:pic>
        <p:nvPicPr>
          <p:cNvPr id="53" name="Рисунок 52"/>
          <p:cNvPicPr>
            <a:picLocks noChangeAspect="1" noChangeArrowheads="1"/>
          </p:cNvPicPr>
          <p:nvPr/>
        </p:nvPicPr>
        <p:blipFill>
          <a:blip r:embed="rId3" cstate="print"/>
          <a:srcRect/>
          <a:stretch>
            <a:fillRect/>
          </a:stretch>
        </p:blipFill>
        <p:spPr bwMode="auto">
          <a:xfrm>
            <a:off x="19953" y="18295"/>
            <a:ext cx="1376418" cy="637852"/>
          </a:xfrm>
          <a:prstGeom prst="rect">
            <a:avLst/>
          </a:prstGeom>
          <a:noFill/>
          <a:ln w="9525">
            <a:noFill/>
            <a:miter lim="800000"/>
            <a:headEnd/>
            <a:tailEnd/>
          </a:ln>
        </p:spPr>
      </p:pic>
      <p:cxnSp>
        <p:nvCxnSpPr>
          <p:cNvPr id="54" name="Прямая соединительная линия 53"/>
          <p:cNvCxnSpPr/>
          <p:nvPr/>
        </p:nvCxnSpPr>
        <p:spPr>
          <a:xfrm>
            <a:off x="8008" y="656147"/>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63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923112" cy="600652"/>
          </a:xfrm>
        </p:spPr>
        <p:txBody>
          <a:bodyPr>
            <a:noAutofit/>
          </a:bodyPr>
          <a:lstStyle/>
          <a:p>
            <a:r>
              <a:rPr lang="ru-RU" sz="2800" b="1" dirty="0">
                <a:solidFill>
                  <a:srgbClr val="002060"/>
                </a:solidFill>
                <a:cs typeface="Times New Roman" panose="02020603050405020304" pitchFamily="18" charset="0"/>
              </a:rPr>
              <a:t>Газ құбырының техникалық көрсеткіштері </a:t>
            </a:r>
            <a:endParaRPr lang="ru-RU" sz="2800" b="1" dirty="0">
              <a:solidFill>
                <a:srgbClr val="FF0000"/>
              </a:solidFill>
              <a:latin typeface="+mn-lt"/>
              <a:cs typeface="Times New Roman" panose="02020603050405020304" pitchFamily="18" charset="0"/>
            </a:endParaRPr>
          </a:p>
        </p:txBody>
      </p:sp>
      <p:sp>
        <p:nvSpPr>
          <p:cNvPr id="3" name="Объект 2"/>
          <p:cNvSpPr>
            <a:spLocks noGrp="1"/>
          </p:cNvSpPr>
          <p:nvPr>
            <p:ph idx="1"/>
          </p:nvPr>
        </p:nvSpPr>
        <p:spPr>
          <a:xfrm>
            <a:off x="32050" y="3789040"/>
            <a:ext cx="9036496" cy="432048"/>
          </a:xfrm>
          <a:prstGeom prst="rect">
            <a:avLst/>
          </a:prstGeom>
        </p:spPr>
        <p:txBody>
          <a:bodyPr>
            <a:normAutofit fontScale="25000" lnSpcReduction="20000"/>
          </a:bodyPr>
          <a:lstStyle/>
          <a:p>
            <a:pPr marL="0" indent="0" algn="ctr">
              <a:buNone/>
            </a:pPr>
            <a:r>
              <a:rPr lang="ru-RU" sz="9600" b="1" dirty="0" smtClean="0">
                <a:solidFill>
                  <a:srgbClr val="002060"/>
                </a:solidFill>
                <a:ea typeface="+mj-ea"/>
                <a:cs typeface="Times New Roman" panose="02020603050405020304" pitchFamily="18" charset="0"/>
              </a:rPr>
              <a:t> Жобаның мақсаты</a:t>
            </a:r>
            <a:endParaRPr lang="ru-RU" sz="9600" b="1" dirty="0">
              <a:solidFill>
                <a:srgbClr val="002060"/>
              </a:solidFill>
              <a:ea typeface="+mj-ea"/>
              <a:cs typeface="Times New Roman" panose="02020603050405020304" pitchFamily="18" charset="0"/>
            </a:endParaRPr>
          </a:p>
          <a:p>
            <a:pPr marL="0" indent="0" algn="ctr">
              <a:buNone/>
            </a:pPr>
            <a:endParaRPr lang="ru-RU" altLang="ru-RU" sz="1800" b="1" dirty="0" smtClean="0">
              <a:latin typeface="Times New Roman" panose="02020603050405020304" pitchFamily="18" charset="0"/>
              <a:cs typeface="Times New Roman" panose="02020603050405020304" pitchFamily="18" charset="0"/>
            </a:endParaRPr>
          </a:p>
          <a:p>
            <a:pPr marL="0" indent="0" algn="ctr">
              <a:buNone/>
            </a:pPr>
            <a:endParaRPr lang="ru-RU" altLang="ru-RU" sz="1800" b="1" dirty="0">
              <a:latin typeface="Times New Roman" panose="02020603050405020304" pitchFamily="18" charset="0"/>
              <a:cs typeface="Times New Roman" panose="02020603050405020304" pitchFamily="18" charset="0"/>
            </a:endParaRPr>
          </a:p>
          <a:p>
            <a:pPr>
              <a:spcBef>
                <a:spcPct val="0"/>
              </a:spcBef>
            </a:pPr>
            <a:r>
              <a:rPr lang="ru-RU" sz="8000" dirty="0" smtClean="0">
                <a:solidFill>
                  <a:schemeClr val="dk1"/>
                </a:solidFill>
              </a:rPr>
              <a:t>ҚР </a:t>
            </a:r>
            <a:r>
              <a:rPr lang="ru-RU" sz="8000" dirty="0" err="1">
                <a:solidFill>
                  <a:schemeClr val="dk1"/>
                </a:solidFill>
              </a:rPr>
              <a:t>оңтүстік</a:t>
            </a:r>
            <a:r>
              <a:rPr lang="ru-RU" sz="8000" dirty="0">
                <a:solidFill>
                  <a:schemeClr val="dk1"/>
                </a:solidFill>
              </a:rPr>
              <a:t> </a:t>
            </a:r>
            <a:r>
              <a:rPr lang="ru-RU" sz="8000" dirty="0" err="1">
                <a:solidFill>
                  <a:schemeClr val="dk1"/>
                </a:solidFill>
              </a:rPr>
              <a:t>аймағын</a:t>
            </a:r>
            <a:r>
              <a:rPr lang="ru-RU" sz="8000" dirty="0">
                <a:solidFill>
                  <a:schemeClr val="dk1"/>
                </a:solidFill>
              </a:rPr>
              <a:t> </a:t>
            </a:r>
            <a:r>
              <a:rPr lang="ru-RU" sz="8000" dirty="0" err="1">
                <a:solidFill>
                  <a:schemeClr val="dk1"/>
                </a:solidFill>
              </a:rPr>
              <a:t>табиғи</a:t>
            </a:r>
            <a:r>
              <a:rPr lang="ru-RU" sz="8000" dirty="0">
                <a:solidFill>
                  <a:schemeClr val="dk1"/>
                </a:solidFill>
              </a:rPr>
              <a:t> </a:t>
            </a:r>
            <a:r>
              <a:rPr lang="ru-RU" sz="8000" dirty="0" err="1">
                <a:solidFill>
                  <a:schemeClr val="dk1"/>
                </a:solidFill>
              </a:rPr>
              <a:t>газбен</a:t>
            </a:r>
            <a:r>
              <a:rPr lang="ru-RU" sz="8000" dirty="0">
                <a:solidFill>
                  <a:schemeClr val="dk1"/>
                </a:solidFill>
              </a:rPr>
              <a:t> </a:t>
            </a:r>
            <a:r>
              <a:rPr lang="ru-RU" sz="8000" dirty="0" err="1">
                <a:solidFill>
                  <a:schemeClr val="dk1"/>
                </a:solidFill>
              </a:rPr>
              <a:t>қамтамасыз</a:t>
            </a:r>
            <a:r>
              <a:rPr lang="ru-RU" sz="8000" dirty="0">
                <a:solidFill>
                  <a:schemeClr val="dk1"/>
                </a:solidFill>
              </a:rPr>
              <a:t> </a:t>
            </a:r>
            <a:r>
              <a:rPr lang="ru-RU" sz="8000" dirty="0" err="1">
                <a:solidFill>
                  <a:schemeClr val="dk1"/>
                </a:solidFill>
              </a:rPr>
              <a:t>ету</a:t>
            </a:r>
            <a:r>
              <a:rPr lang="ru-RU" sz="8000" dirty="0">
                <a:solidFill>
                  <a:schemeClr val="dk1"/>
                </a:solidFill>
              </a:rPr>
              <a:t>, </a:t>
            </a:r>
            <a:r>
              <a:rPr lang="ru-RU" sz="8000" dirty="0" err="1">
                <a:solidFill>
                  <a:schemeClr val="dk1"/>
                </a:solidFill>
              </a:rPr>
              <a:t>Қытайға</a:t>
            </a:r>
            <a:r>
              <a:rPr lang="ru-RU" sz="8000" dirty="0">
                <a:solidFill>
                  <a:schemeClr val="dk1"/>
                </a:solidFill>
              </a:rPr>
              <a:t> газды </a:t>
            </a:r>
            <a:r>
              <a:rPr lang="ru-RU" sz="8000" dirty="0" err="1">
                <a:solidFill>
                  <a:schemeClr val="dk1"/>
                </a:solidFill>
              </a:rPr>
              <a:t>экспорттық</a:t>
            </a:r>
            <a:r>
              <a:rPr lang="ru-RU" sz="8000" dirty="0">
                <a:solidFill>
                  <a:schemeClr val="dk1"/>
                </a:solidFill>
              </a:rPr>
              <a:t> </a:t>
            </a:r>
            <a:r>
              <a:rPr lang="ru-RU" sz="8000" dirty="0" err="1">
                <a:solidFill>
                  <a:schemeClr val="dk1"/>
                </a:solidFill>
              </a:rPr>
              <a:t>жеткізу</a:t>
            </a:r>
            <a:r>
              <a:rPr lang="ru-RU" sz="8000" dirty="0">
                <a:solidFill>
                  <a:schemeClr val="dk1"/>
                </a:solidFill>
              </a:rPr>
              <a:t>, ҚР </a:t>
            </a:r>
            <a:r>
              <a:rPr lang="ru-RU" sz="8000" dirty="0" err="1">
                <a:solidFill>
                  <a:schemeClr val="dk1"/>
                </a:solidFill>
              </a:rPr>
              <a:t>энергетикалық</a:t>
            </a:r>
            <a:r>
              <a:rPr lang="ru-RU" sz="8000" dirty="0">
                <a:solidFill>
                  <a:schemeClr val="dk1"/>
                </a:solidFill>
              </a:rPr>
              <a:t> </a:t>
            </a:r>
            <a:r>
              <a:rPr lang="ru-RU" sz="8000" dirty="0" err="1">
                <a:solidFill>
                  <a:schemeClr val="dk1"/>
                </a:solidFill>
              </a:rPr>
              <a:t>қауіпсіздігін</a:t>
            </a:r>
            <a:r>
              <a:rPr lang="ru-RU" sz="8000" dirty="0">
                <a:solidFill>
                  <a:schemeClr val="dk1"/>
                </a:solidFill>
              </a:rPr>
              <a:t> </a:t>
            </a:r>
            <a:r>
              <a:rPr lang="ru-RU" sz="8000" dirty="0" err="1">
                <a:solidFill>
                  <a:schemeClr val="dk1"/>
                </a:solidFill>
              </a:rPr>
              <a:t>қамтамасыз</a:t>
            </a:r>
            <a:r>
              <a:rPr lang="ru-RU" sz="8000" dirty="0">
                <a:solidFill>
                  <a:schemeClr val="dk1"/>
                </a:solidFill>
              </a:rPr>
              <a:t> </a:t>
            </a:r>
            <a:r>
              <a:rPr lang="ru-RU" sz="8000" dirty="0" err="1">
                <a:solidFill>
                  <a:schemeClr val="dk1"/>
                </a:solidFill>
              </a:rPr>
              <a:t>ету</a:t>
            </a:r>
            <a:r>
              <a:rPr lang="ru-RU" sz="8000" dirty="0">
                <a:solidFill>
                  <a:schemeClr val="dk1"/>
                </a:solidFill>
              </a:rPr>
              <a:t> </a:t>
            </a:r>
            <a:endParaRPr lang="ru-RU" altLang="ru-RU" sz="9600" b="1" dirty="0">
              <a:solidFill>
                <a:srgbClr val="002060"/>
              </a:solidFill>
              <a:cs typeface="Times New Roman" panose="02020603050405020304" pitchFamily="18" charset="0"/>
            </a:endParaRPr>
          </a:p>
          <a:p>
            <a:pPr>
              <a:spcBef>
                <a:spcPct val="0"/>
              </a:spcBef>
            </a:pPr>
            <a:r>
              <a:rPr lang="ru-RU" sz="8000" dirty="0" smtClean="0">
                <a:solidFill>
                  <a:schemeClr val="dk1"/>
                </a:solidFill>
              </a:rPr>
              <a:t> </a:t>
            </a:r>
            <a:endParaRPr lang="ru-RU" altLang="ru-RU" sz="9600" b="1" dirty="0">
              <a:solidFill>
                <a:srgbClr val="002060"/>
              </a:solidFill>
              <a:ea typeface="+mj-ea"/>
              <a:cs typeface="Times New Roman" panose="02020603050405020304" pitchFamily="18" charset="0"/>
            </a:endParaRPr>
          </a:p>
        </p:txBody>
      </p:sp>
      <p:pic>
        <p:nvPicPr>
          <p:cNvPr id="5" name="Рисунок 4"/>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7" name="Прямая соединительная линия 6"/>
          <p:cNvCxnSpPr/>
          <p:nvPr/>
        </p:nvCxnSpPr>
        <p:spPr>
          <a:xfrm>
            <a:off x="-8884" y="717284"/>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6" name="Таблица 5"/>
          <p:cNvGraphicFramePr>
            <a:graphicFrameLocks noGrp="1"/>
          </p:cNvGraphicFramePr>
          <p:nvPr>
            <p:extLst>
              <p:ext uri="{D42A27DB-BD31-4B8C-83A1-F6EECF244321}">
                <p14:modId xmlns:p14="http://schemas.microsoft.com/office/powerpoint/2010/main" val="4277648531"/>
              </p:ext>
            </p:extLst>
          </p:nvPr>
        </p:nvGraphicFramePr>
        <p:xfrm>
          <a:off x="149040" y="717284"/>
          <a:ext cx="8928992" cy="3021985"/>
        </p:xfrm>
        <a:graphic>
          <a:graphicData uri="http://schemas.openxmlformats.org/drawingml/2006/table">
            <a:tbl>
              <a:tblPr firstRow="1" bandRow="1">
                <a:tableStyleId>{5C22544A-7EE6-4342-B048-85BDC9FD1C3A}</a:tableStyleId>
              </a:tblPr>
              <a:tblGrid>
                <a:gridCol w="5123192"/>
                <a:gridCol w="951450"/>
                <a:gridCol w="2854350"/>
              </a:tblGrid>
              <a:tr h="381411">
                <a:tc>
                  <a:txBody>
                    <a:bodyPr/>
                    <a:lstStyle/>
                    <a:p>
                      <a:pPr algn="ctr" fontAlgn="b"/>
                      <a:r>
                        <a:rPr lang="ru-RU" sz="1700" u="none" strike="noStrike" dirty="0">
                          <a:effectLst/>
                        </a:rPr>
                        <a:t> </a:t>
                      </a:r>
                      <a:r>
                        <a:rPr lang="ru-RU" sz="1700" u="none" strike="noStrike" dirty="0" smtClean="0">
                          <a:effectLst/>
                        </a:rPr>
                        <a:t>Атауы</a:t>
                      </a:r>
                      <a:endParaRPr lang="ru-RU" sz="17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kk-KZ" sz="1700" b="1" i="0" u="none" strike="noStrike" dirty="0" smtClean="0">
                          <a:solidFill>
                            <a:schemeClr val="lt1"/>
                          </a:solidFill>
                          <a:effectLst/>
                          <a:latin typeface="+mn-lt"/>
                          <a:cs typeface="+mn-cs"/>
                        </a:rPr>
                        <a:t>Өлшем</a:t>
                      </a:r>
                      <a:r>
                        <a:rPr lang="kk-KZ" sz="1700" b="1" i="0" u="none" strike="noStrike" baseline="0" dirty="0" smtClean="0">
                          <a:solidFill>
                            <a:schemeClr val="lt1"/>
                          </a:solidFill>
                          <a:effectLst/>
                          <a:latin typeface="+mn-lt"/>
                          <a:cs typeface="+mn-cs"/>
                        </a:rPr>
                        <a:t> бірлігі</a:t>
                      </a:r>
                      <a:endParaRPr lang="ru-RU" sz="17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u="none" strike="noStrike" dirty="0" smtClean="0">
                          <a:effectLst/>
                        </a:rPr>
                        <a:t>Көлемі</a:t>
                      </a:r>
                      <a:endParaRPr lang="ru-RU" sz="1700" b="1" i="0" u="none" strike="noStrike" dirty="0">
                        <a:solidFill>
                          <a:srgbClr val="000000"/>
                        </a:solidFill>
                        <a:effectLst/>
                        <a:latin typeface="+mn-lt"/>
                        <a:cs typeface="Times New Roman" panose="02020603050405020304" pitchFamily="18" charset="0"/>
                      </a:endParaRPr>
                    </a:p>
                  </a:txBody>
                  <a:tcPr marL="9525" marR="9525" marT="9525" marB="0" anchor="ctr"/>
                </a:tc>
              </a:tr>
              <a:tr h="385847">
                <a:tc>
                  <a:txBody>
                    <a:bodyPr/>
                    <a:lstStyle/>
                    <a:p>
                      <a:pPr algn="l" fontAlgn="b"/>
                      <a:r>
                        <a:rPr lang="ru-RU" sz="1700" kern="1200" dirty="0" smtClean="0">
                          <a:effectLst/>
                        </a:rPr>
                        <a:t> Газ құбырының ұзындығы</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u="none" strike="noStrike" dirty="0" smtClean="0">
                          <a:effectLst/>
                        </a:rPr>
                        <a:t>км</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kern="1200" dirty="0" smtClean="0">
                          <a:effectLst/>
                        </a:rPr>
                        <a:t>1 4</a:t>
                      </a:r>
                      <a:r>
                        <a:rPr lang="en-US" sz="1700" kern="1200" dirty="0" smtClean="0">
                          <a:effectLst/>
                        </a:rPr>
                        <a:t>54</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381411">
                <a:tc>
                  <a:txBody>
                    <a:bodyPr/>
                    <a:lstStyle/>
                    <a:p>
                      <a:pPr algn="l" fontAlgn="b"/>
                      <a:r>
                        <a:rPr lang="ru-RU" sz="1700" kern="1200" dirty="0" smtClean="0">
                          <a:effectLst/>
                        </a:rPr>
                        <a:t> Төселіп</a:t>
                      </a:r>
                      <a:r>
                        <a:rPr lang="ru-RU" sz="1700" kern="1200" baseline="0" dirty="0" smtClean="0">
                          <a:effectLst/>
                        </a:rPr>
                        <a:t> жатқан құбырлар диаметрі</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kern="1200" dirty="0" smtClean="0">
                          <a:effectLst/>
                        </a:rPr>
                        <a:t>мм</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kern="1200" dirty="0" smtClean="0">
                          <a:effectLst/>
                        </a:rPr>
                        <a:t>1067</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345739">
                <a:tc>
                  <a:txBody>
                    <a:bodyPr/>
                    <a:lstStyle/>
                    <a:p>
                      <a:pPr algn="l" fontAlgn="b"/>
                      <a:r>
                        <a:rPr lang="ru-RU" sz="1700" kern="1200" baseline="0" dirty="0" smtClean="0">
                          <a:effectLst/>
                        </a:rPr>
                        <a:t> К</a:t>
                      </a:r>
                      <a:r>
                        <a:rPr lang="ru-RU" sz="1700" kern="1200" dirty="0" smtClean="0">
                          <a:effectLst/>
                        </a:rPr>
                        <a:t>омпрессор станцияларының саны</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u="none" strike="noStrike" dirty="0" smtClean="0">
                          <a:effectLst/>
                        </a:rPr>
                        <a:t>бірл.</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kern="1200" dirty="0" smtClean="0">
                          <a:effectLst/>
                        </a:rPr>
                        <a:t>2</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306883">
                <a:tc>
                  <a:txBody>
                    <a:bodyPr/>
                    <a:lstStyle/>
                    <a:p>
                      <a:pPr algn="l" fontAlgn="b"/>
                      <a:r>
                        <a:rPr lang="ru-RU" sz="1700" kern="1200" baseline="0" dirty="0" smtClean="0">
                          <a:effectLst/>
                        </a:rPr>
                        <a:t> </a:t>
                      </a:r>
                      <a:r>
                        <a:rPr lang="ru-RU" sz="1700" kern="1200" baseline="0" dirty="0" smtClean="0">
                          <a:solidFill>
                            <a:schemeClr val="dk1"/>
                          </a:solidFill>
                          <a:effectLst/>
                          <a:latin typeface="+mn-lt"/>
                          <a:ea typeface="+mn-ea"/>
                          <a:cs typeface="+mn-cs"/>
                        </a:rPr>
                        <a:t>Газ айдау агрегаттарының саны</a:t>
                      </a:r>
                      <a:endParaRPr lang="ru-RU" sz="1700" kern="1200" baseline="0" dirty="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700" u="none" strike="noStrike" dirty="0">
                          <a:effectLst/>
                        </a:rPr>
                        <a:t> </a:t>
                      </a:r>
                      <a:r>
                        <a:rPr lang="ru-RU" sz="1700" u="none" strike="noStrike" dirty="0" smtClean="0">
                          <a:effectLst/>
                        </a:rPr>
                        <a:t>бірл.</a:t>
                      </a:r>
                      <a:endParaRPr lang="ru-RU" sz="1700" b="0" i="0" u="none" strike="noStrike" dirty="0" smtClean="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kern="1200" dirty="0" smtClean="0">
                          <a:effectLst/>
                        </a:rPr>
                        <a:t>8</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265450">
                <a:tc>
                  <a:txBody>
                    <a:bodyPr/>
                    <a:lstStyle/>
                    <a:p>
                      <a:pPr algn="l" fontAlgn="b"/>
                      <a:r>
                        <a:rPr lang="ru-RU" sz="1700" kern="1200" baseline="0" dirty="0" smtClean="0">
                          <a:effectLst/>
                        </a:rPr>
                        <a:t> В</a:t>
                      </a:r>
                      <a:r>
                        <a:rPr lang="ru-RU" sz="1700" kern="1200" dirty="0" smtClean="0">
                          <a:effectLst/>
                        </a:rPr>
                        <a:t>ахта</a:t>
                      </a:r>
                      <a:r>
                        <a:rPr lang="ru-RU" sz="1700" kern="1200" baseline="0" dirty="0" smtClean="0">
                          <a:effectLst/>
                        </a:rPr>
                        <a:t> кенттерінің саны</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700" u="none" strike="noStrike" dirty="0">
                          <a:effectLst/>
                        </a:rPr>
                        <a:t> </a:t>
                      </a:r>
                      <a:r>
                        <a:rPr lang="ru-RU" sz="1700" u="none" strike="noStrike" dirty="0" smtClean="0">
                          <a:effectLst/>
                        </a:rPr>
                        <a:t>бірл.</a:t>
                      </a:r>
                      <a:endParaRPr lang="ru-RU" sz="1700" b="0" i="0" u="none" strike="noStrike" dirty="0" smtClean="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smtClean="0">
                          <a:effectLst/>
                        </a:rPr>
                        <a:t>5</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265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700" kern="1200" baseline="0" dirty="0" smtClean="0">
                          <a:effectLst/>
                        </a:rPr>
                        <a:t> Ж</a:t>
                      </a:r>
                      <a:r>
                        <a:rPr lang="ru-RU" sz="1700" kern="1200" dirty="0" smtClean="0">
                          <a:solidFill>
                            <a:prstClr val="black"/>
                          </a:solidFill>
                          <a:effectLst/>
                          <a:cs typeface="Times New Roman" pitchFamily="18" charset="0"/>
                        </a:rPr>
                        <a:t>өндеу</a:t>
                      </a:r>
                      <a:r>
                        <a:rPr lang="ru-RU" sz="1700" dirty="0" smtClean="0">
                          <a:solidFill>
                            <a:prstClr val="black"/>
                          </a:solidFill>
                          <a:cs typeface="Times New Roman" pitchFamily="18" charset="0"/>
                        </a:rPr>
                        <a:t>-пайдалану</a:t>
                      </a:r>
                      <a:r>
                        <a:rPr lang="ru-RU" sz="1700" baseline="0" dirty="0" smtClean="0">
                          <a:solidFill>
                            <a:prstClr val="black"/>
                          </a:solidFill>
                          <a:cs typeface="Times New Roman" pitchFamily="18" charset="0"/>
                        </a:rPr>
                        <a:t> </a:t>
                      </a:r>
                      <a:r>
                        <a:rPr lang="ru-RU" sz="1700" dirty="0" smtClean="0">
                          <a:solidFill>
                            <a:prstClr val="black"/>
                          </a:solidFill>
                          <a:cs typeface="Times New Roman" pitchFamily="18" charset="0"/>
                        </a:rPr>
                        <a:t>учаскелерінің</a:t>
                      </a:r>
                      <a:r>
                        <a:rPr lang="ru-RU" sz="1700" baseline="0" dirty="0" smtClean="0">
                          <a:solidFill>
                            <a:prstClr val="black"/>
                          </a:solidFill>
                          <a:cs typeface="Times New Roman" pitchFamily="18" charset="0"/>
                        </a:rPr>
                        <a:t> саны</a:t>
                      </a:r>
                      <a:endParaRPr lang="ru-RU" sz="1700" b="0" i="0" u="none" strike="noStrike" dirty="0" smtClean="0">
                        <a:solidFill>
                          <a:srgbClr val="000000"/>
                        </a:solidFill>
                        <a:effectLst/>
                        <a:latin typeface="+mn-lt"/>
                        <a:cs typeface="Times New Roman" panose="02020603050405020304" pitchFamily="18"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700" u="none" strike="noStrike" dirty="0" smtClean="0">
                          <a:effectLst/>
                        </a:rPr>
                        <a:t>бірл.</a:t>
                      </a:r>
                      <a:endParaRPr lang="ru-RU" sz="1700" b="0" i="0" u="none" strike="noStrike" dirty="0" smtClean="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b="0" i="0" u="none" strike="noStrike" dirty="0" smtClean="0">
                          <a:solidFill>
                            <a:schemeClr val="dk1"/>
                          </a:solidFill>
                          <a:effectLst/>
                          <a:latin typeface="+mn-lt"/>
                          <a:cs typeface="+mn-cs"/>
                        </a:rPr>
                        <a:t>4</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253787">
                <a:tc>
                  <a:txBody>
                    <a:bodyPr/>
                    <a:lstStyle/>
                    <a:p>
                      <a:pPr algn="l" fontAlgn="b"/>
                      <a:r>
                        <a:rPr lang="ru-RU" sz="1700" kern="1200" dirty="0" smtClean="0">
                          <a:effectLst/>
                        </a:rPr>
                        <a:t>«Бейнеу-</a:t>
                      </a:r>
                      <a:r>
                        <a:rPr lang="ru-RU" sz="1700" kern="1200" dirty="0" err="1" smtClean="0">
                          <a:effectLst/>
                        </a:rPr>
                        <a:t>Бозой</a:t>
                      </a:r>
                      <a:r>
                        <a:rPr lang="ru-RU" sz="1700" kern="1200" dirty="0" smtClean="0">
                          <a:effectLst/>
                        </a:rPr>
                        <a:t>»  учаскесіндегі жобалық қысым </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kern="1200" dirty="0" smtClean="0">
                          <a:effectLst/>
                        </a:rPr>
                        <a:t>МПа </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kern="1200" dirty="0" smtClean="0">
                          <a:effectLst/>
                        </a:rPr>
                        <a:t>7,4 </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r h="198948">
                <a:tc>
                  <a:txBody>
                    <a:bodyPr/>
                    <a:lstStyle/>
                    <a:p>
                      <a:pPr algn="l" fontAlgn="b"/>
                      <a:r>
                        <a:rPr lang="ru-RU" sz="1700" kern="1200" dirty="0" smtClean="0">
                          <a:effectLst/>
                        </a:rPr>
                        <a:t>«Бозой-Шымкент» учаскесіндегі жобалық</a:t>
                      </a:r>
                      <a:r>
                        <a:rPr lang="ru-RU" sz="1700" kern="1200" baseline="0" dirty="0" smtClean="0">
                          <a:effectLst/>
                        </a:rPr>
                        <a:t> қысым </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ru-RU" sz="1700" kern="1200" dirty="0" smtClean="0">
                          <a:effectLst/>
                        </a:rPr>
                        <a:t>МПа </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kern="1200" dirty="0" smtClean="0">
                          <a:effectLst/>
                        </a:rPr>
                        <a:t>9,8</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tr>
            </a:tbl>
          </a:graphicData>
        </a:graphic>
      </p:graphicFrame>
      <p:cxnSp>
        <p:nvCxnSpPr>
          <p:cNvPr id="8" name="Прямая соединительная линия 7"/>
          <p:cNvCxnSpPr/>
          <p:nvPr/>
        </p:nvCxnSpPr>
        <p:spPr>
          <a:xfrm>
            <a:off x="0" y="4149080"/>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4" name="Прямоугольник 3"/>
          <p:cNvSpPr/>
          <p:nvPr/>
        </p:nvSpPr>
        <p:spPr>
          <a:xfrm>
            <a:off x="77898" y="4767527"/>
            <a:ext cx="9045380" cy="387798"/>
          </a:xfrm>
          <a:prstGeom prst="rect">
            <a:avLst/>
          </a:prstGeom>
        </p:spPr>
        <p:txBody>
          <a:bodyPr wrap="square">
            <a:spAutoFit/>
          </a:bodyPr>
          <a:lstStyle/>
          <a:p>
            <a:pPr lvl="0" algn="ctr" fontAlgn="ctr">
              <a:lnSpc>
                <a:spcPct val="80000"/>
              </a:lnSpc>
              <a:spcBef>
                <a:spcPct val="20000"/>
              </a:spcBef>
              <a:defRPr/>
            </a:pPr>
            <a:r>
              <a:rPr lang="ru-RU" sz="2400" b="1" dirty="0" smtClean="0">
                <a:solidFill>
                  <a:srgbClr val="002060"/>
                </a:solidFill>
                <a:ea typeface="+mj-ea"/>
                <a:cs typeface="Times New Roman" panose="02020603050405020304" pitchFamily="18" charset="0"/>
              </a:rPr>
              <a:t>Жобаның </a:t>
            </a:r>
            <a:r>
              <a:rPr lang="ru-RU" sz="2400" b="1" dirty="0" err="1" smtClean="0">
                <a:solidFill>
                  <a:srgbClr val="002060"/>
                </a:solidFill>
                <a:ea typeface="+mj-ea"/>
                <a:cs typeface="Times New Roman" panose="02020603050405020304" pitchFamily="18" charset="0"/>
              </a:rPr>
              <a:t>ресурстық</a:t>
            </a:r>
            <a:r>
              <a:rPr lang="ru-RU" sz="2400" b="1" dirty="0" smtClean="0">
                <a:solidFill>
                  <a:srgbClr val="002060"/>
                </a:solidFill>
                <a:ea typeface="+mj-ea"/>
                <a:cs typeface="Times New Roman" panose="02020603050405020304" pitchFamily="18" charset="0"/>
              </a:rPr>
              <a:t> </a:t>
            </a:r>
            <a:r>
              <a:rPr lang="ru-RU" sz="2400" b="1" dirty="0" err="1" smtClean="0">
                <a:solidFill>
                  <a:srgbClr val="002060"/>
                </a:solidFill>
                <a:ea typeface="+mj-ea"/>
                <a:cs typeface="Times New Roman" panose="02020603050405020304" pitchFamily="18" charset="0"/>
              </a:rPr>
              <a:t>базасы</a:t>
            </a:r>
            <a:endParaRPr lang="ru-RU" sz="2400" b="1" dirty="0">
              <a:solidFill>
                <a:srgbClr val="002060"/>
              </a:solidFill>
              <a:ea typeface="+mj-ea"/>
              <a:cs typeface="Times New Roman" panose="02020603050405020304" pitchFamily="18" charset="0"/>
            </a:endParaRPr>
          </a:p>
        </p:txBody>
      </p:sp>
      <p:cxnSp>
        <p:nvCxnSpPr>
          <p:cNvPr id="9" name="Прямая соединительная линия 8"/>
          <p:cNvCxnSpPr/>
          <p:nvPr/>
        </p:nvCxnSpPr>
        <p:spPr>
          <a:xfrm>
            <a:off x="0" y="515532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Прямоугольник 9"/>
          <p:cNvSpPr/>
          <p:nvPr/>
        </p:nvSpPr>
        <p:spPr>
          <a:xfrm>
            <a:off x="77898" y="5190607"/>
            <a:ext cx="9045380" cy="400110"/>
          </a:xfrm>
          <a:prstGeom prst="rect">
            <a:avLst/>
          </a:prstGeom>
        </p:spPr>
        <p:txBody>
          <a:bodyPr wrap="square">
            <a:spAutoFit/>
          </a:bodyPr>
          <a:lstStyle/>
          <a:p>
            <a:pPr marL="285750" indent="-285750" fontAlgn="b">
              <a:buFont typeface="Arial" panose="020B0604020202020204" pitchFamily="34" charset="0"/>
              <a:buChar char="•"/>
              <a:defRPr/>
            </a:pPr>
            <a:r>
              <a:rPr lang="ru-RU" sz="2000" dirty="0" smtClean="0">
                <a:solidFill>
                  <a:schemeClr val="dk1"/>
                </a:solidFill>
              </a:rPr>
              <a:t>Кен </a:t>
            </a:r>
            <a:r>
              <a:rPr lang="ru-RU" sz="2000" dirty="0" err="1" smtClean="0">
                <a:solidFill>
                  <a:schemeClr val="dk1"/>
                </a:solidFill>
              </a:rPr>
              <a:t>орындарының</a:t>
            </a:r>
            <a:r>
              <a:rPr lang="ru-RU" sz="2000" dirty="0" smtClean="0">
                <a:solidFill>
                  <a:schemeClr val="dk1"/>
                </a:solidFill>
              </a:rPr>
              <a:t> </a:t>
            </a:r>
            <a:r>
              <a:rPr lang="ru-RU" sz="2000" dirty="0" err="1" smtClean="0">
                <a:solidFill>
                  <a:schemeClr val="dk1"/>
                </a:solidFill>
              </a:rPr>
              <a:t>Батыс</a:t>
            </a:r>
            <a:r>
              <a:rPr lang="ru-RU" sz="2000" dirty="0" smtClean="0">
                <a:solidFill>
                  <a:schemeClr val="dk1"/>
                </a:solidFill>
              </a:rPr>
              <a:t> </a:t>
            </a:r>
            <a:r>
              <a:rPr lang="ru-RU" sz="2000" dirty="0" err="1" smtClean="0">
                <a:solidFill>
                  <a:schemeClr val="dk1"/>
                </a:solidFill>
              </a:rPr>
              <a:t>және</a:t>
            </a:r>
            <a:r>
              <a:rPr lang="ru-RU" sz="2000" dirty="0" smtClean="0">
                <a:solidFill>
                  <a:schemeClr val="dk1"/>
                </a:solidFill>
              </a:rPr>
              <a:t> </a:t>
            </a:r>
            <a:r>
              <a:rPr lang="ru-RU" sz="2000" dirty="0" err="1" smtClean="0">
                <a:solidFill>
                  <a:schemeClr val="dk1"/>
                </a:solidFill>
              </a:rPr>
              <a:t>Ақтөбе</a:t>
            </a:r>
            <a:r>
              <a:rPr lang="ru-RU" sz="2000" dirty="0" smtClean="0">
                <a:solidFill>
                  <a:schemeClr val="dk1"/>
                </a:solidFill>
              </a:rPr>
              <a:t> </a:t>
            </a:r>
            <a:r>
              <a:rPr lang="ru-RU" sz="2000" dirty="0" err="1" smtClean="0">
                <a:solidFill>
                  <a:schemeClr val="dk1"/>
                </a:solidFill>
              </a:rPr>
              <a:t>топтары</a:t>
            </a:r>
            <a:r>
              <a:rPr lang="ru-RU" sz="2000" dirty="0" smtClean="0">
                <a:solidFill>
                  <a:schemeClr val="dk1"/>
                </a:solidFill>
              </a:rPr>
              <a:t> </a:t>
            </a:r>
            <a:endParaRPr lang="ru-RU" sz="2000" dirty="0">
              <a:solidFill>
                <a:schemeClr val="dk1"/>
              </a:solidFill>
            </a:endParaRPr>
          </a:p>
        </p:txBody>
      </p:sp>
      <p:sp>
        <p:nvSpPr>
          <p:cNvPr id="11" name="Прямоугольник 10"/>
          <p:cNvSpPr/>
          <p:nvPr/>
        </p:nvSpPr>
        <p:spPr>
          <a:xfrm>
            <a:off x="103794" y="5590716"/>
            <a:ext cx="9019484" cy="387798"/>
          </a:xfrm>
          <a:prstGeom prst="rect">
            <a:avLst/>
          </a:prstGeom>
        </p:spPr>
        <p:txBody>
          <a:bodyPr wrap="square">
            <a:spAutoFit/>
          </a:bodyPr>
          <a:lstStyle/>
          <a:p>
            <a:pPr algn="ctr" fontAlgn="ctr">
              <a:lnSpc>
                <a:spcPct val="80000"/>
              </a:lnSpc>
              <a:spcBef>
                <a:spcPct val="20000"/>
              </a:spcBef>
              <a:defRPr/>
            </a:pPr>
            <a:r>
              <a:rPr lang="ru-RU" sz="2400" b="1" dirty="0" smtClean="0">
                <a:solidFill>
                  <a:srgbClr val="002060"/>
                </a:solidFill>
                <a:ea typeface="+mj-ea"/>
                <a:cs typeface="Times New Roman" panose="02020603050405020304" pitchFamily="18" charset="0"/>
              </a:rPr>
              <a:t>Жобаның </a:t>
            </a:r>
            <a:r>
              <a:rPr lang="ru-RU" sz="2400" b="1" dirty="0" err="1" smtClean="0">
                <a:solidFill>
                  <a:srgbClr val="002060"/>
                </a:solidFill>
                <a:ea typeface="+mj-ea"/>
                <a:cs typeface="Times New Roman" panose="02020603050405020304" pitchFamily="18" charset="0"/>
              </a:rPr>
              <a:t>іске</a:t>
            </a:r>
            <a:r>
              <a:rPr lang="ru-RU" sz="2400" b="1" dirty="0" smtClean="0">
                <a:solidFill>
                  <a:srgbClr val="002060"/>
                </a:solidFill>
                <a:ea typeface="+mj-ea"/>
                <a:cs typeface="Times New Roman" panose="02020603050405020304" pitchFamily="18" charset="0"/>
              </a:rPr>
              <a:t> асу </a:t>
            </a:r>
            <a:r>
              <a:rPr lang="ru-RU" sz="2400" b="1" dirty="0" err="1" smtClean="0">
                <a:solidFill>
                  <a:srgbClr val="002060"/>
                </a:solidFill>
                <a:ea typeface="+mj-ea"/>
                <a:cs typeface="Times New Roman" panose="02020603050405020304" pitchFamily="18" charset="0"/>
              </a:rPr>
              <a:t>орны</a:t>
            </a:r>
            <a:endParaRPr lang="ru-RU" sz="2400" b="1" dirty="0">
              <a:solidFill>
                <a:srgbClr val="002060"/>
              </a:solidFill>
              <a:ea typeface="+mj-ea"/>
              <a:cs typeface="Times New Roman" panose="02020603050405020304" pitchFamily="18" charset="0"/>
            </a:endParaRPr>
          </a:p>
        </p:txBody>
      </p:sp>
      <p:cxnSp>
        <p:nvCxnSpPr>
          <p:cNvPr id="12" name="Прямая соединительная линия 11"/>
          <p:cNvCxnSpPr/>
          <p:nvPr/>
        </p:nvCxnSpPr>
        <p:spPr>
          <a:xfrm>
            <a:off x="0" y="5978514"/>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3" name="Прямоугольник 12"/>
          <p:cNvSpPr/>
          <p:nvPr/>
        </p:nvSpPr>
        <p:spPr>
          <a:xfrm>
            <a:off x="108125" y="6000195"/>
            <a:ext cx="8927749" cy="400110"/>
          </a:xfrm>
          <a:prstGeom prst="rect">
            <a:avLst/>
          </a:prstGeom>
        </p:spPr>
        <p:txBody>
          <a:bodyPr wrap="square">
            <a:spAutoFit/>
          </a:bodyPr>
          <a:lstStyle/>
          <a:p>
            <a:pPr marL="285750" indent="-285750" fontAlgn="b">
              <a:buFont typeface="Arial" panose="020B0604020202020204" pitchFamily="34" charset="0"/>
              <a:buChar char="•"/>
              <a:defRPr/>
            </a:pPr>
            <a:r>
              <a:rPr lang="ru-RU" sz="2000" dirty="0" err="1" smtClean="0">
                <a:solidFill>
                  <a:schemeClr val="dk1"/>
                </a:solidFill>
              </a:rPr>
              <a:t>Маңғыстау</a:t>
            </a:r>
            <a:r>
              <a:rPr lang="ru-RU" sz="2000" dirty="0" smtClean="0">
                <a:solidFill>
                  <a:schemeClr val="dk1"/>
                </a:solidFill>
              </a:rPr>
              <a:t>, </a:t>
            </a:r>
            <a:r>
              <a:rPr lang="ru-RU" sz="2000" dirty="0" err="1" smtClean="0">
                <a:solidFill>
                  <a:schemeClr val="dk1"/>
                </a:solidFill>
              </a:rPr>
              <a:t>Ақтөбе</a:t>
            </a:r>
            <a:r>
              <a:rPr lang="ru-RU" sz="2000" dirty="0" smtClean="0">
                <a:solidFill>
                  <a:schemeClr val="dk1"/>
                </a:solidFill>
              </a:rPr>
              <a:t>, </a:t>
            </a:r>
            <a:r>
              <a:rPr lang="ru-RU" sz="2000" dirty="0" err="1" smtClean="0">
                <a:solidFill>
                  <a:schemeClr val="dk1"/>
                </a:solidFill>
              </a:rPr>
              <a:t>Қызылорда</a:t>
            </a:r>
            <a:r>
              <a:rPr lang="ru-RU" sz="2000" dirty="0" smtClean="0">
                <a:solidFill>
                  <a:schemeClr val="dk1"/>
                </a:solidFill>
              </a:rPr>
              <a:t> </a:t>
            </a:r>
            <a:r>
              <a:rPr lang="ru-RU" sz="2000" dirty="0" err="1" smtClean="0">
                <a:solidFill>
                  <a:schemeClr val="dk1"/>
                </a:solidFill>
              </a:rPr>
              <a:t>және</a:t>
            </a:r>
            <a:r>
              <a:rPr lang="ru-RU" sz="2000" dirty="0">
                <a:solidFill>
                  <a:schemeClr val="dk1"/>
                </a:solidFill>
              </a:rPr>
              <a:t> </a:t>
            </a:r>
            <a:r>
              <a:rPr lang="ru-RU" sz="2000" dirty="0" err="1" smtClean="0">
                <a:solidFill>
                  <a:schemeClr val="dk1"/>
                </a:solidFill>
              </a:rPr>
              <a:t>Оңтүстік</a:t>
            </a:r>
            <a:r>
              <a:rPr lang="ru-RU" sz="2000" dirty="0" smtClean="0">
                <a:solidFill>
                  <a:schemeClr val="dk1"/>
                </a:solidFill>
              </a:rPr>
              <a:t> </a:t>
            </a:r>
            <a:r>
              <a:rPr lang="ru-RU" sz="2000" dirty="0" err="1" smtClean="0">
                <a:solidFill>
                  <a:schemeClr val="dk1"/>
                </a:solidFill>
              </a:rPr>
              <a:t>Қазақстан</a:t>
            </a:r>
            <a:r>
              <a:rPr lang="ru-RU" sz="2000" dirty="0" smtClean="0">
                <a:solidFill>
                  <a:schemeClr val="dk1"/>
                </a:solidFill>
              </a:rPr>
              <a:t> </a:t>
            </a:r>
            <a:r>
              <a:rPr lang="ru-RU" sz="2000" dirty="0" err="1" smtClean="0">
                <a:solidFill>
                  <a:schemeClr val="dk1"/>
                </a:solidFill>
              </a:rPr>
              <a:t>облыстары</a:t>
            </a:r>
            <a:r>
              <a:rPr lang="ru-RU" sz="2000" dirty="0" smtClean="0">
                <a:solidFill>
                  <a:schemeClr val="dk1"/>
                </a:solidFill>
              </a:rPr>
              <a:t> </a:t>
            </a:r>
            <a:endParaRPr lang="ru-RU" sz="2000" dirty="0">
              <a:solidFill>
                <a:schemeClr val="dk1"/>
              </a:solidFill>
            </a:endParaRPr>
          </a:p>
        </p:txBody>
      </p:sp>
    </p:spTree>
    <p:extLst>
      <p:ext uri="{BB962C8B-B14F-4D97-AF65-F5344CB8AC3E}">
        <p14:creationId xmlns:p14="http://schemas.microsoft.com/office/powerpoint/2010/main" val="351225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128792" cy="778098"/>
          </a:xfrm>
        </p:spPr>
        <p:txBody>
          <a:bodyPr>
            <a:noAutofit/>
          </a:bodyPr>
          <a:lstStyle/>
          <a:p>
            <a:r>
              <a:rPr lang="ru-RU" sz="2200" b="1" dirty="0" smtClean="0">
                <a:solidFill>
                  <a:srgbClr val="002060"/>
                </a:solidFill>
                <a:latin typeface="+mn-lt"/>
                <a:cs typeface="Times New Roman" panose="02020603050405020304" pitchFamily="18" charset="0"/>
              </a:rPr>
              <a:t>2015 </a:t>
            </a:r>
            <a:r>
              <a:rPr lang="kk-KZ" sz="2200" b="1" dirty="0" smtClean="0">
                <a:solidFill>
                  <a:srgbClr val="002060"/>
                </a:solidFill>
                <a:latin typeface="+mn-lt"/>
                <a:cs typeface="Times New Roman" panose="02020603050405020304" pitchFamily="18" charset="0"/>
              </a:rPr>
              <a:t>жылғы</a:t>
            </a:r>
            <a:r>
              <a:rPr lang="ru-RU" sz="2200" b="1" dirty="0" smtClean="0">
                <a:solidFill>
                  <a:srgbClr val="002060"/>
                </a:solidFill>
                <a:latin typeface="+mn-lt"/>
                <a:cs typeface="Times New Roman" panose="02020603050405020304" pitchFamily="18" charset="0"/>
              </a:rPr>
              <a:t> </a:t>
            </a:r>
            <a:r>
              <a:rPr lang="ru-RU" sz="2200" b="1" dirty="0" err="1" smtClean="0">
                <a:solidFill>
                  <a:srgbClr val="002060"/>
                </a:solidFill>
                <a:latin typeface="+mn-lt"/>
                <a:cs typeface="Times New Roman" panose="02020603050405020304" pitchFamily="18" charset="0"/>
              </a:rPr>
              <a:t>инвестициялық</a:t>
            </a:r>
            <a:r>
              <a:rPr lang="ru-RU" sz="2200" b="1" dirty="0" smtClean="0">
                <a:solidFill>
                  <a:srgbClr val="002060"/>
                </a:solidFill>
                <a:latin typeface="+mn-lt"/>
                <a:cs typeface="Times New Roman" panose="02020603050405020304" pitchFamily="18" charset="0"/>
              </a:rPr>
              <a:t> </a:t>
            </a:r>
            <a:r>
              <a:rPr lang="ru-RU" sz="2200" b="1" dirty="0" err="1" smtClean="0">
                <a:solidFill>
                  <a:srgbClr val="002060"/>
                </a:solidFill>
                <a:latin typeface="+mn-lt"/>
                <a:cs typeface="Times New Roman" panose="02020603050405020304" pitchFamily="18" charset="0"/>
              </a:rPr>
              <a:t>бағдарламаны</a:t>
            </a:r>
            <a:r>
              <a:rPr lang="ru-RU" sz="2200" b="1" dirty="0" smtClean="0">
                <a:solidFill>
                  <a:srgbClr val="002060"/>
                </a:solidFill>
                <a:latin typeface="+mn-lt"/>
                <a:cs typeface="Times New Roman" panose="02020603050405020304" pitchFamily="18" charset="0"/>
              </a:rPr>
              <a:t> </a:t>
            </a:r>
            <a:r>
              <a:rPr lang="ru-RU" sz="2200" b="1" dirty="0" err="1" smtClean="0">
                <a:solidFill>
                  <a:srgbClr val="002060"/>
                </a:solidFill>
                <a:latin typeface="+mn-lt"/>
                <a:cs typeface="Times New Roman" panose="02020603050405020304" pitchFamily="18" charset="0"/>
              </a:rPr>
              <a:t>орындау</a:t>
            </a:r>
            <a:endParaRPr lang="ru-RU" sz="2200" b="1" dirty="0">
              <a:solidFill>
                <a:srgbClr val="002060"/>
              </a:solidFill>
              <a:latin typeface="+mn-lt"/>
              <a:cs typeface="Times New Roman" panose="02020603050405020304" pitchFamily="18" charset="0"/>
            </a:endParaRPr>
          </a:p>
        </p:txBody>
      </p:sp>
      <p:pic>
        <p:nvPicPr>
          <p:cNvPr id="5" name="Рисунок 4"/>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7" name="Прямая соединительная линия 6"/>
          <p:cNvCxnSpPr/>
          <p:nvPr/>
        </p:nvCxnSpPr>
        <p:spPr>
          <a:xfrm>
            <a:off x="-2" y="738237"/>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84021" y="1641954"/>
            <a:ext cx="947695" cy="276999"/>
          </a:xfrm>
          <a:prstGeom prst="rect">
            <a:avLst/>
          </a:prstGeom>
          <a:noFill/>
        </p:spPr>
        <p:txBody>
          <a:bodyPr wrap="none" rtlCol="0">
            <a:spAutoFit/>
          </a:bodyPr>
          <a:lstStyle/>
          <a:p>
            <a:r>
              <a:rPr lang="ru-RU" sz="1200" b="1" i="1" dirty="0"/>
              <a:t>м</a:t>
            </a:r>
            <a:r>
              <a:rPr lang="ru-RU" sz="1200" b="1" i="1" dirty="0" smtClean="0"/>
              <a:t>ы</a:t>
            </a:r>
            <a:r>
              <a:rPr lang="kk-KZ" sz="1200" b="1" i="1" dirty="0" smtClean="0"/>
              <a:t>ң тенге</a:t>
            </a:r>
            <a:endParaRPr lang="ru-RU" sz="1200" b="1" i="1" dirty="0"/>
          </a:p>
        </p:txBody>
      </p:sp>
      <p:graphicFrame>
        <p:nvGraphicFramePr>
          <p:cNvPr id="4" name="Таблица 3"/>
          <p:cNvGraphicFramePr>
            <a:graphicFrameLocks noGrp="1"/>
          </p:cNvGraphicFramePr>
          <p:nvPr>
            <p:extLst>
              <p:ext uri="{D42A27DB-BD31-4B8C-83A1-F6EECF244321}">
                <p14:modId xmlns:p14="http://schemas.microsoft.com/office/powerpoint/2010/main" val="3015526757"/>
              </p:ext>
            </p:extLst>
          </p:nvPr>
        </p:nvGraphicFramePr>
        <p:xfrm>
          <a:off x="395536" y="1918955"/>
          <a:ext cx="8549004" cy="3598277"/>
        </p:xfrm>
        <a:graphic>
          <a:graphicData uri="http://schemas.openxmlformats.org/drawingml/2006/table">
            <a:tbl>
              <a:tblPr firstRow="1" bandRow="1">
                <a:tableStyleId>{5C22544A-7EE6-4342-B048-85BDC9FD1C3A}</a:tableStyleId>
              </a:tblPr>
              <a:tblGrid>
                <a:gridCol w="836880"/>
                <a:gridCol w="4059641"/>
                <a:gridCol w="2087133"/>
                <a:gridCol w="1565350"/>
              </a:tblGrid>
              <a:tr h="736929">
                <a:tc>
                  <a:txBody>
                    <a:bodyPr/>
                    <a:lstStyle/>
                    <a:p>
                      <a:pPr algn="ctr" rtl="0" fontAlgn="ctr"/>
                      <a:r>
                        <a:rPr lang="ru-RU" sz="1400" u="none" strike="noStrike" dirty="0">
                          <a:effectLst/>
                        </a:rPr>
                        <a:t>№ </a:t>
                      </a:r>
                      <a:r>
                        <a:rPr lang="ru-RU" sz="1400" u="none" strike="noStrike" dirty="0" smtClean="0">
                          <a:effectLst/>
                        </a:rPr>
                        <a:t>қ/б</a:t>
                      </a:r>
                      <a:endParaRPr lang="ru-RU" sz="1400" b="1" i="0" u="none" strike="noStrike" dirty="0">
                        <a:solidFill>
                          <a:srgbClr val="FFFFFF"/>
                        </a:solidFill>
                        <a:effectLst/>
                        <a:latin typeface="Calibri"/>
                      </a:endParaRPr>
                    </a:p>
                  </a:txBody>
                  <a:tcPr marL="8089" marR="8089" marT="8089" marB="0" anchor="ctr"/>
                </a:tc>
                <a:tc>
                  <a:txBody>
                    <a:bodyPr/>
                    <a:lstStyle/>
                    <a:p>
                      <a:pPr algn="ctr" rtl="0" fontAlgn="ctr"/>
                      <a:r>
                        <a:rPr lang="ru-RU" sz="1400" u="none" strike="noStrike" dirty="0" err="1" smtClean="0">
                          <a:effectLst/>
                        </a:rPr>
                        <a:t>Бап</a:t>
                      </a:r>
                      <a:r>
                        <a:rPr lang="ru-RU" sz="1400" u="none" strike="noStrike" dirty="0" smtClean="0">
                          <a:effectLst/>
                        </a:rPr>
                        <a:t> </a:t>
                      </a:r>
                      <a:r>
                        <a:rPr lang="ru-RU" sz="1400" u="none" strike="noStrike" dirty="0" err="1" smtClean="0">
                          <a:effectLst/>
                        </a:rPr>
                        <a:t>атауы</a:t>
                      </a:r>
                      <a:endParaRPr lang="ru-RU" sz="1400" b="1" i="0" u="none" strike="noStrike" dirty="0">
                        <a:solidFill>
                          <a:srgbClr val="FFFFFF"/>
                        </a:solidFill>
                        <a:effectLst/>
                        <a:latin typeface="Calibri"/>
                      </a:endParaRPr>
                    </a:p>
                  </a:txBody>
                  <a:tcPr marL="8089" marR="8089" marT="8089" marB="0" anchor="ctr"/>
                </a:tc>
                <a:tc>
                  <a:txBody>
                    <a:bodyPr/>
                    <a:lstStyle/>
                    <a:p>
                      <a:pPr algn="ctr" rtl="0" fontAlgn="ctr"/>
                      <a:r>
                        <a:rPr lang="ru-RU" sz="1400" b="1" i="0" u="none" strike="noStrike" baseline="0" dirty="0" smtClean="0">
                          <a:solidFill>
                            <a:schemeClr val="tx1"/>
                          </a:solidFill>
                          <a:effectLst/>
                          <a:latin typeface="Calibri"/>
                        </a:rPr>
                        <a:t>2015 </a:t>
                      </a:r>
                      <a:r>
                        <a:rPr lang="ru-RU" sz="1400" b="1" i="0" u="none" strike="noStrike" baseline="0" dirty="0" err="1" smtClean="0">
                          <a:solidFill>
                            <a:schemeClr val="tx1"/>
                          </a:solidFill>
                          <a:effectLst/>
                          <a:latin typeface="Calibri"/>
                        </a:rPr>
                        <a:t>жылға</a:t>
                      </a:r>
                      <a:r>
                        <a:rPr lang="ru-RU" sz="1400" b="1" i="0" u="none" strike="noStrike" baseline="0" dirty="0" smtClean="0">
                          <a:solidFill>
                            <a:schemeClr val="tx1"/>
                          </a:solidFill>
                          <a:effectLst/>
                          <a:latin typeface="Calibri"/>
                        </a:rPr>
                        <a:t> </a:t>
                      </a:r>
                    </a:p>
                    <a:p>
                      <a:pPr algn="ctr" rtl="0" fontAlgn="ctr"/>
                      <a:r>
                        <a:rPr lang="ru-RU" sz="1400" b="1" i="0" u="none" strike="noStrike" baseline="0" dirty="0" err="1" smtClean="0">
                          <a:solidFill>
                            <a:schemeClr val="tx1"/>
                          </a:solidFill>
                          <a:effectLst/>
                          <a:latin typeface="Calibri"/>
                        </a:rPr>
                        <a:t>бекітілген</a:t>
                      </a:r>
                      <a:r>
                        <a:rPr lang="ru-RU" sz="1400" b="1" i="0" u="none" strike="noStrike" baseline="0" dirty="0" smtClean="0">
                          <a:solidFill>
                            <a:schemeClr val="tx1"/>
                          </a:solidFill>
                          <a:effectLst/>
                          <a:latin typeface="Calibri"/>
                        </a:rPr>
                        <a:t> ИБ </a:t>
                      </a:r>
                      <a:endParaRPr lang="ru-RU" sz="1400" b="1" i="0" u="none" strike="noStrike" dirty="0">
                        <a:solidFill>
                          <a:schemeClr val="tx1"/>
                        </a:solidFill>
                        <a:effectLst/>
                        <a:latin typeface="Calibri"/>
                      </a:endParaRPr>
                    </a:p>
                  </a:txBody>
                  <a:tcPr marL="8089" marR="8089" marT="8089" marB="0" anchor="ctr"/>
                </a:tc>
                <a:tc>
                  <a:txBody>
                    <a:bodyPr/>
                    <a:lstStyle/>
                    <a:p>
                      <a:pPr algn="ctr" rtl="0" fontAlgn="ctr"/>
                      <a:r>
                        <a:rPr lang="ru-RU" sz="1400" b="1" i="0" u="none" strike="noStrike" baseline="0" dirty="0" smtClean="0">
                          <a:solidFill>
                            <a:schemeClr val="tx1"/>
                          </a:solidFill>
                          <a:effectLst/>
                          <a:latin typeface="+mn-lt"/>
                        </a:rPr>
                        <a:t>2015  </a:t>
                      </a:r>
                      <a:r>
                        <a:rPr lang="ru-RU" sz="1400" b="1" i="0" u="none" strike="noStrike" baseline="0" dirty="0" err="1" smtClean="0">
                          <a:solidFill>
                            <a:schemeClr val="tx1"/>
                          </a:solidFill>
                          <a:effectLst/>
                          <a:latin typeface="+mn-lt"/>
                        </a:rPr>
                        <a:t>жылғы</a:t>
                      </a:r>
                      <a:r>
                        <a:rPr lang="ru-RU" sz="1400" b="1" i="0" u="none" strike="noStrike" baseline="0" dirty="0" smtClean="0">
                          <a:solidFill>
                            <a:schemeClr val="tx1"/>
                          </a:solidFill>
                          <a:effectLst/>
                          <a:latin typeface="+mn-lt"/>
                        </a:rPr>
                        <a:t> ИБ </a:t>
                      </a:r>
                      <a:r>
                        <a:rPr lang="ru-RU" sz="1400" b="1" i="0" u="none" strike="noStrike" baseline="0" dirty="0" err="1" smtClean="0">
                          <a:solidFill>
                            <a:schemeClr val="tx1"/>
                          </a:solidFill>
                          <a:effectLst/>
                          <a:latin typeface="+mn-lt"/>
                        </a:rPr>
                        <a:t>нақты</a:t>
                      </a:r>
                      <a:r>
                        <a:rPr lang="ru-RU" sz="1400" b="1" i="0" u="none" strike="noStrike" baseline="0" dirty="0" smtClean="0">
                          <a:solidFill>
                            <a:schemeClr val="tx1"/>
                          </a:solidFill>
                          <a:effectLst/>
                          <a:latin typeface="+mn-lt"/>
                        </a:rPr>
                        <a:t> </a:t>
                      </a:r>
                      <a:r>
                        <a:rPr lang="ru-RU" sz="1400" b="1" i="0" u="none" strike="noStrike" baseline="0" dirty="0" err="1" smtClean="0">
                          <a:solidFill>
                            <a:schemeClr val="tx1"/>
                          </a:solidFill>
                          <a:effectLst/>
                          <a:latin typeface="+mn-lt"/>
                        </a:rPr>
                        <a:t>орындалуы</a:t>
                      </a:r>
                      <a:r>
                        <a:rPr lang="ru-RU" sz="1400" b="1" i="0" u="none" strike="noStrike" baseline="0" dirty="0" smtClean="0">
                          <a:solidFill>
                            <a:schemeClr val="tx1"/>
                          </a:solidFill>
                          <a:effectLst/>
                          <a:latin typeface="+mn-lt"/>
                        </a:rPr>
                        <a:t> </a:t>
                      </a:r>
                      <a:endParaRPr lang="ru-RU" sz="1400" b="1" i="0" u="none" strike="noStrike" dirty="0">
                        <a:solidFill>
                          <a:schemeClr val="tx1"/>
                        </a:solidFill>
                        <a:effectLst/>
                        <a:latin typeface="+mn-lt"/>
                      </a:endParaRPr>
                    </a:p>
                  </a:txBody>
                  <a:tcPr marL="8089" marR="8089" marT="8089" marB="0" anchor="ctr"/>
                </a:tc>
              </a:tr>
              <a:tr h="352231">
                <a:tc>
                  <a:txBody>
                    <a:bodyPr/>
                    <a:lstStyle/>
                    <a:p>
                      <a:pPr algn="ctr" rtl="0" fontAlgn="ctr"/>
                      <a:endParaRPr lang="ru-RU" sz="1400" b="1" i="0" u="none" strike="noStrike" dirty="0">
                        <a:solidFill>
                          <a:srgbClr val="000000"/>
                        </a:solidFill>
                        <a:effectLst/>
                        <a:latin typeface="Calibri"/>
                      </a:endParaRPr>
                    </a:p>
                  </a:txBody>
                  <a:tcPr marL="8089" marR="8089" marT="8089" marB="0" anchor="ctr"/>
                </a:tc>
                <a:tc>
                  <a:txBody>
                    <a:bodyPr/>
                    <a:lstStyle/>
                    <a:p>
                      <a:pPr algn="l" rtl="0" fontAlgn="ctr"/>
                      <a:r>
                        <a:rPr lang="ru-RU" sz="1400" b="1" u="none" strike="noStrike" dirty="0">
                          <a:effectLst/>
                        </a:rPr>
                        <a:t>Итого</a:t>
                      </a:r>
                      <a:endParaRPr lang="ru-RU" sz="1400" b="1" i="0" u="none" strike="noStrike" dirty="0">
                        <a:solidFill>
                          <a:srgbClr val="000000"/>
                        </a:solidFill>
                        <a:effectLst/>
                        <a:latin typeface="Calibri"/>
                      </a:endParaRPr>
                    </a:p>
                  </a:txBody>
                  <a:tcPr marL="8089" marR="8089" marT="8089" marB="0" anchor="ctr"/>
                </a:tc>
                <a:tc>
                  <a:txBody>
                    <a:bodyPr/>
                    <a:lstStyle/>
                    <a:p>
                      <a:pPr algn="ctr" fontAlgn="ctr"/>
                      <a:r>
                        <a:rPr lang="ru-RU" sz="1400" b="1" i="0" u="none" strike="noStrike" dirty="0">
                          <a:solidFill>
                            <a:srgbClr val="000000"/>
                          </a:solidFill>
                          <a:effectLst/>
                          <a:latin typeface="Calibri"/>
                        </a:rPr>
                        <a:t>23 702 960</a:t>
                      </a:r>
                    </a:p>
                  </a:txBody>
                  <a:tcPr marL="9525" marR="9525" marT="9525" marB="0" anchor="ctr"/>
                </a:tc>
                <a:tc>
                  <a:txBody>
                    <a:bodyPr/>
                    <a:lstStyle/>
                    <a:p>
                      <a:pPr algn="ctr" fontAlgn="ctr"/>
                      <a:r>
                        <a:rPr lang="ru-RU" sz="1400" b="1" i="0" u="none" strike="noStrike" dirty="0">
                          <a:solidFill>
                            <a:srgbClr val="000000"/>
                          </a:solidFill>
                          <a:effectLst/>
                          <a:latin typeface="Calibri"/>
                        </a:rPr>
                        <a:t>23 702 960</a:t>
                      </a:r>
                    </a:p>
                  </a:txBody>
                  <a:tcPr marL="9525" marR="9525" marT="9525" marB="0" anchor="ctr"/>
                </a:tc>
              </a:tr>
              <a:tr h="853500">
                <a:tc>
                  <a:txBody>
                    <a:bodyPr/>
                    <a:lstStyle/>
                    <a:p>
                      <a:pPr algn="ctr" rtl="0" fontAlgn="ctr"/>
                      <a:r>
                        <a:rPr lang="ru-RU" sz="1400" u="none" strike="noStrike" dirty="0">
                          <a:effectLst/>
                        </a:rPr>
                        <a:t>1</a:t>
                      </a:r>
                      <a:endParaRPr lang="ru-RU" sz="1400" b="0" i="0" u="none" strike="noStrike" dirty="0">
                        <a:solidFill>
                          <a:srgbClr val="000000"/>
                        </a:solidFill>
                        <a:effectLst/>
                        <a:latin typeface="Calibri"/>
                      </a:endParaRPr>
                    </a:p>
                  </a:txBody>
                  <a:tcPr marL="8089" marR="8089" marT="8089" marB="0" anchor="ctr"/>
                </a:tc>
                <a:tc>
                  <a:txBody>
                    <a:bodyPr/>
                    <a:lstStyle/>
                    <a:p>
                      <a:pPr algn="l" rtl="0" fontAlgn="ctr"/>
                      <a:r>
                        <a:rPr lang="ru-RU" sz="1400" u="none" strike="noStrike" dirty="0" smtClean="0">
                          <a:effectLst/>
                        </a:rPr>
                        <a:t>"Бейнеу-</a:t>
                      </a:r>
                      <a:r>
                        <a:rPr lang="ru-RU" sz="1400" u="none" strike="noStrike" dirty="0" err="1" smtClean="0">
                          <a:effectLst/>
                        </a:rPr>
                        <a:t>Бозой</a:t>
                      </a:r>
                      <a:r>
                        <a:rPr lang="ru-RU" sz="1400" u="none" strike="noStrike" dirty="0">
                          <a:effectLst/>
                        </a:rPr>
                        <a:t>" (0-311 км</a:t>
                      </a:r>
                      <a:r>
                        <a:rPr lang="ru-RU" sz="1400" u="none" strike="noStrike" dirty="0" smtClean="0">
                          <a:effectLst/>
                        </a:rPr>
                        <a:t>)  </a:t>
                      </a:r>
                      <a:r>
                        <a:rPr lang="ru-RU" sz="1400" u="none" strike="noStrike" dirty="0" err="1" smtClean="0">
                          <a:effectLst/>
                        </a:rPr>
                        <a:t>учаскесінде</a:t>
                      </a:r>
                      <a:r>
                        <a:rPr lang="ru-RU" sz="1400" u="none" strike="noStrike" dirty="0" smtClean="0">
                          <a:effectLst/>
                        </a:rPr>
                        <a:t>  МГҚ </a:t>
                      </a:r>
                      <a:r>
                        <a:rPr lang="ru-RU" sz="1400" u="none" strike="noStrike" dirty="0" err="1" smtClean="0">
                          <a:effectLst/>
                        </a:rPr>
                        <a:t>желілік</a:t>
                      </a:r>
                      <a:r>
                        <a:rPr lang="ru-RU" sz="1400" u="none" strike="noStrike" dirty="0" smtClean="0">
                          <a:effectLst/>
                        </a:rPr>
                        <a:t> </a:t>
                      </a:r>
                      <a:r>
                        <a:rPr lang="ru-RU" sz="1400" u="none" strike="noStrike" dirty="0" err="1" smtClean="0">
                          <a:effectLst/>
                        </a:rPr>
                        <a:t>бөлігінің</a:t>
                      </a:r>
                      <a:r>
                        <a:rPr lang="ru-RU" sz="1400" u="none" strike="noStrike" dirty="0" smtClean="0">
                          <a:effectLst/>
                        </a:rPr>
                        <a:t> </a:t>
                      </a:r>
                      <a:r>
                        <a:rPr lang="ru-RU" sz="1400" u="none" strike="noStrike" dirty="0" err="1" smtClean="0">
                          <a:effectLst/>
                        </a:rPr>
                        <a:t>құрылысын</a:t>
                      </a:r>
                      <a:r>
                        <a:rPr lang="ru-RU" sz="1400" u="none" strike="noStrike" dirty="0" smtClean="0">
                          <a:effectLst/>
                        </a:rPr>
                        <a:t> салу </a:t>
                      </a:r>
                      <a:endParaRPr lang="ru-RU" sz="1400" b="0" i="0" u="none" strike="noStrike" dirty="0">
                        <a:solidFill>
                          <a:srgbClr val="000000"/>
                        </a:solidFill>
                        <a:effectLst/>
                        <a:latin typeface="Calibri"/>
                      </a:endParaRPr>
                    </a:p>
                  </a:txBody>
                  <a:tcPr marL="8089" marR="8089" marT="8089" marB="0" anchor="ctr"/>
                </a:tc>
                <a:tc>
                  <a:txBody>
                    <a:bodyPr/>
                    <a:lstStyle/>
                    <a:p>
                      <a:pPr algn="ctr" fontAlgn="ctr"/>
                      <a:r>
                        <a:rPr lang="ru-RU" sz="1400" b="0" i="0" u="none" strike="noStrike" dirty="0">
                          <a:solidFill>
                            <a:srgbClr val="000000"/>
                          </a:solidFill>
                          <a:effectLst/>
                          <a:latin typeface="Calibri"/>
                        </a:rPr>
                        <a:t>22 182 289</a:t>
                      </a:r>
                    </a:p>
                  </a:txBody>
                  <a:tcPr marL="9525" marR="9525" marT="9525" marB="0" anchor="ctr"/>
                </a:tc>
                <a:tc>
                  <a:txBody>
                    <a:bodyPr/>
                    <a:lstStyle/>
                    <a:p>
                      <a:pPr algn="ctr" fontAlgn="ctr"/>
                      <a:r>
                        <a:rPr lang="ru-RU" sz="1400" b="0" i="0" u="none" strike="noStrike" dirty="0">
                          <a:solidFill>
                            <a:srgbClr val="000000"/>
                          </a:solidFill>
                          <a:effectLst/>
                          <a:latin typeface="Calibri"/>
                        </a:rPr>
                        <a:t>22 182 289</a:t>
                      </a:r>
                    </a:p>
                  </a:txBody>
                  <a:tcPr marL="9525" marR="9525" marT="9525" marB="0" anchor="ctr"/>
                </a:tc>
              </a:tr>
              <a:tr h="629457">
                <a:tc>
                  <a:txBody>
                    <a:bodyPr/>
                    <a:lstStyle/>
                    <a:p>
                      <a:pPr algn="ctr" rtl="0" fontAlgn="ctr"/>
                      <a:r>
                        <a:rPr lang="ru-RU" sz="1400" b="0" i="0" u="none" strike="noStrike" dirty="0" smtClean="0">
                          <a:solidFill>
                            <a:schemeClr val="dk1"/>
                          </a:solidFill>
                          <a:effectLst/>
                          <a:latin typeface="+mn-lt"/>
                        </a:rPr>
                        <a:t>2</a:t>
                      </a:r>
                      <a:endParaRPr lang="ru-RU" sz="1400" b="0" i="0" u="none" strike="noStrike" dirty="0">
                        <a:solidFill>
                          <a:srgbClr val="000000"/>
                        </a:solidFill>
                        <a:effectLst/>
                        <a:latin typeface="Calibri"/>
                      </a:endParaRPr>
                    </a:p>
                  </a:txBody>
                  <a:tcPr marL="8089" marR="8089" marT="8089" marB="0" anchor="ctr"/>
                </a:tc>
                <a:tc>
                  <a:txBody>
                    <a:bodyPr/>
                    <a:lstStyle/>
                    <a:p>
                      <a:pPr algn="l" rtl="0" fontAlgn="ctr"/>
                      <a:r>
                        <a:rPr lang="ru-RU" sz="1400" u="none" strike="noStrike" dirty="0" err="1" smtClean="0">
                          <a:effectLst/>
                        </a:rPr>
                        <a:t>Ақсуат</a:t>
                      </a:r>
                      <a:r>
                        <a:rPr lang="ru-RU" sz="1400" u="none" strike="noStrike" dirty="0" smtClean="0">
                          <a:effectLst/>
                        </a:rPr>
                        <a:t>, </a:t>
                      </a:r>
                      <a:r>
                        <a:rPr lang="ru-RU" sz="1400" u="none" strike="noStrike" dirty="0" err="1" smtClean="0">
                          <a:effectLst/>
                        </a:rPr>
                        <a:t>Шорнақ</a:t>
                      </a:r>
                      <a:r>
                        <a:rPr lang="ru-RU" sz="1400" u="none" strike="noStrike" dirty="0" smtClean="0">
                          <a:effectLst/>
                        </a:rPr>
                        <a:t>, </a:t>
                      </a:r>
                      <a:r>
                        <a:rPr lang="ru-RU" sz="1400" u="none" strike="noStrike" dirty="0" err="1" smtClean="0">
                          <a:effectLst/>
                        </a:rPr>
                        <a:t>Сексеуілді</a:t>
                      </a:r>
                      <a:r>
                        <a:rPr lang="ru-RU" sz="1400" u="none" strike="noStrike" baseline="0" dirty="0" smtClean="0">
                          <a:effectLst/>
                        </a:rPr>
                        <a:t>, </a:t>
                      </a:r>
                      <a:r>
                        <a:rPr lang="ru-RU" sz="1400" u="none" strike="noStrike" baseline="0" dirty="0" err="1" smtClean="0">
                          <a:effectLst/>
                        </a:rPr>
                        <a:t>Қараөзек</a:t>
                      </a:r>
                      <a:r>
                        <a:rPr lang="ru-RU" sz="1400" u="none" strike="noStrike" baseline="0" dirty="0" smtClean="0">
                          <a:effectLst/>
                        </a:rPr>
                        <a:t> ЖПУ </a:t>
                      </a:r>
                      <a:r>
                        <a:rPr lang="ru-RU" sz="1400" u="none" strike="noStrike" baseline="0" dirty="0" err="1" smtClean="0">
                          <a:effectLst/>
                        </a:rPr>
                        <a:t>құрылысын</a:t>
                      </a:r>
                      <a:r>
                        <a:rPr lang="ru-RU" sz="1400" u="none" strike="noStrike" baseline="0" dirty="0" smtClean="0">
                          <a:effectLst/>
                        </a:rPr>
                        <a:t> салу </a:t>
                      </a:r>
                      <a:endParaRPr lang="ru-RU" sz="1400" b="0" i="0" u="none" strike="noStrike" dirty="0">
                        <a:solidFill>
                          <a:srgbClr val="000000"/>
                        </a:solidFill>
                        <a:effectLst/>
                        <a:latin typeface="Calibri"/>
                      </a:endParaRPr>
                    </a:p>
                  </a:txBody>
                  <a:tcPr marL="8089" marR="8089" marT="8089" marB="0" anchor="ctr"/>
                </a:tc>
                <a:tc>
                  <a:txBody>
                    <a:bodyPr/>
                    <a:lstStyle/>
                    <a:p>
                      <a:pPr algn="ctr" fontAlgn="ctr"/>
                      <a:r>
                        <a:rPr lang="ru-RU" sz="1400" b="0" i="0" u="none" strike="noStrike" dirty="0">
                          <a:solidFill>
                            <a:srgbClr val="000000"/>
                          </a:solidFill>
                          <a:effectLst/>
                          <a:latin typeface="Calibri"/>
                        </a:rPr>
                        <a:t>1 018 566</a:t>
                      </a:r>
                    </a:p>
                  </a:txBody>
                  <a:tcPr marL="9525" marR="9525" marT="9525" marB="0" anchor="ctr"/>
                </a:tc>
                <a:tc>
                  <a:txBody>
                    <a:bodyPr/>
                    <a:lstStyle/>
                    <a:p>
                      <a:pPr algn="ctr" fontAlgn="ctr"/>
                      <a:r>
                        <a:rPr lang="ru-RU" sz="1400" b="0" i="0" u="none" strike="noStrike" dirty="0">
                          <a:solidFill>
                            <a:srgbClr val="000000"/>
                          </a:solidFill>
                          <a:effectLst/>
                          <a:latin typeface="Calibri"/>
                        </a:rPr>
                        <a:t>1 018 566</a:t>
                      </a:r>
                    </a:p>
                  </a:txBody>
                  <a:tcPr marL="9525" marR="9525" marT="9525" marB="0" anchor="ctr"/>
                </a:tc>
              </a:tr>
              <a:tr h="629457">
                <a:tc>
                  <a:txBody>
                    <a:bodyPr/>
                    <a:lstStyle/>
                    <a:p>
                      <a:pPr algn="ctr" rtl="0" fontAlgn="ctr"/>
                      <a:r>
                        <a:rPr lang="ru-RU" sz="1400" u="none" strike="noStrike" dirty="0" smtClean="0">
                          <a:effectLst/>
                        </a:rPr>
                        <a:t>3</a:t>
                      </a:r>
                      <a:endParaRPr lang="ru-RU" sz="1400" b="0" i="0" u="none" strike="noStrike" dirty="0">
                        <a:solidFill>
                          <a:srgbClr val="000000"/>
                        </a:solidFill>
                        <a:effectLst/>
                        <a:latin typeface="Calibri"/>
                      </a:endParaRPr>
                    </a:p>
                  </a:txBody>
                  <a:tcPr marL="8089" marR="8089" marT="8089" marB="0" anchor="ctr"/>
                </a:tc>
                <a:tc>
                  <a:txBody>
                    <a:bodyPr/>
                    <a:lstStyle/>
                    <a:p>
                      <a:pPr algn="l" rtl="0" fontAlgn="ctr"/>
                      <a:r>
                        <a:rPr lang="ru-RU" sz="1400" u="none" strike="noStrike" dirty="0" err="1" smtClean="0">
                          <a:effectLst/>
                        </a:rPr>
                        <a:t>Ақсуат</a:t>
                      </a:r>
                      <a:r>
                        <a:rPr lang="ru-RU" sz="1400" u="none" strike="noStrike" dirty="0">
                          <a:effectLst/>
                        </a:rPr>
                        <a:t>,  </a:t>
                      </a:r>
                      <a:r>
                        <a:rPr lang="ru-RU" sz="1400" u="none" strike="noStrike" dirty="0" err="1" smtClean="0">
                          <a:effectLst/>
                        </a:rPr>
                        <a:t>Шорнақ</a:t>
                      </a:r>
                      <a:r>
                        <a:rPr lang="ru-RU" sz="1400" u="none" strike="noStrike" dirty="0" smtClean="0">
                          <a:effectLst/>
                        </a:rPr>
                        <a:t>, </a:t>
                      </a:r>
                      <a:r>
                        <a:rPr lang="ru-RU" sz="1400" u="none" strike="noStrike" dirty="0" err="1" smtClean="0">
                          <a:effectLst/>
                        </a:rPr>
                        <a:t>Сексеуілді</a:t>
                      </a:r>
                      <a:r>
                        <a:rPr lang="ru-RU" sz="1400" u="none" strike="noStrike" dirty="0" smtClean="0">
                          <a:effectLst/>
                        </a:rPr>
                        <a:t>, </a:t>
                      </a:r>
                      <a:r>
                        <a:rPr lang="ru-RU" sz="1400" u="none" strike="noStrike" dirty="0" err="1" smtClean="0">
                          <a:effectLst/>
                        </a:rPr>
                        <a:t>Қараөзек</a:t>
                      </a:r>
                      <a:r>
                        <a:rPr lang="ru-RU" sz="1400" u="none" strike="noStrike" dirty="0">
                          <a:effectLst/>
                        </a:rPr>
                        <a:t>, </a:t>
                      </a:r>
                      <a:r>
                        <a:rPr lang="ru-RU" sz="1400" u="none" strike="noStrike" dirty="0" err="1" smtClean="0">
                          <a:effectLst/>
                        </a:rPr>
                        <a:t>Бозой</a:t>
                      </a:r>
                      <a:r>
                        <a:rPr lang="ru-RU" sz="1400" u="none" strike="noStrike" dirty="0" smtClean="0">
                          <a:effectLst/>
                        </a:rPr>
                        <a:t>  ВК </a:t>
                      </a:r>
                      <a:r>
                        <a:rPr lang="ru-RU" sz="1400" u="none" strike="noStrike" dirty="0" err="1" smtClean="0">
                          <a:effectLst/>
                        </a:rPr>
                        <a:t>құрылысын</a:t>
                      </a:r>
                      <a:r>
                        <a:rPr lang="ru-RU" sz="1400" u="none" strike="noStrike" dirty="0" smtClean="0">
                          <a:effectLst/>
                        </a:rPr>
                        <a:t> салу </a:t>
                      </a:r>
                      <a:endParaRPr lang="ru-RU" sz="1400" b="0" i="0" u="none" strike="noStrike" dirty="0">
                        <a:solidFill>
                          <a:srgbClr val="000000"/>
                        </a:solidFill>
                        <a:effectLst/>
                        <a:latin typeface="Calibri"/>
                      </a:endParaRPr>
                    </a:p>
                  </a:txBody>
                  <a:tcPr marL="8089" marR="8089" marT="8089" marB="0" anchor="ctr"/>
                </a:tc>
                <a:tc>
                  <a:txBody>
                    <a:bodyPr/>
                    <a:lstStyle/>
                    <a:p>
                      <a:pPr algn="ctr" fontAlgn="ctr"/>
                      <a:r>
                        <a:rPr lang="ru-RU" sz="1400" b="0" i="0" u="none" strike="noStrike" dirty="0">
                          <a:solidFill>
                            <a:srgbClr val="000000"/>
                          </a:solidFill>
                          <a:effectLst/>
                          <a:latin typeface="Calibri"/>
                        </a:rPr>
                        <a:t>444 452</a:t>
                      </a:r>
                    </a:p>
                  </a:txBody>
                  <a:tcPr marL="9525" marR="9525" marT="9525" marB="0" anchor="ctr"/>
                </a:tc>
                <a:tc>
                  <a:txBody>
                    <a:bodyPr/>
                    <a:lstStyle/>
                    <a:p>
                      <a:pPr algn="ctr" fontAlgn="ctr"/>
                      <a:r>
                        <a:rPr lang="ru-RU" sz="1400" b="0" i="0" u="none" strike="noStrike" dirty="0">
                          <a:solidFill>
                            <a:srgbClr val="000000"/>
                          </a:solidFill>
                          <a:effectLst/>
                          <a:latin typeface="Calibri"/>
                        </a:rPr>
                        <a:t>444 452</a:t>
                      </a:r>
                    </a:p>
                  </a:txBody>
                  <a:tcPr marL="9525" marR="9525" marT="9525" marB="0" anchor="ctr"/>
                </a:tc>
              </a:tr>
              <a:tr h="396703">
                <a:tc>
                  <a:txBody>
                    <a:bodyPr/>
                    <a:lstStyle/>
                    <a:p>
                      <a:pPr marL="0" algn="ctr" defTabSz="914400" rtl="0" eaLnBrk="1" fontAlgn="ctr" latinLnBrk="0" hangingPunct="1"/>
                      <a:r>
                        <a:rPr lang="ru-RU" sz="1400" u="none" strike="noStrike" kern="1200" dirty="0" smtClean="0">
                          <a:solidFill>
                            <a:schemeClr val="dk1"/>
                          </a:solidFill>
                          <a:effectLst/>
                          <a:latin typeface="+mn-lt"/>
                          <a:ea typeface="+mn-ea"/>
                          <a:cs typeface="+mn-cs"/>
                        </a:rPr>
                        <a:t>4</a:t>
                      </a:r>
                      <a:endParaRPr lang="ru-RU" sz="1400" u="none" strike="noStrike" kern="1200" dirty="0">
                        <a:solidFill>
                          <a:schemeClr val="dk1"/>
                        </a:solidFill>
                        <a:effectLst/>
                        <a:latin typeface="+mn-lt"/>
                        <a:ea typeface="+mn-ea"/>
                        <a:cs typeface="+mn-cs"/>
                      </a:endParaRPr>
                    </a:p>
                  </a:txBody>
                  <a:tcPr marL="8089" marR="8089" marT="8089" marB="0" anchor="ctr"/>
                </a:tc>
                <a:tc>
                  <a:txBody>
                    <a:bodyPr/>
                    <a:lstStyle/>
                    <a:p>
                      <a:pPr algn="l" rtl="0" fontAlgn="ctr"/>
                      <a:r>
                        <a:rPr lang="ru-RU" sz="1400" u="none" strike="noStrike" dirty="0" err="1" smtClean="0">
                          <a:effectLst/>
                        </a:rPr>
                        <a:t>Авторлық</a:t>
                      </a:r>
                      <a:r>
                        <a:rPr lang="ru-RU" sz="1400" u="none" strike="noStrike" baseline="0" dirty="0" smtClean="0">
                          <a:effectLst/>
                        </a:rPr>
                        <a:t> </a:t>
                      </a:r>
                      <a:r>
                        <a:rPr lang="ru-RU" sz="1400" u="none" strike="noStrike" baseline="0" dirty="0" err="1" smtClean="0">
                          <a:effectLst/>
                        </a:rPr>
                        <a:t>бақылау</a:t>
                      </a:r>
                      <a:endParaRPr lang="ru-RU" sz="1400" b="0" i="0" u="none" strike="noStrike" dirty="0">
                        <a:solidFill>
                          <a:srgbClr val="000000"/>
                        </a:solidFill>
                        <a:effectLst/>
                        <a:latin typeface="Calibri"/>
                      </a:endParaRPr>
                    </a:p>
                  </a:txBody>
                  <a:tcPr marL="8089" marR="8089" marT="8089" marB="0" anchor="ctr"/>
                </a:tc>
                <a:tc>
                  <a:txBody>
                    <a:bodyPr/>
                    <a:lstStyle/>
                    <a:p>
                      <a:pPr marL="0" algn="ctr" defTabSz="914400" rtl="0" eaLnBrk="1" fontAlgn="ctr" latinLnBrk="0" hangingPunct="1"/>
                      <a:r>
                        <a:rPr lang="ru-RU" sz="1400" b="0" i="0" u="none" strike="noStrike" kern="1200" dirty="0">
                          <a:solidFill>
                            <a:srgbClr val="000000"/>
                          </a:solidFill>
                          <a:effectLst/>
                          <a:latin typeface="Calibri"/>
                          <a:ea typeface="+mn-ea"/>
                          <a:cs typeface="+mn-cs"/>
                        </a:rPr>
                        <a:t>57 652</a:t>
                      </a:r>
                    </a:p>
                  </a:txBody>
                  <a:tcPr marL="9525" marR="9525" marT="9525" marB="0" anchor="ctr"/>
                </a:tc>
                <a:tc>
                  <a:txBody>
                    <a:bodyPr/>
                    <a:lstStyle/>
                    <a:p>
                      <a:pPr marL="0" algn="ctr" defTabSz="914400" rtl="0" eaLnBrk="1" fontAlgn="ctr" latinLnBrk="0" hangingPunct="1"/>
                      <a:r>
                        <a:rPr lang="ru-RU" sz="1400" b="0" i="0" u="none" strike="noStrike" kern="1200" dirty="0">
                          <a:solidFill>
                            <a:srgbClr val="000000"/>
                          </a:solidFill>
                          <a:effectLst/>
                          <a:latin typeface="Calibri"/>
                          <a:ea typeface="+mn-ea"/>
                          <a:cs typeface="+mn-cs"/>
                        </a:rPr>
                        <a:t>57 652</a:t>
                      </a:r>
                    </a:p>
                  </a:txBody>
                  <a:tcPr marL="9525" marR="9525" marT="9525" marB="0" anchor="ctr"/>
                </a:tc>
              </a:tr>
            </a:tbl>
          </a:graphicData>
        </a:graphic>
      </p:graphicFrame>
      <p:sp>
        <p:nvSpPr>
          <p:cNvPr id="8" name="Прямоугольник 7"/>
          <p:cNvSpPr/>
          <p:nvPr/>
        </p:nvSpPr>
        <p:spPr>
          <a:xfrm>
            <a:off x="79387" y="836712"/>
            <a:ext cx="9036494" cy="646331"/>
          </a:xfrm>
          <a:prstGeom prst="rect">
            <a:avLst/>
          </a:prstGeom>
        </p:spPr>
        <p:txBody>
          <a:bodyPr wrap="square">
            <a:spAutoFit/>
          </a:bodyPr>
          <a:lstStyle/>
          <a:p>
            <a:endParaRPr lang="kk-KZ" sz="1200" dirty="0" smtClean="0"/>
          </a:p>
          <a:p>
            <a:r>
              <a:rPr lang="kk-KZ" sz="1200" dirty="0" smtClean="0"/>
              <a:t>2015 </a:t>
            </a:r>
            <a:r>
              <a:rPr lang="kk-KZ" sz="1200" dirty="0"/>
              <a:t>жылғы Серіктестіктің бекітілген инвестициялық бағдарламасын (бұдан әрі – ИБ) орындау келесіні құрайды:  </a:t>
            </a:r>
            <a:endParaRPr lang="ru-RU" sz="1200" dirty="0"/>
          </a:p>
          <a:p>
            <a:pPr algn="just"/>
            <a:endParaRPr lang="ru-RU" sz="1200" dirty="0"/>
          </a:p>
        </p:txBody>
      </p:sp>
    </p:spTree>
    <p:extLst>
      <p:ext uri="{BB962C8B-B14F-4D97-AF65-F5344CB8AC3E}">
        <p14:creationId xmlns:p14="http://schemas.microsoft.com/office/powerpoint/2010/main" val="162659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1671997" y="192683"/>
            <a:ext cx="7462838" cy="707886"/>
          </a:xfrm>
          <a:prstGeom prst="rect">
            <a:avLst/>
          </a:prstGeom>
          <a:noFill/>
          <a:ln w="9525">
            <a:noFill/>
            <a:miter lim="800000"/>
            <a:headEnd/>
            <a:tailEnd/>
          </a:ln>
        </p:spPr>
        <p:txBody>
          <a:bodyPr>
            <a:spAutoFit/>
          </a:bodyPr>
          <a:lstStyle/>
          <a:p>
            <a:pPr algn="ctr"/>
            <a:r>
              <a:rPr lang="ru-RU" sz="2000" b="1" dirty="0" err="1" smtClean="0">
                <a:solidFill>
                  <a:srgbClr val="002060"/>
                </a:solidFill>
                <a:cs typeface="Times New Roman" panose="02020603050405020304" pitchFamily="18" charset="0"/>
              </a:rPr>
              <a:t>Серіктестіктің</a:t>
            </a:r>
            <a:r>
              <a:rPr lang="ru-RU" sz="2000" b="1" dirty="0" smtClean="0">
                <a:solidFill>
                  <a:srgbClr val="002060"/>
                </a:solidFill>
                <a:cs typeface="Times New Roman" panose="02020603050405020304" pitchFamily="18" charset="0"/>
              </a:rPr>
              <a:t>  2015 </a:t>
            </a:r>
            <a:r>
              <a:rPr lang="ru-RU" sz="2000" b="1" dirty="0" err="1" smtClean="0">
                <a:solidFill>
                  <a:srgbClr val="002060"/>
                </a:solidFill>
                <a:cs typeface="Times New Roman" panose="02020603050405020304" pitchFamily="18" charset="0"/>
              </a:rPr>
              <a:t>жылғы</a:t>
            </a:r>
            <a:r>
              <a:rPr lang="ru-RU" sz="2000" b="1" dirty="0" smtClean="0">
                <a:solidFill>
                  <a:srgbClr val="002060"/>
                </a:solidFill>
                <a:cs typeface="Times New Roman" panose="02020603050405020304" pitchFamily="18" charset="0"/>
              </a:rPr>
              <a:t> </a:t>
            </a:r>
            <a:r>
              <a:rPr lang="ru-RU" sz="2000" b="1" dirty="0" err="1" smtClean="0">
                <a:solidFill>
                  <a:srgbClr val="002060"/>
                </a:solidFill>
                <a:cs typeface="Times New Roman" panose="02020603050405020304" pitchFamily="18" charset="0"/>
              </a:rPr>
              <a:t>негізгі</a:t>
            </a:r>
            <a:r>
              <a:rPr lang="ru-RU" sz="2000" b="1" dirty="0" smtClean="0">
                <a:solidFill>
                  <a:srgbClr val="002060"/>
                </a:solidFill>
                <a:cs typeface="Times New Roman" panose="02020603050405020304" pitchFamily="18" charset="0"/>
              </a:rPr>
              <a:t> </a:t>
            </a:r>
          </a:p>
          <a:p>
            <a:pPr algn="ctr"/>
            <a:r>
              <a:rPr lang="ru-RU" sz="2000" b="1" dirty="0" err="1" smtClean="0">
                <a:solidFill>
                  <a:srgbClr val="002060"/>
                </a:solidFill>
                <a:cs typeface="Times New Roman" panose="02020603050405020304" pitchFamily="18" charset="0"/>
              </a:rPr>
              <a:t>қаржылық-экономикалық</a:t>
            </a:r>
            <a:r>
              <a:rPr lang="ru-RU" sz="2000" b="1" dirty="0" smtClean="0">
                <a:solidFill>
                  <a:srgbClr val="002060"/>
                </a:solidFill>
                <a:cs typeface="Times New Roman" panose="02020603050405020304" pitchFamily="18" charset="0"/>
              </a:rPr>
              <a:t> көрсеткіштері туралы </a:t>
            </a:r>
            <a:endParaRPr lang="ru-RU" sz="2000" b="1" dirty="0">
              <a:cs typeface="Arial" charset="0"/>
            </a:endParaRPr>
          </a:p>
        </p:txBody>
      </p:sp>
      <p:sp>
        <p:nvSpPr>
          <p:cNvPr id="8196" name="TextBox 6"/>
          <p:cNvSpPr txBox="1">
            <a:spLocks noChangeArrowheads="1"/>
          </p:cNvSpPr>
          <p:nvPr/>
        </p:nvSpPr>
        <p:spPr bwMode="auto">
          <a:xfrm>
            <a:off x="7380312" y="900569"/>
            <a:ext cx="1440160" cy="369332"/>
          </a:xfrm>
          <a:prstGeom prst="rect">
            <a:avLst/>
          </a:prstGeom>
          <a:noFill/>
          <a:ln w="9525">
            <a:noFill/>
            <a:miter lim="800000"/>
            <a:headEnd/>
            <a:tailEnd/>
          </a:ln>
        </p:spPr>
        <p:txBody>
          <a:bodyPr wrap="square">
            <a:spAutoFit/>
          </a:bodyPr>
          <a:lstStyle/>
          <a:p>
            <a:pPr algn="r"/>
            <a:r>
              <a:rPr lang="ru-RU" dirty="0" err="1" smtClean="0"/>
              <a:t>мың</a:t>
            </a:r>
            <a:r>
              <a:rPr lang="ru-RU" dirty="0" smtClean="0"/>
              <a:t>. тенге</a:t>
            </a:r>
            <a:endParaRPr lang="ru-RU" dirty="0"/>
          </a:p>
        </p:txBody>
      </p:sp>
      <p:pic>
        <p:nvPicPr>
          <p:cNvPr id="8" name="Рисунок 7"/>
          <p:cNvPicPr>
            <a:picLocks noChangeAspect="1" noChangeArrowheads="1"/>
          </p:cNvPicPr>
          <p:nvPr/>
        </p:nvPicPr>
        <p:blipFill>
          <a:blip r:embed="rId3" cstate="print"/>
          <a:srcRect/>
          <a:stretch>
            <a:fillRect/>
          </a:stretch>
        </p:blipFill>
        <p:spPr bwMode="auto">
          <a:xfrm>
            <a:off x="15495" y="31369"/>
            <a:ext cx="1875642" cy="869200"/>
          </a:xfrm>
          <a:prstGeom prst="rect">
            <a:avLst/>
          </a:prstGeom>
          <a:noFill/>
          <a:ln w="9525">
            <a:noFill/>
            <a:miter lim="800000"/>
            <a:headEnd/>
            <a:tailEnd/>
          </a:ln>
        </p:spPr>
      </p:pic>
      <p:cxnSp>
        <p:nvCxnSpPr>
          <p:cNvPr id="10" name="Прямая соединительная линия 9"/>
          <p:cNvCxnSpPr/>
          <p:nvPr/>
        </p:nvCxnSpPr>
        <p:spPr>
          <a:xfrm>
            <a:off x="-9165" y="900569"/>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3778055030"/>
              </p:ext>
            </p:extLst>
          </p:nvPr>
        </p:nvGraphicFramePr>
        <p:xfrm>
          <a:off x="114610" y="1269901"/>
          <a:ext cx="8938158" cy="4680518"/>
        </p:xfrm>
        <a:graphic>
          <a:graphicData uri="http://schemas.openxmlformats.org/drawingml/2006/table">
            <a:tbl>
              <a:tblPr/>
              <a:tblGrid>
                <a:gridCol w="6854018"/>
                <a:gridCol w="2084140"/>
              </a:tblGrid>
              <a:tr h="494508">
                <a:tc>
                  <a:txBody>
                    <a:bodyPr/>
                    <a:lstStyle/>
                    <a:p>
                      <a:pPr algn="ctr" fontAlgn="ctr"/>
                      <a:r>
                        <a:rPr lang="kk-KZ" sz="1400" b="1" i="0" u="none" strike="noStrike" dirty="0" smtClean="0">
                          <a:solidFill>
                            <a:srgbClr val="FFFFFF"/>
                          </a:solidFill>
                          <a:latin typeface="Arial"/>
                        </a:rPr>
                        <a:t>Атауы</a:t>
                      </a:r>
                      <a:endParaRPr lang="ru-RU" sz="1400" b="1" i="0" u="none" strike="noStrike" dirty="0">
                        <a:solidFill>
                          <a:srgbClr val="FFFFFF"/>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ru-RU" sz="1400" b="1" i="0" u="none" strike="noStrike" dirty="0" smtClean="0">
                          <a:solidFill>
                            <a:schemeClr val="bg2"/>
                          </a:solidFill>
                          <a:latin typeface="Arial"/>
                        </a:rPr>
                        <a:t>2015 </a:t>
                      </a:r>
                      <a:r>
                        <a:rPr lang="ru-RU" sz="1400" b="1" i="0" u="none" strike="noStrike" dirty="0" err="1" smtClean="0">
                          <a:solidFill>
                            <a:schemeClr val="bg2"/>
                          </a:solidFill>
                          <a:latin typeface="Arial"/>
                        </a:rPr>
                        <a:t>жылғы</a:t>
                      </a:r>
                      <a:r>
                        <a:rPr lang="ru-RU" sz="1400" b="1" i="0" u="none" strike="noStrike" baseline="0" dirty="0" smtClean="0">
                          <a:solidFill>
                            <a:schemeClr val="bg2"/>
                          </a:solidFill>
                          <a:latin typeface="Arial"/>
                        </a:rPr>
                        <a:t> </a:t>
                      </a:r>
                      <a:r>
                        <a:rPr lang="ru-RU" sz="1400" b="1" i="0" u="none" strike="noStrike" baseline="0" dirty="0" err="1" smtClean="0">
                          <a:solidFill>
                            <a:schemeClr val="bg2"/>
                          </a:solidFill>
                          <a:latin typeface="Arial"/>
                        </a:rPr>
                        <a:t>дерек</a:t>
                      </a:r>
                      <a:endParaRPr lang="ru-RU" sz="1400" b="1" i="0" u="none" strike="noStrike" dirty="0" smtClean="0">
                        <a:solidFill>
                          <a:schemeClr val="bg2"/>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418601">
                <a:tc>
                  <a:txBody>
                    <a:bodyPr/>
                    <a:lstStyle/>
                    <a:p>
                      <a:pPr algn="l" fontAlgn="ct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Негізгі</a:t>
                      </a: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қызметтен</a:t>
                      </a: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алынған</a:t>
                      </a: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табыс</a:t>
                      </a: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барлығы</a:t>
                      </a:r>
                      <a:r>
                        <a:rPr lang="ru-RU" sz="1400" b="1" i="0" u="none" strike="noStrike" dirty="0" smtClean="0">
                          <a:solidFill>
                            <a:srgbClr val="000000"/>
                          </a:solidFill>
                          <a:latin typeface="Arial"/>
                        </a:rPr>
                        <a:t> </a:t>
                      </a:r>
                      <a:endParaRPr lang="ru-RU"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2000" b="1" i="0" u="none" strike="noStrike" dirty="0" smtClean="0">
                          <a:solidFill>
                            <a:schemeClr val="tx1"/>
                          </a:solidFill>
                          <a:effectLst/>
                          <a:latin typeface="+mn-lt"/>
                        </a:rPr>
                        <a:t>14 305 380</a:t>
                      </a:r>
                      <a:endParaRPr lang="ru-RU" sz="2000" b="1" i="0" u="none" strike="noStrike" dirty="0">
                        <a:solidFill>
                          <a:schemeClr val="tx1"/>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18601">
                <a:tc>
                  <a:txBody>
                    <a:bodyPr/>
                    <a:lstStyle/>
                    <a:p>
                      <a:pPr algn="l" fontAlgn="ct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Негізгі</a:t>
                      </a: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емес</a:t>
                      </a:r>
                      <a:r>
                        <a:rPr lang="ru-RU" sz="1400" b="1" i="0" u="none" strike="noStrike" baseline="0" dirty="0" smtClean="0">
                          <a:solidFill>
                            <a:srgbClr val="000000"/>
                          </a:solidFill>
                          <a:latin typeface="Arial"/>
                        </a:rPr>
                        <a:t> </a:t>
                      </a:r>
                      <a:r>
                        <a:rPr lang="ru-RU" sz="1400" b="1" i="0" u="none" strike="noStrike" baseline="0" dirty="0" err="1" smtClean="0">
                          <a:solidFill>
                            <a:srgbClr val="000000"/>
                          </a:solidFill>
                          <a:latin typeface="Arial"/>
                        </a:rPr>
                        <a:t>қызметтен</a:t>
                      </a:r>
                      <a:r>
                        <a:rPr lang="ru-RU" sz="1400" b="1" i="0" u="none" strike="noStrike" baseline="0" dirty="0" smtClean="0">
                          <a:solidFill>
                            <a:srgbClr val="000000"/>
                          </a:solidFill>
                          <a:latin typeface="Arial"/>
                        </a:rPr>
                        <a:t> </a:t>
                      </a:r>
                      <a:r>
                        <a:rPr lang="ru-RU" sz="1400" b="1" i="0" u="none" strike="noStrike" baseline="0" dirty="0" err="1" smtClean="0">
                          <a:solidFill>
                            <a:srgbClr val="000000"/>
                          </a:solidFill>
                          <a:latin typeface="Arial"/>
                        </a:rPr>
                        <a:t>алынған</a:t>
                      </a:r>
                      <a:r>
                        <a:rPr lang="ru-RU" sz="1400" b="1" i="0" u="none" strike="noStrike" baseline="0" dirty="0" smtClean="0">
                          <a:solidFill>
                            <a:srgbClr val="000000"/>
                          </a:solidFill>
                          <a:latin typeface="Arial"/>
                        </a:rPr>
                        <a:t> </a:t>
                      </a:r>
                      <a:r>
                        <a:rPr lang="ru-RU" sz="1400" b="1" i="0" u="none" strike="noStrike" baseline="0" dirty="0" err="1" smtClean="0">
                          <a:solidFill>
                            <a:srgbClr val="000000"/>
                          </a:solidFill>
                          <a:latin typeface="Arial"/>
                        </a:rPr>
                        <a:t>табыс</a:t>
                      </a:r>
                      <a:r>
                        <a:rPr lang="ru-RU" sz="1400" b="1" i="0" u="none" strike="noStrike" baseline="0" dirty="0" smtClean="0">
                          <a:solidFill>
                            <a:srgbClr val="000000"/>
                          </a:solidFill>
                          <a:latin typeface="Arial"/>
                        </a:rPr>
                        <a:t> </a:t>
                      </a:r>
                      <a:endParaRPr lang="ru-RU"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2000" b="1" i="0" u="none" strike="noStrike" dirty="0" smtClean="0">
                          <a:solidFill>
                            <a:srgbClr val="000000"/>
                          </a:solidFill>
                          <a:effectLst/>
                          <a:latin typeface="+mn-lt"/>
                        </a:rPr>
                        <a:t>522</a:t>
                      </a:r>
                      <a:r>
                        <a:rPr lang="ru-RU" sz="2000" b="1" i="0" u="none" strike="noStrike" baseline="0" dirty="0" smtClean="0">
                          <a:solidFill>
                            <a:srgbClr val="000000"/>
                          </a:solidFill>
                          <a:effectLst/>
                          <a:latin typeface="+mn-lt"/>
                        </a:rPr>
                        <a:t> 446</a:t>
                      </a:r>
                      <a:endParaRPr lang="ru-RU" sz="2000" b="1"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18601">
                <a:tc>
                  <a:txBody>
                    <a:bodyPr/>
                    <a:lstStyle/>
                    <a:p>
                      <a:pPr algn="l" fontAlgn="ctr"/>
                      <a:r>
                        <a:rPr lang="ru-RU" sz="1400" b="1" i="0" u="none" strike="noStrike" dirty="0" smtClean="0">
                          <a:solidFill>
                            <a:srgbClr val="000000"/>
                          </a:solidFill>
                          <a:latin typeface="Arial"/>
                        </a:rPr>
                        <a:t> </a:t>
                      </a:r>
                      <a:r>
                        <a:rPr lang="ru-RU" sz="1400" b="1" i="0" u="none" strike="noStrike" dirty="0" err="1" smtClean="0">
                          <a:solidFill>
                            <a:srgbClr val="000000"/>
                          </a:solidFill>
                          <a:latin typeface="Arial"/>
                        </a:rPr>
                        <a:t>Шығындар</a:t>
                      </a:r>
                      <a:r>
                        <a:rPr lang="ru-RU" sz="1400" b="1" i="0" u="none" strike="noStrike" baseline="0" dirty="0" smtClean="0">
                          <a:solidFill>
                            <a:srgbClr val="000000"/>
                          </a:solidFill>
                          <a:latin typeface="Arial"/>
                        </a:rPr>
                        <a:t> </a:t>
                      </a:r>
                      <a:endParaRPr lang="ru-RU"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algn="ctr" defTabSz="914400" rtl="0" eaLnBrk="1" fontAlgn="ctr" latinLnBrk="0" hangingPunct="1"/>
                      <a:r>
                        <a:rPr lang="ru-RU" sz="2000" b="1" i="0" u="none" strike="noStrike" kern="1200" dirty="0" smtClean="0">
                          <a:solidFill>
                            <a:srgbClr val="000000"/>
                          </a:solidFill>
                          <a:effectLst/>
                          <a:latin typeface="+mn-lt"/>
                          <a:ea typeface="+mn-ea"/>
                          <a:cs typeface="+mn-cs"/>
                        </a:rPr>
                        <a:t>197 409 327</a:t>
                      </a:r>
                      <a:endParaRPr lang="ru-RU" sz="2000" b="1" i="0" u="none" strike="noStrike" kern="1200" dirty="0">
                        <a:solidFill>
                          <a:srgbClr val="000000"/>
                        </a:solidFill>
                        <a:effectLst/>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18601">
                <a:tc>
                  <a:txBody>
                    <a:bodyPr/>
                    <a:lstStyle/>
                    <a:p>
                      <a:pPr algn="l" fontAlgn="ctr"/>
                      <a:r>
                        <a:rPr lang="kk-KZ" sz="1400" b="0" i="0" u="none" strike="noStrike" dirty="0" smtClean="0">
                          <a:solidFill>
                            <a:srgbClr val="000000"/>
                          </a:solidFill>
                          <a:latin typeface="Arial"/>
                        </a:rPr>
                        <a:t>Өндірістік</a:t>
                      </a:r>
                      <a:r>
                        <a:rPr lang="kk-KZ" sz="1400" b="0" i="0" u="none" strike="noStrike" baseline="0" dirty="0" smtClean="0">
                          <a:solidFill>
                            <a:srgbClr val="000000"/>
                          </a:solidFill>
                          <a:latin typeface="Arial"/>
                        </a:rPr>
                        <a:t> </a:t>
                      </a:r>
                      <a:endParaRPr lang="ru-RU" sz="1400" b="0" i="0" u="none" strike="noStrike" dirty="0">
                        <a:solidFill>
                          <a:srgbClr val="000000"/>
                        </a:solidFill>
                        <a:latin typeface="Arial"/>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2000" b="0" i="0" u="none" strike="noStrike" dirty="0" smtClean="0">
                          <a:solidFill>
                            <a:srgbClr val="000000"/>
                          </a:solidFill>
                          <a:effectLst/>
                          <a:latin typeface="+mn-lt"/>
                        </a:rPr>
                        <a:t>11</a:t>
                      </a:r>
                      <a:r>
                        <a:rPr lang="ru-RU" sz="2000" b="0" i="0" u="none" strike="noStrike" baseline="0" dirty="0" smtClean="0">
                          <a:solidFill>
                            <a:srgbClr val="000000"/>
                          </a:solidFill>
                          <a:effectLst/>
                          <a:latin typeface="+mn-lt"/>
                        </a:rPr>
                        <a:t> 194 594</a:t>
                      </a:r>
                      <a:endParaRPr lang="ru-RU" sz="2000" b="0"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18601">
                <a:tc>
                  <a:txBody>
                    <a:bodyPr/>
                    <a:lstStyle/>
                    <a:p>
                      <a:pPr algn="l" fontAlgn="ctr"/>
                      <a:r>
                        <a:rPr lang="kk-KZ" sz="1400" b="0" i="0" u="none" strike="noStrike" dirty="0" smtClean="0">
                          <a:solidFill>
                            <a:srgbClr val="000000"/>
                          </a:solidFill>
                          <a:latin typeface="Arial"/>
                        </a:rPr>
                        <a:t>Әкімшілік</a:t>
                      </a:r>
                      <a:r>
                        <a:rPr lang="kk-KZ" sz="1400" b="0" i="0" u="none" strike="noStrike" baseline="0" dirty="0" smtClean="0">
                          <a:solidFill>
                            <a:srgbClr val="000000"/>
                          </a:solidFill>
                          <a:latin typeface="Arial"/>
                        </a:rPr>
                        <a:t> шығындар </a:t>
                      </a:r>
                      <a:endParaRPr lang="ru-RU" sz="1400" b="0" i="0" u="none" strike="noStrike" dirty="0">
                        <a:solidFill>
                          <a:srgbClr val="000000"/>
                        </a:solidFill>
                        <a:latin typeface="Arial"/>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2000" b="0" i="0" u="none" strike="noStrike" dirty="0" smtClean="0">
                          <a:solidFill>
                            <a:srgbClr val="000000"/>
                          </a:solidFill>
                          <a:effectLst/>
                          <a:latin typeface="+mn-lt"/>
                        </a:rPr>
                        <a:t>5 999 777 </a:t>
                      </a:r>
                      <a:endParaRPr lang="ru-RU" sz="2000" b="0"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18601">
                <a:tc>
                  <a:txBody>
                    <a:bodyPr/>
                    <a:lstStyle/>
                    <a:p>
                      <a:pPr algn="l" fontAlgn="ctr"/>
                      <a:r>
                        <a:rPr lang="kk-KZ" sz="1400" b="0" i="0" u="none" strike="noStrike" dirty="0" smtClean="0">
                          <a:solidFill>
                            <a:srgbClr val="000000"/>
                          </a:solidFill>
                          <a:latin typeface="Arial"/>
                        </a:rPr>
                        <a:t>Қаржылық</a:t>
                      </a:r>
                      <a:r>
                        <a:rPr lang="kk-KZ" sz="1400" b="0" i="0" u="none" strike="noStrike" baseline="0" dirty="0" smtClean="0">
                          <a:solidFill>
                            <a:srgbClr val="000000"/>
                          </a:solidFill>
                          <a:latin typeface="Arial"/>
                        </a:rPr>
                        <a:t> шығындар </a:t>
                      </a:r>
                      <a:endParaRPr lang="ru-RU" sz="1400" b="0" i="0" u="none" strike="noStrike" dirty="0">
                        <a:solidFill>
                          <a:srgbClr val="000000"/>
                        </a:solidFill>
                        <a:latin typeface="Arial"/>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2000" b="0" i="0" u="none" strike="noStrike" dirty="0" smtClean="0">
                          <a:solidFill>
                            <a:srgbClr val="000000"/>
                          </a:solidFill>
                          <a:effectLst/>
                          <a:latin typeface="+mn-lt"/>
                        </a:rPr>
                        <a:t>5 444 889</a:t>
                      </a:r>
                      <a:endParaRPr lang="ru-RU" sz="2000" b="0"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18601">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err="1" smtClean="0">
                          <a:solidFill>
                            <a:srgbClr val="000000"/>
                          </a:solidFill>
                          <a:latin typeface="Arial"/>
                          <a:ea typeface="+mn-ea"/>
                          <a:cs typeface="+mn-cs"/>
                        </a:rPr>
                        <a:t>Негізгі</a:t>
                      </a:r>
                      <a:r>
                        <a:rPr lang="ru-RU" sz="1400" b="0" i="0" u="none" strike="noStrike" kern="1200" dirty="0" smtClean="0">
                          <a:solidFill>
                            <a:srgbClr val="000000"/>
                          </a:solidFill>
                          <a:latin typeface="Arial"/>
                          <a:ea typeface="+mn-ea"/>
                          <a:cs typeface="+mn-cs"/>
                        </a:rPr>
                        <a:t> </a:t>
                      </a:r>
                      <a:r>
                        <a:rPr lang="ru-RU" sz="1400" b="0" i="0" u="none" strike="noStrike" kern="1200" dirty="0" err="1" smtClean="0">
                          <a:solidFill>
                            <a:srgbClr val="000000"/>
                          </a:solidFill>
                          <a:latin typeface="Arial"/>
                          <a:ea typeface="+mn-ea"/>
                          <a:cs typeface="+mn-cs"/>
                        </a:rPr>
                        <a:t>емес</a:t>
                      </a:r>
                      <a:r>
                        <a:rPr lang="ru-RU" sz="1400" b="0" i="0" u="none" strike="noStrike" kern="1200" dirty="0" smtClean="0">
                          <a:solidFill>
                            <a:srgbClr val="000000"/>
                          </a:solidFill>
                          <a:latin typeface="Arial"/>
                          <a:ea typeface="+mn-ea"/>
                          <a:cs typeface="+mn-cs"/>
                        </a:rPr>
                        <a:t> </a:t>
                      </a:r>
                      <a:r>
                        <a:rPr lang="ru-RU" sz="1400" b="0" i="0" u="none" strike="noStrike" kern="1200" dirty="0" err="1" smtClean="0">
                          <a:solidFill>
                            <a:srgbClr val="000000"/>
                          </a:solidFill>
                          <a:latin typeface="Arial"/>
                          <a:ea typeface="+mn-ea"/>
                          <a:cs typeface="+mn-cs"/>
                        </a:rPr>
                        <a:t>қызметтің</a:t>
                      </a:r>
                      <a:r>
                        <a:rPr lang="ru-RU" sz="1400" b="0" i="0" u="none" strike="noStrike" kern="1200" dirty="0" smtClean="0">
                          <a:solidFill>
                            <a:srgbClr val="000000"/>
                          </a:solidFill>
                          <a:latin typeface="Arial"/>
                          <a:ea typeface="+mn-ea"/>
                          <a:cs typeface="+mn-cs"/>
                        </a:rPr>
                        <a:t> </a:t>
                      </a:r>
                      <a:r>
                        <a:rPr lang="ru-RU" sz="1400" b="0" i="0" u="none" strike="noStrike" kern="1200" dirty="0" err="1" smtClean="0">
                          <a:solidFill>
                            <a:srgbClr val="000000"/>
                          </a:solidFill>
                          <a:latin typeface="Arial"/>
                          <a:ea typeface="+mn-ea"/>
                          <a:cs typeface="+mn-cs"/>
                        </a:rPr>
                        <a:t>басқа</a:t>
                      </a:r>
                      <a:r>
                        <a:rPr lang="ru-RU" sz="1400" b="0" i="0" u="none" strike="noStrike" kern="1200" dirty="0" smtClean="0">
                          <a:solidFill>
                            <a:srgbClr val="000000"/>
                          </a:solidFill>
                          <a:latin typeface="Arial"/>
                          <a:ea typeface="+mn-ea"/>
                          <a:cs typeface="+mn-cs"/>
                        </a:rPr>
                        <a:t> да</a:t>
                      </a:r>
                      <a:r>
                        <a:rPr lang="ru-RU" sz="1400" b="0" i="0" u="none" strike="noStrike" kern="1200" baseline="0" dirty="0" smtClean="0">
                          <a:solidFill>
                            <a:srgbClr val="000000"/>
                          </a:solidFill>
                          <a:latin typeface="Arial"/>
                          <a:ea typeface="+mn-ea"/>
                          <a:cs typeface="+mn-cs"/>
                        </a:rPr>
                        <a:t> </a:t>
                      </a:r>
                      <a:r>
                        <a:rPr lang="ru-RU" sz="1400" b="0" i="0" u="none" strike="noStrike" kern="1200" baseline="0" dirty="0" err="1" smtClean="0">
                          <a:solidFill>
                            <a:srgbClr val="000000"/>
                          </a:solidFill>
                          <a:latin typeface="Arial"/>
                          <a:ea typeface="+mn-ea"/>
                          <a:cs typeface="+mn-cs"/>
                        </a:rPr>
                        <a:t>шығындары</a:t>
                      </a:r>
                      <a:r>
                        <a:rPr lang="ru-RU" sz="1400" b="0" i="0" u="none" strike="noStrike" kern="1200" baseline="0" dirty="0" smtClean="0">
                          <a:solidFill>
                            <a:srgbClr val="000000"/>
                          </a:solidFill>
                          <a:latin typeface="Arial"/>
                          <a:ea typeface="+mn-ea"/>
                          <a:cs typeface="+mn-cs"/>
                        </a:rPr>
                        <a:t> </a:t>
                      </a:r>
                      <a:r>
                        <a:rPr lang="ru-RU" sz="1400" b="0" i="0" u="none" strike="noStrike" kern="1200" dirty="0" smtClean="0">
                          <a:solidFill>
                            <a:srgbClr val="000000"/>
                          </a:solidFill>
                          <a:latin typeface="Arial"/>
                          <a:ea typeface="+mn-ea"/>
                          <a:cs typeface="+mn-cs"/>
                        </a:rPr>
                        <a:t> </a:t>
                      </a:r>
                      <a:endParaRPr lang="ru-RU" sz="1400" b="0" i="0" u="none" strike="noStrike" kern="1200" dirty="0">
                        <a:solidFill>
                          <a:srgbClr val="000000"/>
                        </a:solidFill>
                        <a:latin typeface="Arial"/>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2000" b="0" i="0" u="none" strike="noStrike" dirty="0" smtClean="0">
                          <a:solidFill>
                            <a:srgbClr val="000000"/>
                          </a:solidFill>
                          <a:effectLst/>
                          <a:latin typeface="+mn-lt"/>
                        </a:rPr>
                        <a:t>1</a:t>
                      </a:r>
                      <a:r>
                        <a:rPr lang="ru-RU" sz="2000" b="0" i="0" u="none" strike="noStrike" baseline="0" dirty="0" smtClean="0">
                          <a:solidFill>
                            <a:srgbClr val="000000"/>
                          </a:solidFill>
                          <a:effectLst/>
                          <a:latin typeface="+mn-lt"/>
                        </a:rPr>
                        <a:t>74 770 067</a:t>
                      </a:r>
                      <a:endParaRPr lang="ru-RU" sz="2000" b="0"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186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err="1" smtClean="0">
                          <a:solidFill>
                            <a:srgbClr val="000000"/>
                          </a:solidFill>
                          <a:latin typeface="Arial"/>
                          <a:ea typeface="+mn-ea"/>
                          <a:cs typeface="+mn-cs"/>
                        </a:rPr>
                        <a:t>Салық</a:t>
                      </a:r>
                      <a:r>
                        <a:rPr lang="ru-RU" sz="1400" b="1" i="0" u="none" strike="noStrike" kern="1200" dirty="0" smtClean="0">
                          <a:solidFill>
                            <a:srgbClr val="000000"/>
                          </a:solidFill>
                          <a:latin typeface="Arial"/>
                          <a:ea typeface="+mn-ea"/>
                          <a:cs typeface="+mn-cs"/>
                        </a:rPr>
                        <a:t> </a:t>
                      </a:r>
                      <a:r>
                        <a:rPr lang="ru-RU" sz="1400" b="1" i="0" u="none" strike="noStrike" kern="1200" dirty="0" err="1" smtClean="0">
                          <a:solidFill>
                            <a:srgbClr val="000000"/>
                          </a:solidFill>
                          <a:latin typeface="Arial"/>
                          <a:ea typeface="+mn-ea"/>
                          <a:cs typeface="+mn-cs"/>
                        </a:rPr>
                        <a:t>салуға</a:t>
                      </a:r>
                      <a:r>
                        <a:rPr lang="ru-RU" sz="1400" b="1" i="0" u="none" strike="noStrike" kern="1200" dirty="0" smtClean="0">
                          <a:solidFill>
                            <a:srgbClr val="000000"/>
                          </a:solidFill>
                          <a:latin typeface="Arial"/>
                          <a:ea typeface="+mn-ea"/>
                          <a:cs typeface="+mn-cs"/>
                        </a:rPr>
                        <a:t> </a:t>
                      </a:r>
                      <a:r>
                        <a:rPr lang="ru-RU" sz="1400" b="1" i="0" u="none" strike="noStrike" kern="1200" dirty="0" err="1" smtClean="0">
                          <a:solidFill>
                            <a:srgbClr val="000000"/>
                          </a:solidFill>
                          <a:latin typeface="Arial"/>
                          <a:ea typeface="+mn-ea"/>
                          <a:cs typeface="+mn-cs"/>
                        </a:rPr>
                        <a:t>дейінгі</a:t>
                      </a:r>
                      <a:r>
                        <a:rPr lang="ru-RU" sz="1400" b="1" i="0" u="none" strike="noStrike" kern="1200" dirty="0" smtClean="0">
                          <a:solidFill>
                            <a:srgbClr val="000000"/>
                          </a:solidFill>
                          <a:latin typeface="Arial"/>
                          <a:ea typeface="+mn-ea"/>
                          <a:cs typeface="+mn-cs"/>
                        </a:rPr>
                        <a:t> </a:t>
                      </a:r>
                      <a:r>
                        <a:rPr lang="ru-RU" sz="1400" b="1" i="0" u="none" strike="noStrike" kern="1200" dirty="0" err="1" smtClean="0">
                          <a:solidFill>
                            <a:srgbClr val="000000"/>
                          </a:solidFill>
                          <a:latin typeface="Arial"/>
                          <a:ea typeface="+mn-ea"/>
                          <a:cs typeface="+mn-cs"/>
                        </a:rPr>
                        <a:t>қаржылық</a:t>
                      </a:r>
                      <a:r>
                        <a:rPr lang="ru-RU" sz="1400" b="1" i="0" u="none" strike="noStrike" kern="1200" baseline="0" dirty="0" smtClean="0">
                          <a:solidFill>
                            <a:srgbClr val="000000"/>
                          </a:solidFill>
                          <a:latin typeface="Arial"/>
                          <a:ea typeface="+mn-ea"/>
                          <a:cs typeface="+mn-cs"/>
                        </a:rPr>
                        <a:t> </a:t>
                      </a:r>
                      <a:r>
                        <a:rPr lang="ru-RU" sz="1400" b="1" i="0" u="none" strike="noStrike" kern="1200" baseline="0" dirty="0" err="1" smtClean="0">
                          <a:solidFill>
                            <a:srgbClr val="000000"/>
                          </a:solidFill>
                          <a:latin typeface="Arial"/>
                          <a:ea typeface="+mn-ea"/>
                          <a:cs typeface="+mn-cs"/>
                        </a:rPr>
                        <a:t>нәтиже</a:t>
                      </a:r>
                      <a:r>
                        <a:rPr lang="ru-RU" sz="1400" b="1" i="0" u="none" strike="noStrike" kern="1200" baseline="0" dirty="0" smtClean="0">
                          <a:solidFill>
                            <a:srgbClr val="000000"/>
                          </a:solidFill>
                          <a:latin typeface="Arial"/>
                          <a:ea typeface="+mn-ea"/>
                          <a:cs typeface="+mn-cs"/>
                        </a:rPr>
                        <a:t> </a:t>
                      </a:r>
                      <a:endParaRPr lang="ru-RU" sz="1400" b="1" i="0" u="none" strike="noStrike" kern="1200" dirty="0">
                        <a:solidFill>
                          <a:srgbClr val="000000"/>
                        </a:solidFill>
                        <a:latin typeface="Arial"/>
                        <a:ea typeface="+mn-ea"/>
                        <a:cs typeface="+mn-cs"/>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2000" b="1" i="0" u="none" strike="noStrike" dirty="0" smtClean="0">
                          <a:solidFill>
                            <a:srgbClr val="000000"/>
                          </a:solidFill>
                          <a:effectLst/>
                          <a:latin typeface="+mn-lt"/>
                        </a:rPr>
                        <a:t>- 182 581 501</a:t>
                      </a:r>
                      <a:endParaRPr lang="ru-RU" sz="2000" b="1"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18601">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Arial"/>
                        </a:rPr>
                        <a:t>КТС</a:t>
                      </a:r>
                      <a:r>
                        <a:rPr lang="ru-RU" sz="1400" b="1" i="0" u="none" strike="noStrike" baseline="0" dirty="0" smtClean="0">
                          <a:solidFill>
                            <a:srgbClr val="000000"/>
                          </a:solidFill>
                          <a:latin typeface="Arial"/>
                        </a:rPr>
                        <a:t> </a:t>
                      </a:r>
                      <a:endParaRPr lang="ru-RU"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2000" b="1" i="0" u="none" strike="noStrike" dirty="0" smtClean="0">
                          <a:solidFill>
                            <a:srgbClr val="000000"/>
                          </a:solidFill>
                          <a:effectLst/>
                          <a:latin typeface="+mn-lt"/>
                        </a:rPr>
                        <a:t>0</a:t>
                      </a:r>
                      <a:endParaRPr lang="ru-RU" sz="2000" b="1"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18601">
                <a:tc>
                  <a:txBody>
                    <a:bodyPr/>
                    <a:lstStyle/>
                    <a:p>
                      <a:pPr algn="l" fontAlgn="ctr"/>
                      <a:r>
                        <a:rPr lang="ru-RU" sz="1400" b="1" i="0" u="none" strike="noStrike" dirty="0" smtClean="0">
                          <a:solidFill>
                            <a:srgbClr val="000000"/>
                          </a:solidFill>
                          <a:latin typeface="Arial"/>
                        </a:rPr>
                        <a:t> Таза</a:t>
                      </a:r>
                      <a:r>
                        <a:rPr lang="ru-RU" sz="1400" b="1" i="0" u="none" strike="noStrike" baseline="0" dirty="0" smtClean="0">
                          <a:solidFill>
                            <a:srgbClr val="000000"/>
                          </a:solidFill>
                          <a:latin typeface="Arial"/>
                        </a:rPr>
                        <a:t> </a:t>
                      </a:r>
                      <a:r>
                        <a:rPr lang="ru-RU" sz="1400" b="1" i="0" u="none" strike="noStrike" baseline="0" dirty="0" err="1" smtClean="0">
                          <a:solidFill>
                            <a:srgbClr val="000000"/>
                          </a:solidFill>
                          <a:latin typeface="Arial"/>
                        </a:rPr>
                        <a:t>кіріс</a:t>
                      </a:r>
                      <a:r>
                        <a:rPr lang="ru-RU" sz="1400" b="1" i="0" u="none" strike="noStrike" baseline="0" dirty="0" smtClean="0">
                          <a:solidFill>
                            <a:srgbClr val="000000"/>
                          </a:solidFill>
                          <a:latin typeface="Arial"/>
                        </a:rPr>
                        <a:t>/</a:t>
                      </a:r>
                      <a:r>
                        <a:rPr lang="ru-RU" sz="1400" b="1" i="0" u="none" strike="noStrike" baseline="0" dirty="0" err="1" smtClean="0">
                          <a:solidFill>
                            <a:srgbClr val="000000"/>
                          </a:solidFill>
                          <a:latin typeface="Arial"/>
                        </a:rPr>
                        <a:t>шығын</a:t>
                      </a:r>
                      <a:endParaRPr lang="ru-RU"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2000" b="1" i="0" u="none" strike="noStrike" dirty="0" smtClean="0">
                          <a:solidFill>
                            <a:srgbClr val="000000"/>
                          </a:solidFill>
                          <a:effectLst/>
                          <a:latin typeface="+mn-lt"/>
                        </a:rPr>
                        <a:t>-</a:t>
                      </a:r>
                      <a:r>
                        <a:rPr lang="ru-RU" sz="2000" b="1" i="0" u="none" strike="noStrike" baseline="0" dirty="0" smtClean="0">
                          <a:solidFill>
                            <a:srgbClr val="000000"/>
                          </a:solidFill>
                          <a:effectLst/>
                          <a:latin typeface="+mn-lt"/>
                        </a:rPr>
                        <a:t> 182 581 501 </a:t>
                      </a:r>
                      <a:endParaRPr lang="ru-RU" sz="2000" b="1" i="0" u="none" strike="noStrike" dirty="0">
                        <a:solidFill>
                          <a:srgbClr val="000000"/>
                        </a:solidFill>
                        <a:effectLst/>
                        <a:latin typeface="+mn-lt"/>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
        <p:nvSpPr>
          <p:cNvPr id="9" name="Прямоугольник 8"/>
          <p:cNvSpPr/>
          <p:nvPr/>
        </p:nvSpPr>
        <p:spPr>
          <a:xfrm>
            <a:off x="79387" y="6027003"/>
            <a:ext cx="9036494" cy="830997"/>
          </a:xfrm>
          <a:prstGeom prst="rect">
            <a:avLst/>
          </a:prstGeom>
        </p:spPr>
        <p:txBody>
          <a:bodyPr wrap="square">
            <a:spAutoFit/>
          </a:bodyPr>
          <a:lstStyle/>
          <a:p>
            <a:pPr algn="just"/>
            <a:r>
              <a:rPr lang="ru-RU" sz="1600" dirty="0" err="1" smtClean="0"/>
              <a:t>Серіктестіктің</a:t>
            </a:r>
            <a:r>
              <a:rPr lang="ru-RU" sz="1600" dirty="0" smtClean="0"/>
              <a:t> </a:t>
            </a:r>
            <a:r>
              <a:rPr lang="ru-RU" sz="1600" dirty="0" err="1"/>
              <a:t>жағымсыз</a:t>
            </a:r>
            <a:r>
              <a:rPr lang="ru-RU" sz="1600" dirty="0"/>
              <a:t> </a:t>
            </a:r>
            <a:r>
              <a:rPr lang="ru-RU" sz="1600" dirty="0" err="1"/>
              <a:t>қаржылық-экономикалық</a:t>
            </a:r>
            <a:r>
              <a:rPr lang="ru-RU" sz="1600" dirty="0"/>
              <a:t> </a:t>
            </a:r>
            <a:r>
              <a:rPr lang="ru-RU" sz="1600" dirty="0" err="1"/>
              <a:t>көрсеткіштерінің</a:t>
            </a:r>
            <a:r>
              <a:rPr lang="ru-RU" sz="1600" dirty="0"/>
              <a:t> </a:t>
            </a:r>
            <a:r>
              <a:rPr lang="ru-RU" sz="1600" dirty="0" err="1" smtClean="0"/>
              <a:t>негізгі</a:t>
            </a:r>
            <a:r>
              <a:rPr lang="ru-RU" sz="1600" dirty="0" smtClean="0"/>
              <a:t> </a:t>
            </a:r>
            <a:r>
              <a:rPr lang="ru-RU" sz="1600" dirty="0" err="1"/>
              <a:t>себебі</a:t>
            </a:r>
            <a:r>
              <a:rPr lang="ru-RU" sz="1600" dirty="0"/>
              <a:t> </a:t>
            </a:r>
            <a:r>
              <a:rPr lang="ru-RU" sz="1600" dirty="0" err="1"/>
              <a:t>ұлттық</a:t>
            </a:r>
            <a:r>
              <a:rPr lang="ru-RU" sz="1600" dirty="0"/>
              <a:t> </a:t>
            </a:r>
            <a:r>
              <a:rPr lang="ru-RU" sz="1600" dirty="0" err="1"/>
              <a:t>валютаның</a:t>
            </a:r>
            <a:r>
              <a:rPr lang="ru-RU" sz="1600" dirty="0"/>
              <a:t> </a:t>
            </a:r>
            <a:r>
              <a:rPr lang="ru-RU" sz="1600" dirty="0" err="1"/>
              <a:t>құнсыздануы</a:t>
            </a:r>
            <a:r>
              <a:rPr lang="ru-RU" sz="1600" dirty="0"/>
              <a:t>, </a:t>
            </a:r>
            <a:r>
              <a:rPr lang="ru-RU" sz="1600" dirty="0" err="1"/>
              <a:t>сондай-ақ</a:t>
            </a:r>
            <a:r>
              <a:rPr lang="ru-RU" sz="1600" dirty="0"/>
              <a:t> </a:t>
            </a:r>
            <a:r>
              <a:rPr lang="ru-RU" sz="1600" dirty="0" err="1"/>
              <a:t>жоспардағы</a:t>
            </a:r>
            <a:r>
              <a:rPr lang="ru-RU" sz="1600" dirty="0"/>
              <a:t> </a:t>
            </a:r>
            <a:r>
              <a:rPr lang="ru-RU" sz="1600" dirty="0" err="1"/>
              <a:t>көрсеткіштердің</a:t>
            </a:r>
            <a:r>
              <a:rPr lang="ru-RU" sz="1600" dirty="0"/>
              <a:t> тауарлық газ </a:t>
            </a:r>
            <a:r>
              <a:rPr lang="ru-RU" sz="1600" dirty="0" err="1"/>
              <a:t>тасымалының</a:t>
            </a:r>
            <a:r>
              <a:rPr lang="ru-RU" sz="1600" dirty="0"/>
              <a:t> </a:t>
            </a:r>
            <a:r>
              <a:rPr lang="ru-RU" sz="1600" dirty="0" err="1"/>
              <a:t>нақты</a:t>
            </a:r>
            <a:r>
              <a:rPr lang="ru-RU" sz="1600" dirty="0"/>
              <a:t> </a:t>
            </a:r>
            <a:r>
              <a:rPr lang="ru-RU" sz="1600" dirty="0" err="1"/>
              <a:t>көлемінен</a:t>
            </a:r>
            <a:r>
              <a:rPr lang="ru-RU" sz="1600" dirty="0"/>
              <a:t> </a:t>
            </a:r>
            <a:r>
              <a:rPr lang="ru-RU" sz="1600" dirty="0" err="1"/>
              <a:t>ауытқуы</a:t>
            </a:r>
            <a:r>
              <a:rPr lang="ru-RU" sz="1600" dirty="0"/>
              <a:t> </a:t>
            </a:r>
            <a:r>
              <a:rPr lang="ru-RU" sz="1600" dirty="0" err="1"/>
              <a:t>болып</a:t>
            </a:r>
            <a:r>
              <a:rPr lang="ru-RU" sz="1600" dirty="0"/>
              <a:t> </a:t>
            </a:r>
            <a:r>
              <a:rPr lang="ru-RU" sz="1600" dirty="0" err="1"/>
              <a:t>табылады</a:t>
            </a:r>
            <a:r>
              <a:rPr lang="ru-RU" sz="1600" dirty="0"/>
              <a:t>. </a:t>
            </a:r>
            <a:r>
              <a:rPr lang="ru-RU" sz="1600" dirty="0" smtClean="0"/>
              <a:t> </a:t>
            </a:r>
            <a:endParaRPr lang="ru-RU" sz="1600" dirty="0"/>
          </a:p>
        </p:txBody>
      </p:sp>
    </p:spTree>
    <p:extLst>
      <p:ext uri="{BB962C8B-B14F-4D97-AF65-F5344CB8AC3E}">
        <p14:creationId xmlns:p14="http://schemas.microsoft.com/office/powerpoint/2010/main" val="89385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4624"/>
            <a:ext cx="7812360" cy="864096"/>
          </a:xfrm>
        </p:spPr>
        <p:txBody>
          <a:bodyPr>
            <a:noAutofit/>
          </a:bodyPr>
          <a:lstStyle/>
          <a:p>
            <a:r>
              <a:rPr lang="ru-RU" sz="2000" b="1" dirty="0" smtClean="0">
                <a:solidFill>
                  <a:srgbClr val="002060"/>
                </a:solidFill>
                <a:latin typeface="+mn-lt"/>
                <a:cs typeface="Times New Roman" panose="02020603050405020304" pitchFamily="18" charset="0"/>
              </a:rPr>
              <a:t>2015 </a:t>
            </a:r>
            <a:r>
              <a:rPr lang="ru-RU" sz="2000" b="1" dirty="0" err="1" smtClean="0">
                <a:solidFill>
                  <a:srgbClr val="002060"/>
                </a:solidFill>
                <a:latin typeface="+mn-lt"/>
                <a:cs typeface="Times New Roman" panose="02020603050405020304" pitchFamily="18" charset="0"/>
              </a:rPr>
              <a:t>жылғы</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ұсынылған</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реттелетін</a:t>
            </a:r>
            <a:r>
              <a:rPr lang="ru-RU" sz="2000" b="1" dirty="0" smtClean="0">
                <a:solidFill>
                  <a:srgbClr val="002060"/>
                </a:solidFill>
                <a:latin typeface="+mn-lt"/>
                <a:cs typeface="Times New Roman" panose="02020603050405020304" pitchFamily="18" charset="0"/>
              </a:rPr>
              <a:t> </a:t>
            </a:r>
            <a:r>
              <a:rPr lang="ru-RU" sz="2000" b="1" dirty="0" err="1" smtClean="0">
                <a:solidFill>
                  <a:srgbClr val="002060"/>
                </a:solidFill>
                <a:latin typeface="+mn-lt"/>
                <a:cs typeface="Times New Roman" panose="02020603050405020304" pitchFamily="18" charset="0"/>
              </a:rPr>
              <a:t>қызметтер</a:t>
            </a:r>
            <a:r>
              <a:rPr lang="ru-RU" sz="2000" b="1" dirty="0" smtClean="0">
                <a:solidFill>
                  <a:srgbClr val="002060"/>
                </a:solidFill>
                <a:latin typeface="+mn-lt"/>
                <a:cs typeface="Times New Roman" panose="02020603050405020304" pitchFamily="18" charset="0"/>
              </a:rPr>
              <a:t> </a:t>
            </a:r>
            <a:br>
              <a:rPr lang="ru-RU" sz="2000" b="1" dirty="0" smtClean="0">
                <a:solidFill>
                  <a:srgbClr val="002060"/>
                </a:solidFill>
                <a:latin typeface="+mn-lt"/>
                <a:cs typeface="Times New Roman" panose="02020603050405020304" pitchFamily="18" charset="0"/>
              </a:rPr>
            </a:br>
            <a:r>
              <a:rPr lang="ru-RU" sz="2000" b="1" dirty="0" err="1" smtClean="0">
                <a:solidFill>
                  <a:srgbClr val="002060"/>
                </a:solidFill>
                <a:latin typeface="+mn-lt"/>
                <a:cs typeface="Times New Roman" panose="02020603050405020304" pitchFamily="18" charset="0"/>
              </a:rPr>
              <a:t>көлемі</a:t>
            </a:r>
            <a:r>
              <a:rPr lang="ru-RU" sz="2000" b="1" dirty="0" smtClean="0">
                <a:solidFill>
                  <a:srgbClr val="002060"/>
                </a:solidFill>
                <a:latin typeface="+mn-lt"/>
                <a:cs typeface="Times New Roman" panose="02020603050405020304" pitchFamily="18" charset="0"/>
              </a:rPr>
              <a:t> туралы </a:t>
            </a:r>
            <a:r>
              <a:rPr lang="ru-RU" sz="2000" b="1" dirty="0" err="1" smtClean="0">
                <a:solidFill>
                  <a:srgbClr val="002060"/>
                </a:solidFill>
                <a:latin typeface="+mn-lt"/>
                <a:cs typeface="Times New Roman" panose="02020603050405020304" pitchFamily="18" charset="0"/>
              </a:rPr>
              <a:t>ақпарат</a:t>
            </a:r>
            <a:r>
              <a:rPr lang="ru-RU" sz="2000" b="1" dirty="0" smtClean="0">
                <a:solidFill>
                  <a:srgbClr val="002060"/>
                </a:solidFill>
                <a:latin typeface="+mn-lt"/>
                <a:cs typeface="Times New Roman" panose="02020603050405020304" pitchFamily="18" charset="0"/>
              </a:rPr>
              <a:t> </a:t>
            </a:r>
            <a:endParaRPr lang="ru-RU" sz="2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107504" y="966715"/>
            <a:ext cx="8928992" cy="734093"/>
          </a:xfrm>
          <a:prstGeom prst="rect">
            <a:avLst/>
          </a:prstGeom>
        </p:spPr>
        <p:txBody>
          <a:bodyPr>
            <a:noAutofit/>
          </a:bodyPr>
          <a:lstStyle/>
          <a:p>
            <a:pPr marL="0" indent="0" eaLnBrk="0" hangingPunct="0">
              <a:spcBef>
                <a:spcPts val="0"/>
              </a:spcBef>
              <a:buNone/>
            </a:pPr>
            <a:r>
              <a:rPr kumimoji="1" lang="ru-RU" sz="2000" dirty="0" smtClean="0">
                <a:solidFill>
                  <a:srgbClr val="000000"/>
                </a:solidFill>
              </a:rPr>
              <a:t>2015 </a:t>
            </a:r>
            <a:r>
              <a:rPr kumimoji="1" lang="ru-RU" sz="2000" dirty="0" err="1" smtClean="0">
                <a:solidFill>
                  <a:srgbClr val="000000"/>
                </a:solidFill>
              </a:rPr>
              <a:t>жылы</a:t>
            </a:r>
            <a:r>
              <a:rPr kumimoji="1" lang="en-US" sz="2000" dirty="0" smtClean="0">
                <a:solidFill>
                  <a:srgbClr val="000000"/>
                </a:solidFill>
              </a:rPr>
              <a:t> </a:t>
            </a:r>
            <a:r>
              <a:rPr kumimoji="1" lang="ru-RU" sz="2000" dirty="0" err="1" smtClean="0">
                <a:solidFill>
                  <a:srgbClr val="000000"/>
                </a:solidFill>
              </a:rPr>
              <a:t>Серіктестік</a:t>
            </a:r>
            <a:r>
              <a:rPr kumimoji="1" lang="ru-RU" sz="2000" dirty="0" smtClean="0">
                <a:solidFill>
                  <a:srgbClr val="000000"/>
                </a:solidFill>
              </a:rPr>
              <a:t> </a:t>
            </a:r>
            <a:r>
              <a:rPr kumimoji="1" lang="ru-RU" sz="2000" dirty="0" err="1" smtClean="0">
                <a:solidFill>
                  <a:srgbClr val="000000"/>
                </a:solidFill>
              </a:rPr>
              <a:t>магистральды</a:t>
            </a:r>
            <a:r>
              <a:rPr kumimoji="1" lang="ru-RU" sz="2000" dirty="0" smtClean="0">
                <a:solidFill>
                  <a:srgbClr val="000000"/>
                </a:solidFill>
              </a:rPr>
              <a:t> газ </a:t>
            </a:r>
            <a:r>
              <a:rPr kumimoji="1" lang="ru-RU" sz="2000" dirty="0" err="1" smtClean="0">
                <a:solidFill>
                  <a:srgbClr val="000000"/>
                </a:solidFill>
              </a:rPr>
              <a:t>құбыры</a:t>
            </a:r>
            <a:r>
              <a:rPr kumimoji="1" lang="ru-RU" sz="2000" dirty="0" smtClean="0">
                <a:solidFill>
                  <a:srgbClr val="000000"/>
                </a:solidFill>
              </a:rPr>
              <a:t> </a:t>
            </a:r>
            <a:r>
              <a:rPr kumimoji="1" lang="ru-RU" sz="2000" dirty="0" err="1" smtClean="0">
                <a:solidFill>
                  <a:srgbClr val="000000"/>
                </a:solidFill>
              </a:rPr>
              <a:t>бойымен</a:t>
            </a:r>
            <a:r>
              <a:rPr kumimoji="1" lang="ru-RU" sz="2000" dirty="0" smtClean="0">
                <a:solidFill>
                  <a:srgbClr val="000000"/>
                </a:solidFill>
              </a:rPr>
              <a:t>  1 215 </a:t>
            </a:r>
            <a:r>
              <a:rPr kumimoji="1" lang="en-US" sz="2000" dirty="0" smtClean="0">
                <a:solidFill>
                  <a:srgbClr val="000000"/>
                </a:solidFill>
              </a:rPr>
              <a:t>926</a:t>
            </a:r>
            <a:r>
              <a:rPr kumimoji="1" lang="ru-RU" sz="2000" dirty="0" smtClean="0">
                <a:solidFill>
                  <a:srgbClr val="000000"/>
                </a:solidFill>
              </a:rPr>
              <a:t> </a:t>
            </a:r>
            <a:r>
              <a:rPr kumimoji="1" lang="ru-RU" sz="2000" dirty="0" err="1" smtClean="0">
                <a:solidFill>
                  <a:srgbClr val="000000"/>
                </a:solidFill>
              </a:rPr>
              <a:t>мың</a:t>
            </a:r>
            <a:r>
              <a:rPr kumimoji="1" lang="ru-RU" sz="2000" dirty="0" smtClean="0">
                <a:solidFill>
                  <a:srgbClr val="000000"/>
                </a:solidFill>
              </a:rPr>
              <a:t>. м3 газ </a:t>
            </a:r>
            <a:r>
              <a:rPr kumimoji="1" lang="ru-RU" sz="2000" dirty="0" err="1" smtClean="0">
                <a:solidFill>
                  <a:srgbClr val="000000"/>
                </a:solidFill>
              </a:rPr>
              <a:t>көлемін</a:t>
            </a:r>
            <a:r>
              <a:rPr kumimoji="1" lang="ru-RU" sz="2000" dirty="0" smtClean="0">
                <a:solidFill>
                  <a:srgbClr val="000000"/>
                </a:solidFill>
              </a:rPr>
              <a:t> </a:t>
            </a:r>
            <a:r>
              <a:rPr kumimoji="1" lang="ru-RU" sz="2000" dirty="0" err="1" smtClean="0">
                <a:solidFill>
                  <a:srgbClr val="000000"/>
                </a:solidFill>
              </a:rPr>
              <a:t>тасымалдады</a:t>
            </a:r>
            <a:r>
              <a:rPr kumimoji="1" lang="ru-RU" sz="2000" dirty="0" smtClean="0">
                <a:solidFill>
                  <a:srgbClr val="000000"/>
                </a:solidFill>
              </a:rPr>
              <a:t>: </a:t>
            </a:r>
            <a:r>
              <a:rPr kumimoji="1" lang="ru-RU" sz="2000" dirty="0">
                <a:solidFill>
                  <a:srgbClr val="000000"/>
                </a:solidFill>
              </a:rPr>
              <a:t/>
            </a:r>
            <a:br>
              <a:rPr kumimoji="1" lang="ru-RU" sz="2000" dirty="0">
                <a:solidFill>
                  <a:srgbClr val="000000"/>
                </a:solidFill>
              </a:rPr>
            </a:br>
            <a:endParaRPr kumimoji="1" lang="ru-RU" altLang="ru-RU" sz="2000" i="1" dirty="0" smtClean="0">
              <a:solidFill>
                <a:srgbClr val="000000"/>
              </a:solidFill>
            </a:endParaRPr>
          </a:p>
          <a:p>
            <a:pPr marL="0" indent="0" algn="just" eaLnBrk="0" hangingPunct="0">
              <a:spcBef>
                <a:spcPts val="0"/>
              </a:spcBef>
              <a:buNone/>
            </a:pPr>
            <a:r>
              <a:rPr kumimoji="1" lang="ru-RU" altLang="ru-RU" sz="1600" dirty="0" smtClean="0">
                <a:solidFill>
                  <a:srgbClr val="000000"/>
                </a:solidFill>
              </a:rPr>
              <a:t>	</a:t>
            </a:r>
          </a:p>
          <a:p>
            <a:pPr marL="0" indent="0" algn="just" eaLnBrk="0" hangingPunct="0">
              <a:spcBef>
                <a:spcPts val="0"/>
              </a:spcBef>
              <a:buNone/>
            </a:pPr>
            <a:r>
              <a:rPr kumimoji="1" lang="ru-RU" altLang="ru-RU" sz="1600" dirty="0">
                <a:solidFill>
                  <a:srgbClr val="000000"/>
                </a:solidFill>
              </a:rPr>
              <a:t>	</a:t>
            </a:r>
          </a:p>
          <a:p>
            <a:pPr marL="0" indent="0" algn="just">
              <a:spcBef>
                <a:spcPts val="0"/>
              </a:spcBef>
              <a:buNone/>
            </a:pPr>
            <a:r>
              <a:rPr kumimoji="1" lang="ru-RU" sz="1600" dirty="0">
                <a:solidFill>
                  <a:srgbClr val="000000"/>
                </a:solidFill>
              </a:rPr>
              <a:t>	</a:t>
            </a:r>
          </a:p>
          <a:p>
            <a:pPr marL="0" indent="0" algn="just">
              <a:spcBef>
                <a:spcPts val="0"/>
              </a:spcBef>
              <a:buNone/>
            </a:pPr>
            <a:r>
              <a:rPr kumimoji="1" lang="ru-RU" sz="1600" dirty="0" smtClean="0">
                <a:solidFill>
                  <a:srgbClr val="000000"/>
                </a:solidFill>
              </a:rPr>
              <a:t>	</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p:txBody>
      </p:sp>
      <p:pic>
        <p:nvPicPr>
          <p:cNvPr id="4" name="Рисунок 3"/>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908720"/>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627454535"/>
              </p:ext>
            </p:extLst>
          </p:nvPr>
        </p:nvGraphicFramePr>
        <p:xfrm>
          <a:off x="98628" y="1772816"/>
          <a:ext cx="8937868" cy="4291047"/>
        </p:xfrm>
        <a:graphic>
          <a:graphicData uri="http://schemas.openxmlformats.org/drawingml/2006/table">
            <a:tbl>
              <a:tblPr firstRow="1" bandRow="1">
                <a:tableStyleId>{5C22544A-7EE6-4342-B048-85BDC9FD1C3A}</a:tableStyleId>
              </a:tblPr>
              <a:tblGrid>
                <a:gridCol w="506079"/>
                <a:gridCol w="4105768"/>
                <a:gridCol w="928926"/>
                <a:gridCol w="1786396"/>
                <a:gridCol w="1610699"/>
              </a:tblGrid>
              <a:tr h="1340207">
                <a:tc>
                  <a:txBody>
                    <a:bodyPr/>
                    <a:lstStyle/>
                    <a:p>
                      <a:pPr algn="ctr">
                        <a:lnSpc>
                          <a:spcPct val="100000"/>
                        </a:lnSpc>
                        <a:spcAft>
                          <a:spcPts val="0"/>
                        </a:spcAft>
                      </a:pPr>
                      <a:r>
                        <a:rPr lang="ru-RU" sz="1800" dirty="0" smtClean="0">
                          <a:effectLst/>
                          <a:latin typeface="+mn-lt"/>
                        </a:rPr>
                        <a:t>№ қ/б</a:t>
                      </a:r>
                      <a:endParaRPr lang="ru-RU" sz="1800" dirty="0">
                        <a:effectLst/>
                        <a:latin typeface="+mn-lt"/>
                        <a:ea typeface="D # @"/>
                        <a:cs typeface="D # @"/>
                      </a:endParaRPr>
                    </a:p>
                  </a:txBody>
                  <a:tcPr marL="68580" marR="68580" marT="0" marB="0" anchor="ctr"/>
                </a:tc>
                <a:tc>
                  <a:txBody>
                    <a:bodyPr/>
                    <a:lstStyle/>
                    <a:p>
                      <a:pPr algn="ctr">
                        <a:lnSpc>
                          <a:spcPct val="100000"/>
                        </a:lnSpc>
                        <a:spcAft>
                          <a:spcPts val="0"/>
                        </a:spcAft>
                      </a:pPr>
                      <a:r>
                        <a:rPr lang="kk-KZ" sz="1800" dirty="0" smtClean="0">
                          <a:effectLst/>
                          <a:latin typeface="+mn-lt"/>
                          <a:ea typeface="+mn-ea"/>
                          <a:cs typeface="+mn-cs"/>
                        </a:rPr>
                        <a:t>Атауы</a:t>
                      </a:r>
                      <a:endParaRPr lang="ru-RU" sz="1800" dirty="0">
                        <a:effectLst/>
                        <a:latin typeface="+mn-lt"/>
                        <a:ea typeface="D # @"/>
                        <a:cs typeface="D # @"/>
                      </a:endParaRPr>
                    </a:p>
                  </a:txBody>
                  <a:tcPr marL="68580" marR="68580" marT="0" marB="0" anchor="ctr"/>
                </a:tc>
                <a:tc>
                  <a:txBody>
                    <a:bodyPr/>
                    <a:lstStyle/>
                    <a:p>
                      <a:pPr algn="ctr">
                        <a:lnSpc>
                          <a:spcPct val="100000"/>
                        </a:lnSpc>
                        <a:spcAft>
                          <a:spcPts val="0"/>
                        </a:spcAft>
                      </a:pPr>
                      <a:r>
                        <a:rPr lang="ru-RU" sz="1800" dirty="0" err="1" smtClean="0">
                          <a:effectLst/>
                          <a:latin typeface="+mn-lt"/>
                        </a:rPr>
                        <a:t>Өлшем</a:t>
                      </a:r>
                      <a:r>
                        <a:rPr lang="ru-RU" sz="1800" dirty="0" smtClean="0">
                          <a:effectLst/>
                          <a:latin typeface="+mn-lt"/>
                        </a:rPr>
                        <a:t> </a:t>
                      </a:r>
                      <a:r>
                        <a:rPr lang="ru-RU" sz="1800" dirty="0" err="1" smtClean="0">
                          <a:effectLst/>
                          <a:latin typeface="+mn-lt"/>
                        </a:rPr>
                        <a:t>бірлігі</a:t>
                      </a:r>
                      <a:endParaRPr lang="ru-RU" sz="1800" dirty="0">
                        <a:effectLst/>
                        <a:latin typeface="+mn-lt"/>
                        <a:ea typeface="D # @"/>
                        <a:cs typeface="D # @"/>
                      </a:endParaRPr>
                    </a:p>
                  </a:txBody>
                  <a:tcPr marL="68580" marR="68580" marT="0" marB="0" anchor="ctr"/>
                </a:tc>
                <a:tc>
                  <a:txBody>
                    <a:bodyPr/>
                    <a:lstStyle/>
                    <a:p>
                      <a:pPr algn="ctr">
                        <a:lnSpc>
                          <a:spcPct val="100000"/>
                        </a:lnSpc>
                        <a:spcAft>
                          <a:spcPts val="0"/>
                        </a:spcAft>
                      </a:pPr>
                      <a:endParaRPr lang="ru-RU" sz="1800" dirty="0" smtClean="0">
                        <a:effectLst/>
                        <a:latin typeface="+mn-lt"/>
                        <a:ea typeface="+mn-ea"/>
                        <a:cs typeface="+mn-cs"/>
                      </a:endParaRPr>
                    </a:p>
                    <a:p>
                      <a:pPr algn="ctr">
                        <a:lnSpc>
                          <a:spcPct val="100000"/>
                        </a:lnSpc>
                        <a:spcAft>
                          <a:spcPts val="0"/>
                        </a:spcAft>
                      </a:pPr>
                      <a:r>
                        <a:rPr lang="ru-RU" sz="1800" dirty="0" err="1" smtClean="0">
                          <a:effectLst/>
                          <a:latin typeface="+mn-lt"/>
                          <a:ea typeface="+mn-ea"/>
                          <a:cs typeface="+mn-cs"/>
                        </a:rPr>
                        <a:t>Тарифтік</a:t>
                      </a:r>
                      <a:r>
                        <a:rPr lang="ru-RU" sz="1800" dirty="0" smtClean="0">
                          <a:effectLst/>
                          <a:latin typeface="+mn-lt"/>
                          <a:ea typeface="+mn-ea"/>
                          <a:cs typeface="+mn-cs"/>
                        </a:rPr>
                        <a:t> </a:t>
                      </a:r>
                      <a:r>
                        <a:rPr lang="ru-RU" sz="1800" dirty="0" err="1" smtClean="0">
                          <a:effectLst/>
                          <a:latin typeface="+mn-lt"/>
                          <a:ea typeface="+mn-ea"/>
                          <a:cs typeface="+mn-cs"/>
                        </a:rPr>
                        <a:t>сметада</a:t>
                      </a:r>
                      <a:r>
                        <a:rPr lang="ru-RU" sz="1800" dirty="0" smtClean="0">
                          <a:effectLst/>
                          <a:latin typeface="+mn-lt"/>
                          <a:ea typeface="+mn-ea"/>
                          <a:cs typeface="+mn-cs"/>
                        </a:rPr>
                        <a:t> </a:t>
                      </a:r>
                      <a:r>
                        <a:rPr lang="ru-RU" sz="1800" dirty="0" err="1" smtClean="0">
                          <a:effectLst/>
                          <a:latin typeface="+mn-lt"/>
                          <a:ea typeface="+mn-ea"/>
                          <a:cs typeface="+mn-cs"/>
                        </a:rPr>
                        <a:t>бекітілген</a:t>
                      </a:r>
                      <a:r>
                        <a:rPr lang="ru-RU" sz="1800" dirty="0" smtClean="0">
                          <a:effectLst/>
                          <a:latin typeface="+mn-lt"/>
                          <a:ea typeface="+mn-ea"/>
                          <a:cs typeface="+mn-cs"/>
                        </a:rPr>
                        <a:t>  </a:t>
                      </a:r>
                      <a:endParaRPr lang="ru-RU" sz="1800" dirty="0">
                        <a:effectLst/>
                        <a:latin typeface="+mn-lt"/>
                        <a:ea typeface="D # @"/>
                        <a:cs typeface="D # @"/>
                      </a:endParaRPr>
                    </a:p>
                  </a:txBody>
                  <a:tcPr marL="68580" marR="68580" marT="0" marB="0" anchor="ctr"/>
                </a:tc>
                <a:tc>
                  <a:txBody>
                    <a:bodyPr/>
                    <a:lstStyle/>
                    <a:p>
                      <a:pPr algn="ctr">
                        <a:lnSpc>
                          <a:spcPct val="100000"/>
                        </a:lnSpc>
                        <a:spcAft>
                          <a:spcPts val="0"/>
                        </a:spcAft>
                      </a:pPr>
                      <a:r>
                        <a:rPr lang="ru-RU" sz="1800" dirty="0" err="1" smtClean="0">
                          <a:effectLst/>
                          <a:latin typeface="+mn-lt"/>
                          <a:ea typeface="D # @"/>
                          <a:cs typeface="D # @"/>
                        </a:rPr>
                        <a:t>Нақты</a:t>
                      </a:r>
                      <a:r>
                        <a:rPr lang="ru-RU" sz="1800" dirty="0" smtClean="0">
                          <a:effectLst/>
                          <a:latin typeface="+mn-lt"/>
                          <a:ea typeface="D # @"/>
                          <a:cs typeface="D # @"/>
                        </a:rPr>
                        <a:t> </a:t>
                      </a:r>
                      <a:r>
                        <a:rPr lang="ru-RU" sz="1800" dirty="0" err="1" smtClean="0">
                          <a:effectLst/>
                          <a:latin typeface="+mn-lt"/>
                          <a:ea typeface="D # @"/>
                          <a:cs typeface="D # @"/>
                        </a:rPr>
                        <a:t>орындау</a:t>
                      </a:r>
                      <a:endParaRPr lang="ru-RU" sz="1800" dirty="0">
                        <a:effectLst/>
                        <a:latin typeface="+mn-lt"/>
                        <a:ea typeface="D # @"/>
                        <a:cs typeface="D # @"/>
                      </a:endParaRPr>
                    </a:p>
                  </a:txBody>
                  <a:tcPr marL="68580" marR="68580" marT="0" marB="0" anchor="ctr"/>
                </a:tc>
              </a:tr>
              <a:tr h="1612121">
                <a:tc>
                  <a:txBody>
                    <a:bodyPr/>
                    <a:lstStyle/>
                    <a:p>
                      <a:pPr algn="ctr">
                        <a:lnSpc>
                          <a:spcPct val="100000"/>
                        </a:lnSpc>
                        <a:spcAft>
                          <a:spcPts val="0"/>
                        </a:spcAft>
                      </a:pPr>
                      <a:r>
                        <a:rPr lang="ru-RU" sz="1800" dirty="0">
                          <a:effectLst/>
                          <a:latin typeface="+mn-lt"/>
                          <a:cs typeface="Times New Roman" panose="02020603050405020304" pitchFamily="18" charset="0"/>
                        </a:rPr>
                        <a:t>1</a:t>
                      </a:r>
                      <a:endParaRPr lang="ru-RU" sz="1800" dirty="0">
                        <a:effectLst/>
                        <a:latin typeface="+mn-lt"/>
                        <a:ea typeface="D # @"/>
                        <a:cs typeface="Times New Roman" panose="02020603050405020304" pitchFamily="18" charset="0"/>
                      </a:endParaRPr>
                    </a:p>
                  </a:txBody>
                  <a:tcPr marL="68580" marR="68580" marT="0" marB="0" anchor="ctr"/>
                </a:tc>
                <a:tc>
                  <a:txBody>
                    <a:bodyPr/>
                    <a:lstStyle/>
                    <a:p>
                      <a:pPr>
                        <a:lnSpc>
                          <a:spcPct val="100000"/>
                        </a:lnSpc>
                        <a:spcAft>
                          <a:spcPts val="0"/>
                        </a:spcAft>
                      </a:pPr>
                      <a:r>
                        <a:rPr lang="ru-RU" sz="1800" baseline="0" dirty="0" smtClean="0">
                          <a:effectLst/>
                          <a:latin typeface="+mn-lt"/>
                          <a:cs typeface="Times New Roman" panose="02020603050405020304" pitchFamily="18" charset="0"/>
                        </a:rPr>
                        <a:t>Магистральды газ құбыры бойымен тауарлық газ </a:t>
                      </a:r>
                      <a:r>
                        <a:rPr lang="ru-RU" sz="1800" baseline="0" dirty="0" err="1" smtClean="0">
                          <a:effectLst/>
                          <a:latin typeface="+mn-lt"/>
                          <a:cs typeface="Times New Roman" panose="02020603050405020304" pitchFamily="18" charset="0"/>
                        </a:rPr>
                        <a:t>тасымалының</a:t>
                      </a:r>
                      <a:r>
                        <a:rPr lang="ru-RU" sz="1800" baseline="0" dirty="0" smtClean="0">
                          <a:effectLst/>
                          <a:latin typeface="+mn-lt"/>
                          <a:cs typeface="Times New Roman" panose="02020603050405020304" pitchFamily="18" charset="0"/>
                        </a:rPr>
                        <a:t> </a:t>
                      </a:r>
                      <a:r>
                        <a:rPr lang="ru-RU" sz="1800" baseline="0" dirty="0" err="1" smtClean="0">
                          <a:effectLst/>
                          <a:latin typeface="+mn-lt"/>
                          <a:cs typeface="Times New Roman" panose="02020603050405020304" pitchFamily="18" charset="0"/>
                        </a:rPr>
                        <a:t>көлемі</a:t>
                      </a:r>
                      <a:r>
                        <a:rPr lang="ru-RU" sz="1800" baseline="0" dirty="0" smtClean="0">
                          <a:effectLst/>
                          <a:latin typeface="+mn-lt"/>
                          <a:cs typeface="Times New Roman" panose="02020603050405020304" pitchFamily="18" charset="0"/>
                        </a:rPr>
                        <a:t> </a:t>
                      </a:r>
                      <a:endParaRPr lang="ru-RU" sz="1800" dirty="0">
                        <a:effectLst/>
                        <a:latin typeface="+mn-lt"/>
                        <a:ea typeface="D # @"/>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800" dirty="0" err="1" smtClean="0">
                          <a:effectLst/>
                          <a:latin typeface="+mn-lt"/>
                          <a:cs typeface="Times New Roman" panose="02020603050405020304" pitchFamily="18" charset="0"/>
                        </a:rPr>
                        <a:t>мың</a:t>
                      </a:r>
                      <a:r>
                        <a:rPr lang="ru-RU" sz="1800" dirty="0" smtClean="0">
                          <a:effectLst/>
                          <a:latin typeface="+mn-lt"/>
                          <a:cs typeface="Times New Roman" panose="02020603050405020304" pitchFamily="18" charset="0"/>
                        </a:rPr>
                        <a:t>. м3</a:t>
                      </a:r>
                      <a:endParaRPr lang="ru-RU" sz="1800" dirty="0">
                        <a:effectLst/>
                        <a:latin typeface="+mn-lt"/>
                        <a:cs typeface="Times New Roman" panose="02020603050405020304" pitchFamily="18" charset="0"/>
                      </a:endParaRPr>
                    </a:p>
                  </a:txBody>
                  <a:tcPr marL="68580" marR="68580" marT="0" marB="0" anchor="ctr"/>
                </a:tc>
                <a:tc>
                  <a:txBody>
                    <a:bodyPr/>
                    <a:lstStyle/>
                    <a:p>
                      <a:pPr algn="r">
                        <a:lnSpc>
                          <a:spcPct val="100000"/>
                        </a:lnSpc>
                        <a:spcAft>
                          <a:spcPts val="0"/>
                        </a:spcAft>
                      </a:pPr>
                      <a:r>
                        <a:rPr lang="ru-RU" sz="1800" dirty="0" smtClean="0">
                          <a:effectLst/>
                          <a:latin typeface="+mn-lt"/>
                          <a:cs typeface="Times New Roman" panose="02020603050405020304" pitchFamily="18" charset="0"/>
                        </a:rPr>
                        <a:t>2 500 000</a:t>
                      </a:r>
                      <a:endParaRPr lang="ru-RU" sz="1800" dirty="0">
                        <a:effectLst/>
                        <a:latin typeface="+mn-lt"/>
                        <a:ea typeface="D # @"/>
                        <a:cs typeface="Times New Roman" panose="02020603050405020304" pitchFamily="18" charset="0"/>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D # @"/>
                          <a:cs typeface="Times New Roman" panose="02020603050405020304" pitchFamily="18" charset="0"/>
                        </a:rPr>
                        <a:t>1 215 </a:t>
                      </a:r>
                      <a:r>
                        <a:rPr lang="ru-RU" sz="1800" kern="1200" dirty="0" smtClean="0">
                          <a:solidFill>
                            <a:schemeClr val="tx1"/>
                          </a:solidFill>
                          <a:effectLst/>
                          <a:latin typeface="+mn-lt"/>
                          <a:ea typeface="D # @"/>
                          <a:cs typeface="Times New Roman" panose="02020603050405020304" pitchFamily="18" charset="0"/>
                        </a:rPr>
                        <a:t>926</a:t>
                      </a:r>
                      <a:endParaRPr lang="ru-RU" sz="1800" kern="1200" dirty="0">
                        <a:solidFill>
                          <a:schemeClr val="tx1"/>
                        </a:solidFill>
                        <a:effectLst/>
                        <a:latin typeface="+mn-lt"/>
                        <a:ea typeface="D # @"/>
                        <a:cs typeface="Times New Roman" panose="02020603050405020304" pitchFamily="18" charset="0"/>
                      </a:endParaRPr>
                    </a:p>
                  </a:txBody>
                  <a:tcPr marL="68580" marR="68580" marT="0" marB="0" anchor="ctr"/>
                </a:tc>
              </a:tr>
              <a:tr h="1338719">
                <a:tc>
                  <a:txBody>
                    <a:bodyPr/>
                    <a:lstStyle/>
                    <a:p>
                      <a:pPr algn="ctr">
                        <a:lnSpc>
                          <a:spcPct val="100000"/>
                        </a:lnSpc>
                        <a:spcAft>
                          <a:spcPts val="0"/>
                        </a:spcAft>
                      </a:pPr>
                      <a:r>
                        <a:rPr lang="ru-RU" sz="1800" dirty="0" smtClean="0">
                          <a:effectLst/>
                          <a:latin typeface="+mn-lt"/>
                          <a:ea typeface="+mn-ea"/>
                          <a:cs typeface="Times New Roman" panose="02020603050405020304" pitchFamily="18" charset="0"/>
                        </a:rPr>
                        <a:t>2</a:t>
                      </a:r>
                      <a:endParaRPr lang="ru-RU" sz="1800" dirty="0">
                        <a:effectLst/>
                        <a:latin typeface="+mn-lt"/>
                        <a:ea typeface="D # @"/>
                        <a:cs typeface="Times New Roman" panose="02020603050405020304" pitchFamily="18" charset="0"/>
                      </a:endParaRPr>
                    </a:p>
                  </a:txBody>
                  <a:tcPr marL="68580" marR="68580" marT="0" marB="0" anchor="ctr"/>
                </a:tc>
                <a:tc>
                  <a:txBody>
                    <a:bodyPr/>
                    <a:lstStyle/>
                    <a:p>
                      <a:pPr>
                        <a:lnSpc>
                          <a:spcPct val="100000"/>
                        </a:lnSpc>
                        <a:spcAft>
                          <a:spcPts val="0"/>
                        </a:spcAft>
                      </a:pPr>
                      <a:r>
                        <a:rPr lang="ru-RU" sz="1800" dirty="0" err="1" smtClean="0">
                          <a:solidFill>
                            <a:schemeClr val="tx1"/>
                          </a:solidFill>
                          <a:effectLst/>
                          <a:latin typeface="+mn-lt"/>
                          <a:cs typeface="Times New Roman" panose="02020603050405020304" pitchFamily="18" charset="0"/>
                        </a:rPr>
                        <a:t>Меншікті</a:t>
                      </a:r>
                      <a:r>
                        <a:rPr lang="ru-RU" sz="1800" dirty="0" smtClean="0">
                          <a:solidFill>
                            <a:schemeClr val="tx1"/>
                          </a:solidFill>
                          <a:effectLst/>
                          <a:latin typeface="+mn-lt"/>
                          <a:cs typeface="Times New Roman" panose="02020603050405020304" pitchFamily="18" charset="0"/>
                        </a:rPr>
                        <a:t> </a:t>
                      </a:r>
                      <a:r>
                        <a:rPr lang="ru-RU" sz="1800" dirty="0" err="1" smtClean="0">
                          <a:solidFill>
                            <a:schemeClr val="tx1"/>
                          </a:solidFill>
                          <a:effectLst/>
                          <a:latin typeface="+mn-lt"/>
                          <a:cs typeface="Times New Roman" panose="02020603050405020304" pitchFamily="18" charset="0"/>
                        </a:rPr>
                        <a:t>мұқтаждықтар</a:t>
                      </a:r>
                      <a:r>
                        <a:rPr lang="ru-RU" sz="1800" dirty="0" smtClean="0">
                          <a:solidFill>
                            <a:schemeClr val="tx1"/>
                          </a:solidFill>
                          <a:effectLst/>
                          <a:latin typeface="+mn-lt"/>
                          <a:cs typeface="Times New Roman" panose="02020603050405020304" pitchFamily="18" charset="0"/>
                        </a:rPr>
                        <a:t> </a:t>
                      </a:r>
                      <a:r>
                        <a:rPr lang="ru-RU" sz="1800" dirty="0" err="1" smtClean="0">
                          <a:solidFill>
                            <a:schemeClr val="dk1"/>
                          </a:solidFill>
                          <a:effectLst/>
                          <a:latin typeface="+mn-lt"/>
                          <a:cs typeface="Times New Roman" panose="02020603050405020304" pitchFamily="18" charset="0"/>
                        </a:rPr>
                        <a:t>және</a:t>
                      </a:r>
                      <a:r>
                        <a:rPr lang="ru-RU" sz="1800" baseline="0" dirty="0" smtClean="0">
                          <a:solidFill>
                            <a:schemeClr val="dk1"/>
                          </a:solidFill>
                          <a:effectLst/>
                          <a:latin typeface="+mn-lt"/>
                          <a:cs typeface="Times New Roman" panose="02020603050405020304" pitchFamily="18" charset="0"/>
                        </a:rPr>
                        <a:t> </a:t>
                      </a:r>
                      <a:r>
                        <a:rPr lang="ru-RU" sz="1800" dirty="0" err="1" smtClean="0">
                          <a:effectLst/>
                          <a:latin typeface="+mn-lt"/>
                          <a:cs typeface="Times New Roman" panose="02020603050405020304" pitchFamily="18" charset="0"/>
                        </a:rPr>
                        <a:t>технологиялық</a:t>
                      </a:r>
                      <a:r>
                        <a:rPr lang="ru-RU" sz="1800" baseline="0" dirty="0" smtClean="0">
                          <a:effectLst/>
                          <a:latin typeface="+mn-lt"/>
                          <a:cs typeface="Times New Roman" panose="02020603050405020304" pitchFamily="18" charset="0"/>
                        </a:rPr>
                        <a:t> </a:t>
                      </a:r>
                      <a:r>
                        <a:rPr lang="ru-RU" sz="1800" baseline="0" dirty="0" err="1" smtClean="0">
                          <a:effectLst/>
                          <a:latin typeface="+mn-lt"/>
                          <a:cs typeface="Times New Roman" panose="02020603050405020304" pitchFamily="18" charset="0"/>
                        </a:rPr>
                        <a:t>шығындарға</a:t>
                      </a:r>
                      <a:r>
                        <a:rPr lang="ru-RU" sz="1800" baseline="0" dirty="0" smtClean="0">
                          <a:effectLst/>
                          <a:latin typeface="+mn-lt"/>
                          <a:cs typeface="Times New Roman" panose="02020603050405020304" pitchFamily="18" charset="0"/>
                        </a:rPr>
                        <a:t> </a:t>
                      </a:r>
                      <a:r>
                        <a:rPr lang="ru-RU" sz="1800" baseline="0" dirty="0" err="1" smtClean="0">
                          <a:effectLst/>
                          <a:latin typeface="+mn-lt"/>
                          <a:cs typeface="Times New Roman" panose="02020603050405020304" pitchFamily="18" charset="0"/>
                        </a:rPr>
                        <a:t>арналған</a:t>
                      </a:r>
                      <a:r>
                        <a:rPr lang="ru-RU" sz="1800" baseline="0" dirty="0" smtClean="0">
                          <a:effectLst/>
                          <a:latin typeface="+mn-lt"/>
                          <a:cs typeface="Times New Roman" panose="02020603050405020304" pitchFamily="18" charset="0"/>
                        </a:rPr>
                        <a:t> газ</a:t>
                      </a:r>
                      <a:r>
                        <a:rPr lang="ru-RU" sz="1800" dirty="0" smtClean="0">
                          <a:effectLst/>
                          <a:latin typeface="+mn-lt"/>
                          <a:cs typeface="Times New Roman" panose="02020603050405020304" pitchFamily="18" charset="0"/>
                        </a:rPr>
                        <a:t> </a:t>
                      </a:r>
                      <a:endParaRPr lang="ru-RU" sz="1800" dirty="0">
                        <a:effectLst/>
                        <a:latin typeface="+mn-lt"/>
                        <a:ea typeface="D # @"/>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800" dirty="0" err="1" smtClean="0">
                          <a:effectLst/>
                          <a:latin typeface="+mn-lt"/>
                          <a:cs typeface="Times New Roman" panose="02020603050405020304" pitchFamily="18" charset="0"/>
                        </a:rPr>
                        <a:t>мың</a:t>
                      </a:r>
                      <a:r>
                        <a:rPr lang="ru-RU" sz="1800" dirty="0" smtClean="0">
                          <a:effectLst/>
                          <a:latin typeface="+mn-lt"/>
                          <a:cs typeface="Times New Roman" panose="02020603050405020304" pitchFamily="18" charset="0"/>
                        </a:rPr>
                        <a:t>. м3</a:t>
                      </a:r>
                      <a:endParaRPr lang="ru-RU" sz="1800" dirty="0">
                        <a:effectLst/>
                        <a:latin typeface="+mn-lt"/>
                        <a:cs typeface="Times New Roman" panose="02020603050405020304" pitchFamily="18" charset="0"/>
                      </a:endParaRPr>
                    </a:p>
                  </a:txBody>
                  <a:tcPr marL="68580" marR="68580" marT="0" marB="0" anchor="ctr"/>
                </a:tc>
                <a:tc>
                  <a:txBody>
                    <a:bodyPr/>
                    <a:lstStyle/>
                    <a:p>
                      <a:pPr algn="r">
                        <a:lnSpc>
                          <a:spcPct val="100000"/>
                        </a:lnSpc>
                        <a:spcAft>
                          <a:spcPts val="0"/>
                        </a:spcAft>
                      </a:pPr>
                      <a:r>
                        <a:rPr lang="ru-RU" sz="1800" dirty="0" smtClean="0">
                          <a:effectLst/>
                          <a:latin typeface="+mn-lt"/>
                          <a:ea typeface="D # @"/>
                          <a:cs typeface="Times New Roman" panose="02020603050405020304" pitchFamily="18" charset="0"/>
                        </a:rPr>
                        <a:t>36 163</a:t>
                      </a:r>
                      <a:endParaRPr lang="ru-RU" sz="1800" dirty="0">
                        <a:effectLst/>
                        <a:latin typeface="+mn-lt"/>
                        <a:ea typeface="D # @"/>
                        <a:cs typeface="Times New Roman" panose="02020603050405020304" pitchFamily="18" charset="0"/>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D # @"/>
                          <a:cs typeface="Times New Roman" panose="02020603050405020304" pitchFamily="18" charset="0"/>
                        </a:rPr>
                        <a:t>18 838</a:t>
                      </a:r>
                      <a:endParaRPr lang="ru-RU" sz="1800" kern="1200" dirty="0">
                        <a:solidFill>
                          <a:schemeClr val="tx1"/>
                        </a:solidFill>
                        <a:effectLst/>
                        <a:latin typeface="+mn-lt"/>
                        <a:ea typeface="D # @"/>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57666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64052"/>
            <a:ext cx="7488832" cy="672660"/>
          </a:xfrm>
        </p:spPr>
        <p:txBody>
          <a:bodyPr>
            <a:noAutofit/>
          </a:bodyPr>
          <a:lstStyle/>
          <a:p>
            <a:pPr lvl="0"/>
            <a:r>
              <a:rPr lang="kk-KZ" sz="2000" b="1" dirty="0"/>
              <a:t>2015 жылғы реттелетін қызметтерді тұтынушылармен  атқарылып жатқан жұмыстар бойынша ақпарат </a:t>
            </a:r>
            <a:endParaRPr lang="ru-RU" sz="2000" dirty="0"/>
          </a:p>
        </p:txBody>
      </p:sp>
      <p:sp>
        <p:nvSpPr>
          <p:cNvPr id="3" name="Объект 2"/>
          <p:cNvSpPr>
            <a:spLocks noGrp="1"/>
          </p:cNvSpPr>
          <p:nvPr>
            <p:ph idx="1"/>
          </p:nvPr>
        </p:nvSpPr>
        <p:spPr>
          <a:xfrm>
            <a:off x="107504" y="1268760"/>
            <a:ext cx="8856984" cy="5184576"/>
          </a:xfrm>
          <a:prstGeom prst="rect">
            <a:avLst/>
          </a:prstGeom>
        </p:spPr>
        <p:txBody>
          <a:bodyPr>
            <a:noAutofit/>
          </a:bodyPr>
          <a:lstStyle/>
          <a:p>
            <a:pPr marL="22225" indent="0" algn="just" eaLnBrk="0" hangingPunct="0">
              <a:spcBef>
                <a:spcPts val="0"/>
              </a:spcBef>
              <a:buNone/>
            </a:pPr>
            <a:r>
              <a:rPr lang="kk-KZ" sz="1800" dirty="0"/>
              <a:t>Төменде тұтынушылармен атқарылып жатқан жұмыстар жөнінде мәлімет көрсетілген. Серіктестік жүзеге асырды: </a:t>
            </a:r>
            <a:endParaRPr kumimoji="1" lang="en-US" sz="1800" dirty="0" smtClean="0">
              <a:solidFill>
                <a:srgbClr val="000000"/>
              </a:solidFill>
            </a:endParaRPr>
          </a:p>
          <a:p>
            <a:pPr marL="182563" indent="-160338" algn="just" eaLnBrk="0" hangingPunct="0">
              <a:spcBef>
                <a:spcPts val="0"/>
              </a:spcBef>
            </a:pPr>
            <a:r>
              <a:rPr kumimoji="1" lang="ru-RU" sz="1800" dirty="0" err="1" smtClean="0">
                <a:solidFill>
                  <a:srgbClr val="000000"/>
                </a:solidFill>
              </a:rPr>
              <a:t>Қазақстан</a:t>
            </a:r>
            <a:r>
              <a:rPr kumimoji="1" lang="ru-RU" sz="1800" dirty="0" smtClean="0">
                <a:solidFill>
                  <a:srgbClr val="000000"/>
                </a:solidFill>
              </a:rPr>
              <a:t> </a:t>
            </a:r>
            <a:r>
              <a:rPr kumimoji="1" lang="ru-RU" sz="1800" dirty="0" err="1" smtClean="0">
                <a:solidFill>
                  <a:srgbClr val="000000"/>
                </a:solidFill>
              </a:rPr>
              <a:t>Республикасы</a:t>
            </a:r>
            <a:r>
              <a:rPr kumimoji="1" lang="ru-RU" sz="1800" dirty="0" smtClean="0">
                <a:solidFill>
                  <a:srgbClr val="000000"/>
                </a:solidFill>
              </a:rPr>
              <a:t> </a:t>
            </a:r>
            <a:r>
              <a:rPr kumimoji="1" lang="ru-RU" sz="1800" dirty="0" err="1" smtClean="0">
                <a:solidFill>
                  <a:srgbClr val="000000"/>
                </a:solidFill>
              </a:rPr>
              <a:t>Үкіметімен</a:t>
            </a:r>
            <a:r>
              <a:rPr kumimoji="1" lang="ru-RU" sz="1800" dirty="0" smtClean="0">
                <a:solidFill>
                  <a:srgbClr val="000000"/>
                </a:solidFill>
              </a:rPr>
              <a:t> </a:t>
            </a:r>
            <a:r>
              <a:rPr kumimoji="1" lang="ru-RU" sz="1800" dirty="0" err="1" smtClean="0">
                <a:solidFill>
                  <a:srgbClr val="000000"/>
                </a:solidFill>
              </a:rPr>
              <a:t>бекітілген</a:t>
            </a:r>
            <a:r>
              <a:rPr kumimoji="1" lang="ru-RU" sz="1800" dirty="0" smtClean="0">
                <a:solidFill>
                  <a:srgbClr val="000000"/>
                </a:solidFill>
              </a:rPr>
              <a:t> </a:t>
            </a:r>
            <a:r>
              <a:rPr kumimoji="1" lang="ru-RU" sz="1800" dirty="0" err="1" smtClean="0">
                <a:solidFill>
                  <a:srgbClr val="000000"/>
                </a:solidFill>
              </a:rPr>
              <a:t>үлгілік</a:t>
            </a:r>
            <a:r>
              <a:rPr kumimoji="1" lang="ru-RU" sz="1800" dirty="0" smtClean="0">
                <a:solidFill>
                  <a:srgbClr val="000000"/>
                </a:solidFill>
              </a:rPr>
              <a:t> </a:t>
            </a:r>
            <a:r>
              <a:rPr kumimoji="1" lang="ru-RU" sz="1800" dirty="0" err="1" smtClean="0">
                <a:solidFill>
                  <a:srgbClr val="000000"/>
                </a:solidFill>
              </a:rPr>
              <a:t>шартқа</a:t>
            </a:r>
            <a:r>
              <a:rPr kumimoji="1" lang="ru-RU" sz="1800" dirty="0" smtClean="0">
                <a:solidFill>
                  <a:srgbClr val="000000"/>
                </a:solidFill>
              </a:rPr>
              <a:t> </a:t>
            </a:r>
            <a:r>
              <a:rPr kumimoji="1" lang="ru-RU" sz="1800" dirty="0" err="1" smtClean="0">
                <a:solidFill>
                  <a:srgbClr val="000000"/>
                </a:solidFill>
              </a:rPr>
              <a:t>сәйкес</a:t>
            </a:r>
            <a:r>
              <a:rPr kumimoji="1" lang="ru-RU" sz="1800" dirty="0" smtClean="0">
                <a:solidFill>
                  <a:srgbClr val="000000"/>
                </a:solidFill>
              </a:rPr>
              <a:t>  </a:t>
            </a:r>
            <a:r>
              <a:rPr kumimoji="1" lang="ru-RU" sz="1800" dirty="0" err="1" smtClean="0">
                <a:solidFill>
                  <a:srgbClr val="000000"/>
                </a:solidFill>
              </a:rPr>
              <a:t>магистральды</a:t>
            </a:r>
            <a:r>
              <a:rPr kumimoji="1" lang="ru-RU" sz="1800" dirty="0" smtClean="0">
                <a:solidFill>
                  <a:srgbClr val="000000"/>
                </a:solidFill>
              </a:rPr>
              <a:t> газ </a:t>
            </a:r>
            <a:r>
              <a:rPr kumimoji="1" lang="ru-RU" sz="1800" dirty="0" err="1" smtClean="0">
                <a:solidFill>
                  <a:srgbClr val="000000"/>
                </a:solidFill>
              </a:rPr>
              <a:t>құбыры</a:t>
            </a:r>
            <a:r>
              <a:rPr kumimoji="1" lang="ru-RU" sz="1800" dirty="0" smtClean="0">
                <a:solidFill>
                  <a:srgbClr val="000000"/>
                </a:solidFill>
              </a:rPr>
              <a:t> </a:t>
            </a:r>
            <a:r>
              <a:rPr kumimoji="1" lang="ru-RU" sz="1800" dirty="0" err="1" smtClean="0">
                <a:solidFill>
                  <a:srgbClr val="000000"/>
                </a:solidFill>
              </a:rPr>
              <a:t>бойымен</a:t>
            </a:r>
            <a:r>
              <a:rPr kumimoji="1" lang="ru-RU" sz="1800" dirty="0" smtClean="0">
                <a:solidFill>
                  <a:srgbClr val="000000"/>
                </a:solidFill>
              </a:rPr>
              <a:t> газ </a:t>
            </a:r>
            <a:r>
              <a:rPr kumimoji="1" lang="ru-RU" sz="1800" dirty="0" err="1" smtClean="0">
                <a:solidFill>
                  <a:srgbClr val="000000"/>
                </a:solidFill>
              </a:rPr>
              <a:t>тасымалдау</a:t>
            </a:r>
            <a:r>
              <a:rPr kumimoji="1" lang="ru-RU" sz="1800" dirty="0" smtClean="0">
                <a:solidFill>
                  <a:srgbClr val="000000"/>
                </a:solidFill>
              </a:rPr>
              <a:t> </a:t>
            </a:r>
            <a:r>
              <a:rPr kumimoji="1" lang="ru-RU" sz="1800" dirty="0" err="1" smtClean="0">
                <a:solidFill>
                  <a:srgbClr val="000000"/>
                </a:solidFill>
              </a:rPr>
              <a:t>бойынша</a:t>
            </a:r>
            <a:r>
              <a:rPr kumimoji="1" lang="ru-RU" sz="1800" dirty="0" smtClean="0">
                <a:solidFill>
                  <a:srgbClr val="000000"/>
                </a:solidFill>
              </a:rPr>
              <a:t> </a:t>
            </a:r>
            <a:r>
              <a:rPr kumimoji="1" lang="ru-RU" sz="1800" dirty="0" err="1">
                <a:solidFill>
                  <a:srgbClr val="000000"/>
                </a:solidFill>
              </a:rPr>
              <a:t>тауарлық</a:t>
            </a:r>
            <a:r>
              <a:rPr kumimoji="1" lang="ru-RU" sz="1800" dirty="0">
                <a:solidFill>
                  <a:srgbClr val="000000"/>
                </a:solidFill>
              </a:rPr>
              <a:t> </a:t>
            </a:r>
            <a:r>
              <a:rPr kumimoji="1" lang="ru-RU" sz="1800" dirty="0" err="1">
                <a:solidFill>
                  <a:srgbClr val="000000"/>
                </a:solidFill>
              </a:rPr>
              <a:t>газды</a:t>
            </a:r>
            <a:r>
              <a:rPr kumimoji="1" lang="ru-RU" sz="1800" dirty="0">
                <a:solidFill>
                  <a:srgbClr val="000000"/>
                </a:solidFill>
              </a:rPr>
              <a:t> </a:t>
            </a:r>
            <a:r>
              <a:rPr kumimoji="1" lang="ru-RU" sz="1800" dirty="0" err="1">
                <a:solidFill>
                  <a:srgbClr val="000000"/>
                </a:solidFill>
              </a:rPr>
              <a:t>тұтынушымен</a:t>
            </a:r>
            <a:r>
              <a:rPr kumimoji="1" lang="ru-RU" sz="1800" dirty="0">
                <a:solidFill>
                  <a:srgbClr val="000000"/>
                </a:solidFill>
              </a:rPr>
              <a:t> </a:t>
            </a:r>
            <a:r>
              <a:rPr kumimoji="1" lang="ru-RU" sz="1800" dirty="0" err="1" smtClean="0">
                <a:solidFill>
                  <a:srgbClr val="000000"/>
                </a:solidFill>
              </a:rPr>
              <a:t>шарт</a:t>
            </a:r>
            <a:r>
              <a:rPr kumimoji="1" lang="ru-RU" sz="1800" dirty="0" smtClean="0">
                <a:solidFill>
                  <a:srgbClr val="000000"/>
                </a:solidFill>
              </a:rPr>
              <a:t> </a:t>
            </a:r>
            <a:r>
              <a:rPr kumimoji="1" lang="ru-RU" sz="1800" dirty="0" err="1" smtClean="0">
                <a:solidFill>
                  <a:srgbClr val="000000"/>
                </a:solidFill>
              </a:rPr>
              <a:t>жасау</a:t>
            </a:r>
            <a:r>
              <a:rPr kumimoji="1" lang="ru-RU" sz="1800" dirty="0" smtClean="0">
                <a:solidFill>
                  <a:srgbClr val="000000"/>
                </a:solidFill>
              </a:rPr>
              <a:t>  </a:t>
            </a:r>
            <a:endParaRPr kumimoji="1" lang="ru-RU" sz="1800" dirty="0">
              <a:solidFill>
                <a:srgbClr val="000000"/>
              </a:solidFill>
            </a:endParaRPr>
          </a:p>
          <a:p>
            <a:pPr marL="182563" indent="-160338" algn="just" eaLnBrk="0" hangingPunct="0">
              <a:spcBef>
                <a:spcPts val="0"/>
              </a:spcBef>
            </a:pPr>
            <a:endParaRPr kumimoji="1" lang="ru-RU" sz="1800" dirty="0">
              <a:solidFill>
                <a:srgbClr val="000000"/>
              </a:solidFill>
            </a:endParaRPr>
          </a:p>
          <a:p>
            <a:pPr marL="182563" indent="-160338" algn="just" eaLnBrk="0" hangingPunct="0">
              <a:spcBef>
                <a:spcPts val="0"/>
              </a:spcBef>
            </a:pPr>
            <a:r>
              <a:rPr lang="kk-KZ" sz="1800" dirty="0" smtClean="0"/>
              <a:t>ҚР </a:t>
            </a:r>
            <a:r>
              <a:rPr lang="kk-KZ" sz="1800" dirty="0"/>
              <a:t>«Табиғи монополиялар және реттелетін нарықтар туралы» Заңының 7 бабы 7-3) тармақшасы және ҚР Ұлттық экономика Министрінің 2014 жылғы 18 желтоқсандағы № 150 Бұйрығымен бекітілген Тұтынушыларға және өзге де мүдделi тұлғаларға реттелiп көрсетiлетiн қызметтерді (тауарларды, жұмыстарды) ұсыну жөнiндегi табиғи монополия субъектiсiнiң қызметi туралы жыл сайынғы есептi өткiзу қағидаларына сәйкес, </a:t>
            </a:r>
            <a:r>
              <a:rPr lang="kk-KZ" sz="1800" dirty="0" smtClean="0"/>
              <a:t>201</a:t>
            </a:r>
            <a:r>
              <a:rPr lang="en-US" sz="1800" dirty="0" smtClean="0"/>
              <a:t>4</a:t>
            </a:r>
            <a:r>
              <a:rPr lang="kk-KZ" sz="1800" smtClean="0"/>
              <a:t> </a:t>
            </a:r>
            <a:r>
              <a:rPr lang="kk-KZ" sz="1800" dirty="0"/>
              <a:t>жылғы өзінің атқарған қызметтері  бойынша жыл сайынғы есепті тыңдауды </a:t>
            </a:r>
            <a:r>
              <a:rPr lang="kk-KZ" sz="1800" dirty="0" smtClean="0"/>
              <a:t>өткізу; </a:t>
            </a:r>
            <a:endParaRPr kumimoji="1" lang="ru-RU" sz="1800" dirty="0" smtClean="0">
              <a:solidFill>
                <a:srgbClr val="000000"/>
              </a:solidFill>
            </a:endParaRPr>
          </a:p>
          <a:p>
            <a:pPr marL="182563" indent="-160338" algn="just" eaLnBrk="0" hangingPunct="0">
              <a:spcBef>
                <a:spcPts val="0"/>
              </a:spcBef>
            </a:pPr>
            <a:endParaRPr kumimoji="1" lang="ru-RU" sz="1800" dirty="0" smtClean="0">
              <a:solidFill>
                <a:srgbClr val="000000"/>
              </a:solidFill>
            </a:endParaRPr>
          </a:p>
          <a:p>
            <a:pPr marL="182563" indent="-160338" algn="just" eaLnBrk="0" hangingPunct="0">
              <a:spcBef>
                <a:spcPts val="0"/>
              </a:spcBef>
            </a:pPr>
            <a:r>
              <a:rPr kumimoji="1" lang="ru-RU" sz="1800" dirty="0" err="1" smtClean="0">
                <a:solidFill>
                  <a:srgbClr val="000000"/>
                </a:solidFill>
              </a:rPr>
              <a:t>тарифтің</a:t>
            </a:r>
            <a:r>
              <a:rPr kumimoji="1" lang="ru-RU" sz="1800" dirty="0" smtClean="0">
                <a:solidFill>
                  <a:srgbClr val="000000"/>
                </a:solidFill>
              </a:rPr>
              <a:t> </a:t>
            </a:r>
            <a:r>
              <a:rPr kumimoji="1" lang="ru-RU" sz="1800" dirty="0" err="1" smtClean="0">
                <a:solidFill>
                  <a:srgbClr val="000000"/>
                </a:solidFill>
              </a:rPr>
              <a:t>шекті</a:t>
            </a:r>
            <a:r>
              <a:rPr kumimoji="1" lang="ru-RU" sz="1800" dirty="0" smtClean="0">
                <a:solidFill>
                  <a:srgbClr val="000000"/>
                </a:solidFill>
              </a:rPr>
              <a:t> </a:t>
            </a:r>
            <a:r>
              <a:rPr kumimoji="1" lang="ru-RU" sz="1800" dirty="0" err="1" smtClean="0">
                <a:solidFill>
                  <a:srgbClr val="000000"/>
                </a:solidFill>
              </a:rPr>
              <a:t>деңгейінің</a:t>
            </a:r>
            <a:r>
              <a:rPr kumimoji="1" lang="ru-RU" sz="1800" dirty="0" smtClean="0">
                <a:solidFill>
                  <a:srgbClr val="000000"/>
                </a:solidFill>
              </a:rPr>
              <a:t> </a:t>
            </a:r>
            <a:r>
              <a:rPr kumimoji="1" lang="ru-RU" sz="1800" dirty="0" err="1" smtClean="0">
                <a:solidFill>
                  <a:srgbClr val="000000"/>
                </a:solidFill>
              </a:rPr>
              <a:t>өзгеруі</a:t>
            </a:r>
            <a:r>
              <a:rPr kumimoji="1" lang="ru-RU" sz="1800" dirty="0" smtClean="0">
                <a:solidFill>
                  <a:srgbClr val="000000"/>
                </a:solidFill>
              </a:rPr>
              <a:t> </a:t>
            </a:r>
            <a:r>
              <a:rPr kumimoji="1" lang="ru-RU" sz="1800" dirty="0" err="1" smtClean="0">
                <a:solidFill>
                  <a:srgbClr val="000000"/>
                </a:solidFill>
              </a:rPr>
              <a:t>жөніндегі</a:t>
            </a:r>
            <a:r>
              <a:rPr kumimoji="1" lang="ru-RU" sz="1800" dirty="0" smtClean="0">
                <a:solidFill>
                  <a:srgbClr val="000000"/>
                </a:solidFill>
              </a:rPr>
              <a:t> </a:t>
            </a:r>
            <a:r>
              <a:rPr kumimoji="1" lang="ru-RU" sz="1800" dirty="0" err="1" smtClean="0">
                <a:solidFill>
                  <a:srgbClr val="000000"/>
                </a:solidFill>
              </a:rPr>
              <a:t>ақпаратты</a:t>
            </a:r>
            <a:r>
              <a:rPr kumimoji="1" lang="ru-RU" sz="1800" dirty="0" smtClean="0">
                <a:solidFill>
                  <a:srgbClr val="000000"/>
                </a:solidFill>
              </a:rPr>
              <a:t> </a:t>
            </a:r>
            <a:r>
              <a:rPr kumimoji="1" lang="ru-RU" sz="1800" dirty="0" err="1" smtClean="0">
                <a:solidFill>
                  <a:srgbClr val="000000"/>
                </a:solidFill>
              </a:rPr>
              <a:t>тұтынушыға</a:t>
            </a:r>
            <a:r>
              <a:rPr kumimoji="1" lang="ru-RU" sz="1800" dirty="0" smtClean="0">
                <a:solidFill>
                  <a:srgbClr val="000000"/>
                </a:solidFill>
              </a:rPr>
              <a:t> </a:t>
            </a:r>
            <a:r>
              <a:rPr kumimoji="1" lang="ru-RU" sz="1800" dirty="0" err="1" smtClean="0">
                <a:solidFill>
                  <a:srgbClr val="000000"/>
                </a:solidFill>
              </a:rPr>
              <a:t>уақытылы</a:t>
            </a:r>
            <a:r>
              <a:rPr kumimoji="1" lang="ru-RU" sz="1800" dirty="0" smtClean="0">
                <a:solidFill>
                  <a:srgbClr val="000000"/>
                </a:solidFill>
              </a:rPr>
              <a:t> </a:t>
            </a:r>
            <a:r>
              <a:rPr kumimoji="1" lang="ru-RU" sz="1800" dirty="0" err="1" smtClean="0">
                <a:solidFill>
                  <a:srgbClr val="000000"/>
                </a:solidFill>
              </a:rPr>
              <a:t>жеткізу</a:t>
            </a:r>
            <a:r>
              <a:rPr kumimoji="1" lang="ru-RU" sz="1800" dirty="0" smtClean="0">
                <a:solidFill>
                  <a:srgbClr val="000000"/>
                </a:solidFill>
              </a:rPr>
              <a:t>; </a:t>
            </a:r>
            <a:endParaRPr kumimoji="1" lang="ru-RU" sz="1800" dirty="0">
              <a:solidFill>
                <a:srgbClr val="000000"/>
              </a:solidFill>
            </a:endParaRPr>
          </a:p>
          <a:p>
            <a:pPr marL="182563" indent="-160338" algn="just" eaLnBrk="0" hangingPunct="0">
              <a:spcBef>
                <a:spcPts val="0"/>
              </a:spcBef>
            </a:pPr>
            <a:endParaRPr kumimoji="1" lang="ru-RU" sz="1800" dirty="0">
              <a:solidFill>
                <a:srgbClr val="000000"/>
              </a:solidFill>
            </a:endParaRPr>
          </a:p>
          <a:p>
            <a:pPr marL="182563" indent="-160338" algn="just">
              <a:buFontTx/>
              <a:buChar char="•"/>
              <a:defRPr/>
            </a:pPr>
            <a:r>
              <a:rPr lang="ru-RU" sz="1800" dirty="0" err="1" smtClean="0"/>
              <a:t>магистральды</a:t>
            </a:r>
            <a:r>
              <a:rPr lang="ru-RU" sz="1800" dirty="0" smtClean="0"/>
              <a:t> газ </a:t>
            </a:r>
            <a:r>
              <a:rPr lang="ru-RU" sz="1800" dirty="0" err="1" smtClean="0"/>
              <a:t>құбыры</a:t>
            </a:r>
            <a:r>
              <a:rPr lang="ru-RU" sz="1800" dirty="0" smtClean="0"/>
              <a:t> </a:t>
            </a:r>
            <a:r>
              <a:rPr lang="ru-RU" sz="1800" dirty="0" err="1" smtClean="0"/>
              <a:t>бойымен</a:t>
            </a:r>
            <a:r>
              <a:rPr lang="ru-RU" sz="1800" dirty="0" smtClean="0"/>
              <a:t> газ </a:t>
            </a:r>
            <a:r>
              <a:rPr lang="ru-RU" sz="1800" dirty="0" err="1" smtClean="0"/>
              <a:t>тасымалы</a:t>
            </a:r>
            <a:r>
              <a:rPr lang="ru-RU" sz="1800" dirty="0" smtClean="0"/>
              <a:t> </a:t>
            </a:r>
            <a:r>
              <a:rPr lang="ru-RU" sz="1800" dirty="0" err="1" smtClean="0"/>
              <a:t>бойынша</a:t>
            </a:r>
            <a:r>
              <a:rPr lang="ru-RU" sz="1800" dirty="0" smtClean="0"/>
              <a:t> </a:t>
            </a:r>
            <a:r>
              <a:rPr lang="ru-RU" sz="1800" dirty="0" err="1" smtClean="0"/>
              <a:t>қызмет</a:t>
            </a:r>
            <a:r>
              <a:rPr lang="ru-RU" sz="1800" dirty="0" smtClean="0"/>
              <a:t> </a:t>
            </a:r>
            <a:r>
              <a:rPr lang="ru-RU" sz="1800" dirty="0" err="1" smtClean="0"/>
              <a:t>көрсету</a:t>
            </a:r>
            <a:r>
              <a:rPr lang="ru-RU" sz="1800" dirty="0" smtClean="0"/>
              <a:t> </a:t>
            </a:r>
            <a:r>
              <a:rPr lang="ru-RU" sz="1800" dirty="0" err="1" smtClean="0"/>
              <a:t>сапасы</a:t>
            </a:r>
            <a:r>
              <a:rPr lang="ru-RU" sz="1800" dirty="0"/>
              <a:t> </a:t>
            </a:r>
            <a:r>
              <a:rPr lang="ru-RU" sz="1800" dirty="0" err="1" smtClean="0"/>
              <a:t>жөнінде</a:t>
            </a:r>
            <a:r>
              <a:rPr lang="ru-RU" sz="1800" dirty="0" smtClean="0"/>
              <a:t> </a:t>
            </a:r>
            <a:r>
              <a:rPr lang="ru-RU" sz="1800" dirty="0" err="1" smtClean="0"/>
              <a:t>тұтынушыдан</a:t>
            </a:r>
            <a:r>
              <a:rPr lang="ru-RU" sz="1800" dirty="0" smtClean="0"/>
              <a:t> </a:t>
            </a:r>
            <a:r>
              <a:rPr lang="ru-RU" sz="1800" dirty="0" err="1" smtClean="0"/>
              <a:t>шағым</a:t>
            </a:r>
            <a:r>
              <a:rPr lang="ru-RU" sz="1800" dirty="0" smtClean="0"/>
              <a:t> </a:t>
            </a:r>
            <a:r>
              <a:rPr lang="ru-RU" sz="1800" dirty="0" err="1" smtClean="0"/>
              <a:t>түскен</a:t>
            </a:r>
            <a:r>
              <a:rPr lang="ru-RU" sz="1800" dirty="0" smtClean="0"/>
              <a:t> </a:t>
            </a:r>
            <a:r>
              <a:rPr lang="ru-RU" sz="1800" dirty="0" err="1" smtClean="0"/>
              <a:t>жоқ</a:t>
            </a:r>
            <a:r>
              <a:rPr lang="ru-RU" sz="1800" dirty="0" smtClean="0"/>
              <a:t>. </a:t>
            </a:r>
            <a:endParaRPr kumimoji="1" lang="ru-RU" sz="1800" dirty="0">
              <a:solidFill>
                <a:srgbClr val="000000"/>
              </a:solidFill>
            </a:endParaRPr>
          </a:p>
          <a:p>
            <a:pPr marL="0" indent="0" algn="just" eaLnBrk="0" hangingPunct="0">
              <a:spcBef>
                <a:spcPts val="0"/>
              </a:spcBef>
              <a:buNone/>
            </a:pPr>
            <a:r>
              <a:rPr kumimoji="1" lang="ru-RU" altLang="ru-RU" sz="1800" dirty="0" smtClean="0">
                <a:solidFill>
                  <a:srgbClr val="000000"/>
                </a:solidFill>
              </a:rPr>
              <a:t>	</a:t>
            </a:r>
            <a:endParaRPr kumimoji="1" lang="en-US" altLang="ru-RU" sz="1800" dirty="0" smtClean="0">
              <a:solidFill>
                <a:srgbClr val="000000"/>
              </a:solidFill>
            </a:endParaRPr>
          </a:p>
          <a:p>
            <a:pPr marL="0" indent="0" algn="just" eaLnBrk="0" hangingPunct="0">
              <a:spcBef>
                <a:spcPts val="0"/>
              </a:spcBef>
              <a:buNone/>
            </a:pPr>
            <a:endParaRPr kumimoji="1" lang="ru-RU" altLang="ru-RU" sz="1800" dirty="0">
              <a:solidFill>
                <a:srgbClr val="000000"/>
              </a:solidFill>
            </a:endParaRPr>
          </a:p>
          <a:p>
            <a:pPr marL="0" indent="0" algn="just">
              <a:spcBef>
                <a:spcPts val="0"/>
              </a:spcBef>
              <a:buNone/>
            </a:pPr>
            <a:r>
              <a:rPr kumimoji="1" lang="ru-RU" sz="1800" dirty="0">
                <a:solidFill>
                  <a:srgbClr val="000000"/>
                </a:solidFill>
              </a:rPr>
              <a:t>	</a:t>
            </a:r>
          </a:p>
          <a:p>
            <a:pPr marL="0" indent="0" algn="just">
              <a:spcBef>
                <a:spcPts val="0"/>
              </a:spcBef>
              <a:buNone/>
            </a:pPr>
            <a:r>
              <a:rPr kumimoji="1" lang="ru-RU" sz="1800" dirty="0" smtClean="0">
                <a:solidFill>
                  <a:srgbClr val="000000"/>
                </a:solidFill>
              </a:rPr>
              <a:t>	</a:t>
            </a: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p:txBody>
      </p:sp>
      <p:pic>
        <p:nvPicPr>
          <p:cNvPr id="4" name="Рисунок 3"/>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90872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39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4624"/>
            <a:ext cx="7560840" cy="936104"/>
          </a:xfrm>
        </p:spPr>
        <p:txBody>
          <a:bodyPr>
            <a:noAutofit/>
          </a:bodyPr>
          <a:lstStyle/>
          <a:p>
            <a:r>
              <a:rPr lang="ru-RU" sz="2000" b="1" dirty="0" smtClean="0">
                <a:latin typeface="+mn-lt"/>
                <a:cs typeface="Times New Roman" panose="02020603050405020304" pitchFamily="18" charset="0"/>
              </a:rPr>
              <a:t>2015 </a:t>
            </a:r>
            <a:r>
              <a:rPr lang="ru-RU" sz="2000" b="1" dirty="0" err="1" smtClean="0">
                <a:latin typeface="+mn-lt"/>
                <a:cs typeface="Times New Roman" panose="02020603050405020304" pitchFamily="18" charset="0"/>
              </a:rPr>
              <a:t>жылғы</a:t>
            </a:r>
            <a:r>
              <a:rPr lang="ru-RU" sz="2000" b="1" dirty="0" smtClean="0">
                <a:latin typeface="+mn-lt"/>
                <a:cs typeface="Times New Roman" panose="02020603050405020304" pitchFamily="18" charset="0"/>
              </a:rPr>
              <a:t> тариф </a:t>
            </a:r>
            <a:r>
              <a:rPr lang="ru-RU" sz="2000" b="1" dirty="0" err="1" smtClean="0">
                <a:latin typeface="+mn-lt"/>
                <a:cs typeface="Times New Roman" panose="02020603050405020304" pitchFamily="18" charset="0"/>
              </a:rPr>
              <a:t>сметасын</a:t>
            </a:r>
            <a:r>
              <a:rPr lang="ru-RU" sz="2000" b="1" dirty="0" smtClean="0">
                <a:latin typeface="+mn-lt"/>
                <a:cs typeface="Times New Roman" panose="02020603050405020304" pitchFamily="18" charset="0"/>
              </a:rPr>
              <a:t> </a:t>
            </a:r>
            <a:r>
              <a:rPr lang="ru-RU" sz="2000" b="1" dirty="0" err="1" smtClean="0">
                <a:latin typeface="+mn-lt"/>
                <a:cs typeface="Times New Roman" panose="02020603050405020304" pitchFamily="18" charset="0"/>
              </a:rPr>
              <a:t>орындау</a:t>
            </a:r>
            <a:r>
              <a:rPr lang="ru-RU" sz="2000" b="1" dirty="0" smtClean="0">
                <a:latin typeface="+mn-lt"/>
                <a:cs typeface="Times New Roman" panose="02020603050405020304" pitchFamily="18" charset="0"/>
              </a:rPr>
              <a:t> туралы </a:t>
            </a:r>
            <a:r>
              <a:rPr lang="ru-RU" sz="2000" b="1" dirty="0" err="1" smtClean="0">
                <a:latin typeface="+mn-lt"/>
                <a:cs typeface="Times New Roman" panose="02020603050405020304" pitchFamily="18" charset="0"/>
              </a:rPr>
              <a:t>ақпарат</a:t>
            </a:r>
            <a:endParaRPr lang="ru-RU" sz="2000" b="1" dirty="0">
              <a:latin typeface="+mn-lt"/>
              <a:cs typeface="Times New Roman" panose="02020603050405020304" pitchFamily="18" charset="0"/>
            </a:endParaRPr>
          </a:p>
        </p:txBody>
      </p:sp>
      <p:sp>
        <p:nvSpPr>
          <p:cNvPr id="3" name="Объект 2"/>
          <p:cNvSpPr>
            <a:spLocks noGrp="1"/>
          </p:cNvSpPr>
          <p:nvPr>
            <p:ph idx="1"/>
          </p:nvPr>
        </p:nvSpPr>
        <p:spPr>
          <a:xfrm>
            <a:off x="131118" y="879993"/>
            <a:ext cx="8928992" cy="5832648"/>
          </a:xfrm>
          <a:prstGeom prst="rect">
            <a:avLst/>
          </a:prstGeom>
        </p:spPr>
        <p:txBody>
          <a:bodyPr>
            <a:noAutofit/>
          </a:bodyPr>
          <a:lstStyle/>
          <a:p>
            <a:pPr marL="0" indent="0" algn="just" eaLnBrk="0" hangingPunct="0">
              <a:spcBef>
                <a:spcPts val="0"/>
              </a:spcBef>
              <a:buNone/>
            </a:pPr>
            <a:r>
              <a:rPr lang="en-US" sz="1200" dirty="0" smtClean="0"/>
              <a:t>       </a:t>
            </a:r>
            <a:r>
              <a:rPr lang="kk-KZ" sz="1200" dirty="0" smtClean="0"/>
              <a:t>2014 </a:t>
            </a:r>
            <a:r>
              <a:rPr lang="kk-KZ" sz="1200" dirty="0"/>
              <a:t>жылғы 1 маусымнан бастап Серіктестік </a:t>
            </a:r>
            <a:r>
              <a:rPr lang="kk-KZ" sz="1200" dirty="0" smtClean="0"/>
              <a:t>оңайлатылған </a:t>
            </a:r>
            <a:r>
              <a:rPr lang="kk-KZ" sz="1200" dirty="0"/>
              <a:t>нұсқа бойынша бекітілген көлемі мың.м3 үшін ҚҚС есептемегенде 11 765 теңге болатын тариф пен тариф сметасын қолданады (ҚР Табиғи монополияларды реттеу Агенттігінің 2014 жылғы 11 мамырдағы </a:t>
            </a:r>
            <a:r>
              <a:rPr lang="kk-KZ" sz="1200" dirty="0" smtClean="0"/>
              <a:t>№101-НҚ </a:t>
            </a:r>
            <a:r>
              <a:rPr lang="kk-KZ" sz="1200" dirty="0"/>
              <a:t>бұйрығымен бекітілген). </a:t>
            </a:r>
            <a:r>
              <a:rPr kumimoji="1" lang="ru-RU" altLang="ru-RU" sz="1200" dirty="0">
                <a:solidFill>
                  <a:srgbClr val="000000"/>
                </a:solidFill>
              </a:rPr>
              <a:t>	</a:t>
            </a:r>
            <a:endParaRPr kumimoji="1" lang="ru-RU" altLang="ru-RU" sz="1200" dirty="0" smtClean="0">
              <a:solidFill>
                <a:srgbClr val="000000"/>
              </a:solidFill>
            </a:endParaRPr>
          </a:p>
          <a:p>
            <a:pPr marL="0" indent="0" algn="just" eaLnBrk="0" hangingPunct="0">
              <a:spcBef>
                <a:spcPts val="0"/>
              </a:spcBef>
              <a:buNone/>
            </a:pPr>
            <a:r>
              <a:rPr lang="en-US" sz="1200" dirty="0" smtClean="0"/>
              <a:t>      </a:t>
            </a:r>
            <a:r>
              <a:rPr lang="kk-KZ" sz="1200" dirty="0" smtClean="0"/>
              <a:t>Төменде </a:t>
            </a:r>
            <a:r>
              <a:rPr lang="kk-KZ" sz="1200" dirty="0"/>
              <a:t>2015 жылғы Серіктестіктің магистральды газ құбыры бойымен тауарлық газды тасымалдауы бойынша қолданыстағы тарифтік сметасының орындалуы көрсетілген кестелер ұсынылған: </a:t>
            </a:r>
            <a:endParaRPr kumimoji="1" lang="ru-RU" altLang="ru-RU" sz="1800" i="1" dirty="0" smtClean="0">
              <a:solidFill>
                <a:srgbClr val="000000"/>
              </a:solidFill>
            </a:endParaRPr>
          </a:p>
          <a:p>
            <a:pPr marL="0" indent="0" algn="just" eaLnBrk="0" hangingPunct="0">
              <a:spcBef>
                <a:spcPts val="0"/>
              </a:spcBef>
              <a:buNone/>
            </a:pPr>
            <a:r>
              <a:rPr kumimoji="1" lang="ru-RU" altLang="ru-RU" sz="1800" dirty="0" smtClean="0">
                <a:solidFill>
                  <a:srgbClr val="000000"/>
                </a:solidFill>
              </a:rPr>
              <a:t>	</a:t>
            </a:r>
          </a:p>
          <a:p>
            <a:pPr marL="0" indent="0" algn="just" eaLnBrk="0" hangingPunct="0">
              <a:spcBef>
                <a:spcPts val="0"/>
              </a:spcBef>
              <a:buNone/>
            </a:pPr>
            <a:r>
              <a:rPr kumimoji="1" lang="ru-RU" altLang="ru-RU" sz="1800" dirty="0">
                <a:solidFill>
                  <a:srgbClr val="000000"/>
                </a:solidFill>
              </a:rPr>
              <a:t>	</a:t>
            </a:r>
          </a:p>
          <a:p>
            <a:pPr marL="0" indent="0" algn="just">
              <a:spcBef>
                <a:spcPts val="0"/>
              </a:spcBef>
              <a:buNone/>
            </a:pPr>
            <a:r>
              <a:rPr kumimoji="1" lang="ru-RU" sz="1800" dirty="0">
                <a:solidFill>
                  <a:srgbClr val="000000"/>
                </a:solidFill>
              </a:rPr>
              <a:t>	</a:t>
            </a:r>
          </a:p>
          <a:p>
            <a:pPr marL="0" indent="0" algn="just">
              <a:spcBef>
                <a:spcPts val="0"/>
              </a:spcBef>
              <a:buNone/>
            </a:pPr>
            <a:r>
              <a:rPr kumimoji="1" lang="ru-RU" sz="1800" dirty="0">
                <a:solidFill>
                  <a:srgbClr val="000000"/>
                </a:solidFill>
              </a:rPr>
              <a:t>	</a:t>
            </a: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p:txBody>
      </p:sp>
      <p:pic>
        <p:nvPicPr>
          <p:cNvPr id="4" name="Рисунок 3"/>
          <p:cNvPicPr>
            <a:picLocks noChangeAspect="1" noChangeArrowheads="1"/>
          </p:cNvPicPr>
          <p:nvPr/>
        </p:nvPicPr>
        <p:blipFill>
          <a:blip r:embed="rId2"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2485677523"/>
              </p:ext>
            </p:extLst>
          </p:nvPr>
        </p:nvGraphicFramePr>
        <p:xfrm>
          <a:off x="126165" y="1916832"/>
          <a:ext cx="8064896" cy="3736895"/>
        </p:xfrm>
        <a:graphic>
          <a:graphicData uri="http://schemas.openxmlformats.org/drawingml/2006/table">
            <a:tbl>
              <a:tblPr firstRow="1" bandRow="1">
                <a:tableStyleId>{5C22544A-7EE6-4342-B048-85BDC9FD1C3A}</a:tableStyleId>
              </a:tblPr>
              <a:tblGrid>
                <a:gridCol w="549271"/>
                <a:gridCol w="2835105"/>
                <a:gridCol w="1368152"/>
                <a:gridCol w="1728192"/>
                <a:gridCol w="1584176"/>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t>№ қ/б</a:t>
                      </a:r>
                      <a:endParaRPr lang="ru-RU"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200" dirty="0" smtClean="0"/>
                        <a:t>Атауы</a:t>
                      </a:r>
                      <a:endParaRPr lang="ru-RU"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err="1" smtClean="0"/>
                        <a:t>Өлшем</a:t>
                      </a:r>
                      <a:r>
                        <a:rPr lang="ru-RU" sz="1200" dirty="0" smtClean="0"/>
                        <a:t> </a:t>
                      </a:r>
                      <a:r>
                        <a:rPr lang="ru-RU" sz="1200" dirty="0" err="1" smtClean="0"/>
                        <a:t>бірлігі</a:t>
                      </a:r>
                      <a:endParaRPr lang="ru-RU"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err="1" smtClean="0"/>
                        <a:t>Қолданыстағы</a:t>
                      </a:r>
                      <a:r>
                        <a:rPr lang="ru-RU" sz="1200" baseline="0" dirty="0" smtClean="0"/>
                        <a:t> </a:t>
                      </a:r>
                      <a:r>
                        <a:rPr lang="ru-RU" sz="1200" baseline="0" dirty="0" err="1" smtClean="0"/>
                        <a:t>тарифтік</a:t>
                      </a:r>
                      <a:r>
                        <a:rPr lang="ru-RU" sz="1200" baseline="0" dirty="0" smtClean="0"/>
                        <a:t> смета </a:t>
                      </a:r>
                      <a:endParaRPr lang="ru-RU" sz="1200" dirty="0"/>
                    </a:p>
                  </a:txBody>
                  <a:tcPr anchor="ctr"/>
                </a:tc>
                <a:tc>
                  <a:txBody>
                    <a:bodyPr/>
                    <a:lstStyle/>
                    <a:p>
                      <a:pPr algn="ctr">
                        <a:lnSpc>
                          <a:spcPct val="100000"/>
                        </a:lnSpc>
                        <a:spcAft>
                          <a:spcPts val="0"/>
                        </a:spcAft>
                      </a:pPr>
                      <a:r>
                        <a:rPr lang="ru-RU" sz="1200" baseline="0" dirty="0" err="1" smtClean="0">
                          <a:effectLst/>
                          <a:latin typeface="+mn-lt"/>
                          <a:ea typeface="D # @"/>
                          <a:cs typeface="D # @"/>
                        </a:rPr>
                        <a:t>Нақты</a:t>
                      </a:r>
                      <a:r>
                        <a:rPr lang="ru-RU" sz="1200" baseline="0" dirty="0" smtClean="0">
                          <a:effectLst/>
                          <a:latin typeface="+mn-lt"/>
                          <a:ea typeface="D # @"/>
                          <a:cs typeface="D # @"/>
                        </a:rPr>
                        <a:t> </a:t>
                      </a:r>
                      <a:r>
                        <a:rPr lang="ru-RU" sz="1200" baseline="0" dirty="0" err="1" smtClean="0">
                          <a:effectLst/>
                          <a:latin typeface="+mn-lt"/>
                          <a:ea typeface="D # @"/>
                          <a:cs typeface="D # @"/>
                        </a:rPr>
                        <a:t>орындау</a:t>
                      </a:r>
                      <a:r>
                        <a:rPr lang="ru-RU" sz="1200" baseline="0" dirty="0" smtClean="0">
                          <a:effectLst/>
                          <a:latin typeface="+mn-lt"/>
                          <a:ea typeface="D # @"/>
                          <a:cs typeface="D # @"/>
                        </a:rPr>
                        <a:t> </a:t>
                      </a:r>
                      <a:endParaRPr lang="ru-RU" sz="1200" dirty="0">
                        <a:effectLst/>
                        <a:latin typeface="+mn-lt"/>
                        <a:ea typeface="D # @"/>
                        <a:cs typeface="D # @"/>
                      </a:endParaRPr>
                    </a:p>
                  </a:txBody>
                  <a:tcPr anchor="ctr"/>
                </a:tc>
              </a:tr>
              <a:tr h="436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a:t>
                      </a:r>
                      <a:endParaRPr lang="ru-RU" sz="1200" b="1" dirty="0" smtClean="0"/>
                    </a:p>
                  </a:txBody>
                  <a:tcPr anchor="ctr"/>
                </a:tc>
                <a:tc>
                  <a:txBody>
                    <a:bodyPr/>
                    <a:lstStyle/>
                    <a:p>
                      <a:pPr algn="l" fontAlgn="ctr"/>
                      <a:r>
                        <a:rPr lang="ru-RU" sz="1200" u="none" strike="noStrike" dirty="0" err="1" smtClean="0">
                          <a:solidFill>
                            <a:schemeClr val="tx1"/>
                          </a:solidFill>
                          <a:effectLst/>
                        </a:rPr>
                        <a:t>Тауар</a:t>
                      </a:r>
                      <a:r>
                        <a:rPr lang="ru-RU" sz="1200" u="none" strike="noStrike" dirty="0" smtClean="0">
                          <a:solidFill>
                            <a:schemeClr val="tx1"/>
                          </a:solidFill>
                          <a:effectLst/>
                        </a:rPr>
                        <a:t> </a:t>
                      </a:r>
                      <a:r>
                        <a:rPr lang="ru-RU" sz="1200" u="none" strike="noStrike" dirty="0" err="1" smtClean="0">
                          <a:solidFill>
                            <a:schemeClr val="tx1"/>
                          </a:solidFill>
                          <a:effectLst/>
                        </a:rPr>
                        <a:t>өндірісі</a:t>
                      </a:r>
                      <a:r>
                        <a:rPr lang="ru-RU" sz="1200" u="none" strike="noStrike" baseline="0" dirty="0" smtClean="0">
                          <a:solidFill>
                            <a:schemeClr val="tx1"/>
                          </a:solidFill>
                          <a:effectLst/>
                        </a:rPr>
                        <a:t> мен </a:t>
                      </a:r>
                      <a:r>
                        <a:rPr lang="ru-RU" sz="1200" u="none" strike="noStrike" baseline="0" dirty="0" err="1" smtClean="0">
                          <a:solidFill>
                            <a:schemeClr val="tx1"/>
                          </a:solidFill>
                          <a:effectLst/>
                        </a:rPr>
                        <a:t>қызмет</a:t>
                      </a:r>
                      <a:r>
                        <a:rPr lang="ru-RU" sz="1200" u="none" strike="noStrike" baseline="0" dirty="0" smtClean="0">
                          <a:solidFill>
                            <a:schemeClr val="tx1"/>
                          </a:solidFill>
                          <a:effectLst/>
                        </a:rPr>
                        <a:t> </a:t>
                      </a:r>
                      <a:r>
                        <a:rPr lang="ru-RU" sz="1200" u="none" strike="noStrike" baseline="0" dirty="0" err="1" smtClean="0">
                          <a:solidFill>
                            <a:schemeClr val="tx1"/>
                          </a:solidFill>
                          <a:effectLst/>
                        </a:rPr>
                        <a:t>көрсету</a:t>
                      </a:r>
                      <a:r>
                        <a:rPr lang="ru-RU" sz="1200" u="none" strike="noStrike" baseline="0" dirty="0" smtClean="0">
                          <a:solidFill>
                            <a:schemeClr val="tx1"/>
                          </a:solidFill>
                          <a:effectLst/>
                        </a:rPr>
                        <a:t> бойынша </a:t>
                      </a:r>
                      <a:r>
                        <a:rPr lang="ru-RU" sz="1200" u="none" strike="noStrike" baseline="0" dirty="0" err="1" smtClean="0">
                          <a:solidFill>
                            <a:schemeClr val="tx1"/>
                          </a:solidFill>
                          <a:effectLst/>
                        </a:rPr>
                        <a:t>шығындар</a:t>
                      </a:r>
                      <a:r>
                        <a:rPr lang="en-US" sz="1200" u="none" strike="noStrike" dirty="0" smtClean="0">
                          <a:solidFill>
                            <a:schemeClr val="tx1"/>
                          </a:solidFill>
                          <a:effectLst/>
                        </a:rPr>
                        <a:t>:</a:t>
                      </a:r>
                      <a:r>
                        <a:rPr lang="kk-KZ" sz="1200" u="none" strike="noStrike" dirty="0" smtClean="0">
                          <a:solidFill>
                            <a:schemeClr val="tx1"/>
                          </a:solidFill>
                          <a:effectLst/>
                        </a:rPr>
                        <a:t> </a:t>
                      </a:r>
                      <a:endParaRPr lang="ru-RU" sz="1200" b="1" i="0" u="none" strike="noStrike" dirty="0">
                        <a:solidFill>
                          <a:schemeClr val="tx1"/>
                        </a:solidFill>
                        <a:effectLst/>
                        <a:latin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err="1" smtClean="0"/>
                        <a:t>мың</a:t>
                      </a:r>
                      <a:r>
                        <a:rPr lang="ru-RU" sz="1200" dirty="0" smtClean="0"/>
                        <a:t>. тенге </a:t>
                      </a:r>
                      <a:endParaRPr lang="ru-RU" sz="1200" b="1" i="1" dirty="0"/>
                    </a:p>
                  </a:txBody>
                  <a:tcPr anchor="ctr"/>
                </a:tc>
                <a:tc>
                  <a:txBody>
                    <a:bodyPr/>
                    <a:lstStyle/>
                    <a:p>
                      <a:pPr algn="ctr"/>
                      <a:r>
                        <a:rPr lang="ru-RU" sz="1200" b="1" dirty="0" smtClean="0"/>
                        <a:t>11 396 138 </a:t>
                      </a:r>
                      <a:endParaRPr lang="ru-RU" sz="1200" b="1" i="1" dirty="0"/>
                    </a:p>
                  </a:txBody>
                  <a:tcPr marR="108000" anchor="ctr"/>
                </a:tc>
                <a:tc>
                  <a:txBody>
                    <a:bodyPr/>
                    <a:lstStyle/>
                    <a:p>
                      <a:pPr marL="0" algn="ctr" defTabSz="914400" rtl="0" eaLnBrk="1" latinLnBrk="0" hangingPunct="1"/>
                      <a:r>
                        <a:rPr lang="ru-RU" sz="1200" b="1" kern="1200" dirty="0" smtClean="0">
                          <a:solidFill>
                            <a:schemeClr val="dk1"/>
                          </a:solidFill>
                          <a:latin typeface="+mn-lt"/>
                          <a:ea typeface="+mn-ea"/>
                          <a:cs typeface="+mn-cs"/>
                        </a:rPr>
                        <a:t>11 </a:t>
                      </a:r>
                      <a:r>
                        <a:rPr lang="en-US" sz="1200" b="1" kern="1200" dirty="0" smtClean="0">
                          <a:solidFill>
                            <a:schemeClr val="dk1"/>
                          </a:solidFill>
                          <a:latin typeface="+mn-lt"/>
                          <a:ea typeface="+mn-ea"/>
                          <a:cs typeface="+mn-cs"/>
                        </a:rPr>
                        <a:t>186 706</a:t>
                      </a:r>
                      <a:endParaRPr lang="ru-RU" sz="1200" b="1" kern="1200" dirty="0">
                        <a:solidFill>
                          <a:schemeClr val="dk1"/>
                        </a:solidFill>
                        <a:latin typeface="+mn-lt"/>
                        <a:ea typeface="+mn-ea"/>
                        <a:cs typeface="+mn-cs"/>
                      </a:endParaRPr>
                    </a:p>
                  </a:txBody>
                  <a:tcPr marR="108000" anchor="ctr"/>
                </a:tc>
              </a:tr>
              <a:tr h="5365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II</a:t>
                      </a:r>
                      <a:endParaRPr lang="ru-RU" sz="12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i="1" dirty="0"/>
                    </a:p>
                  </a:txBody>
                  <a:tcPr anchor="ctr"/>
                </a:tc>
                <a:tc>
                  <a:txBody>
                    <a:bodyPr/>
                    <a:lstStyle/>
                    <a:p>
                      <a:pPr marL="0" algn="l" defTabSz="914400" rtl="0" eaLnBrk="1" fontAlgn="ctr" latinLnBrk="0" hangingPunct="1"/>
                      <a:r>
                        <a:rPr lang="ru-RU" sz="1200" u="none" strike="noStrike" kern="1200" dirty="0" err="1" smtClean="0">
                          <a:solidFill>
                            <a:schemeClr val="tx1"/>
                          </a:solidFill>
                          <a:effectLst/>
                          <a:latin typeface="+mn-lt"/>
                          <a:ea typeface="+mn-ea"/>
                          <a:cs typeface="+mn-cs"/>
                        </a:rPr>
                        <a:t>Кезең</a:t>
                      </a:r>
                      <a:r>
                        <a:rPr lang="ru-RU" sz="1200" u="none" strike="noStrike" kern="1200" baseline="0" dirty="0" smtClean="0">
                          <a:solidFill>
                            <a:schemeClr val="tx1"/>
                          </a:solidFill>
                          <a:effectLst/>
                          <a:latin typeface="+mn-lt"/>
                          <a:ea typeface="+mn-ea"/>
                          <a:cs typeface="+mn-cs"/>
                        </a:rPr>
                        <a:t> </a:t>
                      </a:r>
                      <a:r>
                        <a:rPr lang="ru-RU" sz="1200" u="none" strike="noStrike" kern="1200" baseline="0" dirty="0" err="1" smtClean="0">
                          <a:solidFill>
                            <a:schemeClr val="tx1"/>
                          </a:solidFill>
                          <a:effectLst/>
                          <a:latin typeface="+mn-lt"/>
                          <a:ea typeface="+mn-ea"/>
                          <a:cs typeface="+mn-cs"/>
                        </a:rPr>
                        <a:t>шығындары</a:t>
                      </a:r>
                      <a:r>
                        <a:rPr lang="ru-RU" sz="1200" u="none" strike="noStrike" kern="1200" baseline="0" dirty="0" smtClean="0">
                          <a:solidFill>
                            <a:schemeClr val="tx1"/>
                          </a:solidFill>
                          <a:effectLst/>
                          <a:latin typeface="+mn-lt"/>
                          <a:ea typeface="+mn-ea"/>
                          <a:cs typeface="+mn-cs"/>
                        </a:rPr>
                        <a:t> </a:t>
                      </a:r>
                      <a:r>
                        <a:rPr lang="ru-RU" sz="1200" u="none" strike="noStrike" kern="1200" baseline="0" dirty="0" err="1" smtClean="0">
                          <a:solidFill>
                            <a:schemeClr val="tx1"/>
                          </a:solidFill>
                          <a:effectLst/>
                          <a:latin typeface="+mn-lt"/>
                          <a:ea typeface="+mn-ea"/>
                          <a:cs typeface="+mn-cs"/>
                        </a:rPr>
                        <a:t>барлығы</a:t>
                      </a:r>
                      <a:r>
                        <a:rPr lang="en-US" sz="1200" u="none" strike="noStrike" kern="1200" dirty="0" smtClean="0">
                          <a:solidFill>
                            <a:schemeClr val="tx1"/>
                          </a:solidFill>
                          <a:effectLst/>
                          <a:latin typeface="+mn-lt"/>
                          <a:ea typeface="+mn-ea"/>
                          <a:cs typeface="+mn-cs"/>
                        </a:rPr>
                        <a:t>:</a:t>
                      </a:r>
                      <a:endParaRPr lang="ru-RU" sz="1200" u="none" strike="noStrike" kern="1200" dirty="0">
                        <a:solidFill>
                          <a:schemeClr val="tx1"/>
                        </a:solidFill>
                        <a:effectLst/>
                        <a:latin typeface="+mn-lt"/>
                        <a:ea typeface="+mn-ea"/>
                        <a:cs typeface="+mn-cs"/>
                      </a:endParaRPr>
                    </a:p>
                  </a:txBody>
                  <a:tcPr anchor="ctr"/>
                </a:tc>
                <a:tc>
                  <a:txBody>
                    <a:bodyPr/>
                    <a:lstStyle/>
                    <a:p>
                      <a:pPr algn="ctr"/>
                      <a:endParaRPr lang="ru-RU" sz="1200" b="1" i="1" dirty="0"/>
                    </a:p>
                  </a:txBody>
                  <a:tcPr anchor="ctr"/>
                </a:tc>
                <a:tc>
                  <a:txBody>
                    <a:bodyPr/>
                    <a:lstStyle/>
                    <a:p>
                      <a:pPr marL="0" algn="ctr" defTabSz="914400" rtl="0" eaLnBrk="1" latinLnBrk="0" hangingPunct="1"/>
                      <a:r>
                        <a:rPr lang="ru-RU" sz="1200" b="1" kern="1200" dirty="0" smtClean="0">
                          <a:solidFill>
                            <a:schemeClr val="dk1"/>
                          </a:solidFill>
                          <a:latin typeface="+mn-lt"/>
                          <a:ea typeface="+mn-ea"/>
                          <a:cs typeface="+mn-cs"/>
                        </a:rPr>
                        <a:t>2 503 297</a:t>
                      </a:r>
                      <a:endParaRPr lang="ru-RU" sz="1200" b="1" kern="1200" dirty="0">
                        <a:solidFill>
                          <a:schemeClr val="dk1"/>
                        </a:solidFill>
                        <a:latin typeface="+mn-lt"/>
                        <a:ea typeface="+mn-ea"/>
                        <a:cs typeface="+mn-cs"/>
                      </a:endParaRPr>
                    </a:p>
                  </a:txBody>
                  <a:tcPr marR="108000" anchor="ctr"/>
                </a:tc>
                <a:tc>
                  <a:txBody>
                    <a:bodyPr/>
                    <a:lstStyle/>
                    <a:p>
                      <a:pPr marL="0" algn="ctr" defTabSz="914400" rtl="0" eaLnBrk="1" fontAlgn="ctr" latinLnBrk="0" hangingPunct="1"/>
                      <a:r>
                        <a:rPr lang="ru-RU" sz="1200" b="1" kern="1200" dirty="0">
                          <a:solidFill>
                            <a:schemeClr val="dk1"/>
                          </a:solidFill>
                          <a:latin typeface="+mn-lt"/>
                          <a:ea typeface="+mn-ea"/>
                          <a:cs typeface="+mn-cs"/>
                        </a:rPr>
                        <a:t>6 901 </a:t>
                      </a:r>
                      <a:r>
                        <a:rPr lang="ru-RU" sz="1200" b="1" kern="1200" dirty="0" smtClean="0">
                          <a:solidFill>
                            <a:schemeClr val="dk1"/>
                          </a:solidFill>
                          <a:latin typeface="+mn-lt"/>
                          <a:ea typeface="+mn-ea"/>
                          <a:cs typeface="+mn-cs"/>
                        </a:rPr>
                        <a:t>902</a:t>
                      </a:r>
                      <a:r>
                        <a:rPr lang="en-US" sz="1200" b="1" kern="1200" dirty="0" smtClean="0">
                          <a:solidFill>
                            <a:schemeClr val="dk1"/>
                          </a:solidFill>
                          <a:latin typeface="+mn-lt"/>
                          <a:ea typeface="+mn-ea"/>
                          <a:cs typeface="+mn-cs"/>
                        </a:rPr>
                        <a:t>   </a:t>
                      </a:r>
                      <a:endParaRPr lang="ru-RU" sz="1200" b="1" kern="1200" dirty="0">
                        <a:solidFill>
                          <a:schemeClr val="dk1"/>
                        </a:solidFill>
                        <a:latin typeface="+mn-lt"/>
                        <a:ea typeface="+mn-ea"/>
                        <a:cs typeface="+mn-cs"/>
                      </a:endParaRPr>
                    </a:p>
                  </a:txBody>
                  <a:tcPr marL="0" marR="0" marT="0" marB="0" anchor="ctr"/>
                </a:tc>
              </a:tr>
              <a:tr h="436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III</a:t>
                      </a:r>
                      <a:endParaRPr lang="ru-RU" sz="1200" b="1"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b="0" i="0" u="none" strike="noStrike" baseline="0" dirty="0" smtClean="0">
                          <a:solidFill>
                            <a:schemeClr val="tx1"/>
                          </a:solidFill>
                          <a:effectLst/>
                          <a:latin typeface="+mn-lt"/>
                        </a:rPr>
                        <a:t>Шығындар барлығы </a:t>
                      </a:r>
                      <a:endParaRPr lang="ru-RU" sz="1200" b="1" i="0" u="none" strike="noStrike" dirty="0" smtClean="0">
                        <a:solidFill>
                          <a:schemeClr val="tx1"/>
                        </a:solidFill>
                        <a:effectLst/>
                        <a:latin typeface="Times New Roman"/>
                      </a:endParaRPr>
                    </a:p>
                  </a:txBody>
                  <a:tcPr anchor="ctr"/>
                </a:tc>
                <a:tc>
                  <a:txBody>
                    <a:bodyPr/>
                    <a:lstStyle/>
                    <a:p>
                      <a:pPr algn="ctr"/>
                      <a:r>
                        <a:rPr lang="ru-RU" sz="1200" dirty="0" err="1" smtClean="0"/>
                        <a:t>мың</a:t>
                      </a:r>
                      <a:r>
                        <a:rPr lang="ru-RU" sz="1200" dirty="0" smtClean="0"/>
                        <a:t>. тенге </a:t>
                      </a:r>
                      <a:endParaRPr lang="ru-RU" sz="1200" b="1" dirty="0"/>
                    </a:p>
                  </a:txBody>
                  <a:tcPr anchor="ctr"/>
                </a:tc>
                <a:tc>
                  <a:txBody>
                    <a:bodyPr/>
                    <a:lstStyle/>
                    <a:p>
                      <a:pPr algn="ctr"/>
                      <a:r>
                        <a:rPr lang="ru-RU" sz="1200" b="1" dirty="0" smtClean="0"/>
                        <a:t>13 899 435</a:t>
                      </a:r>
                      <a:endParaRPr lang="ru-RU" sz="1200" b="1" dirty="0"/>
                    </a:p>
                  </a:txBody>
                  <a:tcPr marR="108000" anchor="ctr"/>
                </a:tc>
                <a:tc>
                  <a:txBody>
                    <a:bodyPr/>
                    <a:lstStyle/>
                    <a:p>
                      <a:pPr marL="0" algn="ctr" defTabSz="914400" rtl="0" eaLnBrk="1" latinLnBrk="0" hangingPunct="1"/>
                      <a:r>
                        <a:rPr lang="ru-RU" sz="1200" b="1" kern="1200" dirty="0" smtClean="0">
                          <a:solidFill>
                            <a:schemeClr val="dk1"/>
                          </a:solidFill>
                          <a:latin typeface="+mn-lt"/>
                          <a:ea typeface="+mn-ea"/>
                          <a:cs typeface="+mn-cs"/>
                        </a:rPr>
                        <a:t>18 08</a:t>
                      </a:r>
                      <a:r>
                        <a:rPr lang="en-US" sz="1200" b="1" kern="1200" dirty="0" smtClean="0">
                          <a:solidFill>
                            <a:schemeClr val="dk1"/>
                          </a:solidFill>
                          <a:latin typeface="+mn-lt"/>
                          <a:ea typeface="+mn-ea"/>
                          <a:cs typeface="+mn-cs"/>
                        </a:rPr>
                        <a:t>8</a:t>
                      </a:r>
                      <a:r>
                        <a:rPr lang="ru-RU" sz="1200" b="1" kern="1200" dirty="0" smtClean="0">
                          <a:solidFill>
                            <a:schemeClr val="dk1"/>
                          </a:solidFill>
                          <a:latin typeface="+mn-lt"/>
                          <a:ea typeface="+mn-ea"/>
                          <a:cs typeface="+mn-cs"/>
                        </a:rPr>
                        <a:t> </a:t>
                      </a:r>
                      <a:r>
                        <a:rPr lang="en-US" sz="1200" b="1" kern="1200" dirty="0" smtClean="0">
                          <a:solidFill>
                            <a:schemeClr val="dk1"/>
                          </a:solidFill>
                          <a:latin typeface="+mn-lt"/>
                          <a:ea typeface="+mn-ea"/>
                          <a:cs typeface="+mn-cs"/>
                        </a:rPr>
                        <a:t>608</a:t>
                      </a:r>
                      <a:endParaRPr lang="ru-RU" sz="1200" b="1" kern="1200" dirty="0">
                        <a:solidFill>
                          <a:schemeClr val="dk1"/>
                        </a:solidFill>
                        <a:latin typeface="+mn-lt"/>
                        <a:ea typeface="+mn-ea"/>
                        <a:cs typeface="+mn-cs"/>
                      </a:endParaRPr>
                    </a:p>
                  </a:txBody>
                  <a:tcPr marR="108000" anchor="ctr"/>
                </a:tc>
              </a:tr>
              <a:tr h="436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IV</a:t>
                      </a:r>
                      <a:endParaRPr lang="ru-RU" sz="1200" b="1" i="0" dirty="0"/>
                    </a:p>
                  </a:txBody>
                  <a:tcPr anchor="ctr"/>
                </a:tc>
                <a:tc>
                  <a:txBody>
                    <a:bodyPr/>
                    <a:lstStyle/>
                    <a:p>
                      <a:r>
                        <a:rPr lang="ru-RU" sz="1200" dirty="0" err="1" smtClean="0">
                          <a:solidFill>
                            <a:schemeClr val="tx1"/>
                          </a:solidFill>
                        </a:rPr>
                        <a:t>Пайда</a:t>
                      </a:r>
                      <a:endParaRPr lang="ru-RU" sz="1200" b="1" i="0" dirty="0">
                        <a:solidFill>
                          <a:schemeClr val="tx1"/>
                        </a:solidFill>
                      </a:endParaRPr>
                    </a:p>
                  </a:txBody>
                  <a:tcPr anchor="ctr"/>
                </a:tc>
                <a:tc>
                  <a:txBody>
                    <a:bodyPr/>
                    <a:lstStyle/>
                    <a:p>
                      <a:pPr algn="ctr"/>
                      <a:r>
                        <a:rPr lang="ru-RU" sz="1200" dirty="0" err="1" smtClean="0"/>
                        <a:t>мың</a:t>
                      </a:r>
                      <a:r>
                        <a:rPr lang="ru-RU" sz="1200" dirty="0" smtClean="0"/>
                        <a:t>. тенге </a:t>
                      </a:r>
                      <a:endParaRPr lang="ru-RU" sz="1200" b="1" i="0" dirty="0"/>
                    </a:p>
                  </a:txBody>
                  <a:tcPr anchor="ctr"/>
                </a:tc>
                <a:tc>
                  <a:txBody>
                    <a:bodyPr/>
                    <a:lstStyle/>
                    <a:p>
                      <a:pPr algn="ctr"/>
                      <a:r>
                        <a:rPr lang="ru-RU" sz="1200" b="1" dirty="0" smtClean="0"/>
                        <a:t>15 513 065 </a:t>
                      </a:r>
                      <a:endParaRPr lang="ru-RU" sz="1200" b="1" i="0" dirty="0"/>
                    </a:p>
                  </a:txBody>
                  <a:tcPr marR="108000" anchor="ctr"/>
                </a:tc>
                <a:tc>
                  <a:txBody>
                    <a:bodyPr/>
                    <a:lstStyle/>
                    <a:p>
                      <a:pPr marL="0" algn="ctr" defTabSz="914400" rtl="0" eaLnBrk="1" latinLnBrk="0" hangingPunct="1"/>
                      <a:r>
                        <a:rPr lang="ru-RU" sz="1200" b="1" kern="1200" dirty="0" smtClean="0">
                          <a:solidFill>
                            <a:schemeClr val="dk1"/>
                          </a:solidFill>
                          <a:latin typeface="+mn-lt"/>
                          <a:ea typeface="+mn-ea"/>
                          <a:cs typeface="+mn-cs"/>
                        </a:rPr>
                        <a:t>-3 78</a:t>
                      </a:r>
                      <a:r>
                        <a:rPr lang="en-US" sz="1200" b="1" kern="1200" dirty="0" smtClean="0">
                          <a:solidFill>
                            <a:schemeClr val="dk1"/>
                          </a:solidFill>
                          <a:latin typeface="+mn-lt"/>
                          <a:ea typeface="+mn-ea"/>
                          <a:cs typeface="+mn-cs"/>
                        </a:rPr>
                        <a:t>3</a:t>
                      </a:r>
                      <a:r>
                        <a:rPr lang="ru-RU" sz="1200" b="1" kern="1200" dirty="0" smtClean="0">
                          <a:solidFill>
                            <a:schemeClr val="dk1"/>
                          </a:solidFill>
                          <a:latin typeface="+mn-lt"/>
                          <a:ea typeface="+mn-ea"/>
                          <a:cs typeface="+mn-cs"/>
                        </a:rPr>
                        <a:t> </a:t>
                      </a:r>
                      <a:r>
                        <a:rPr lang="en-US" sz="1200" b="1" kern="1200" dirty="0" smtClean="0">
                          <a:solidFill>
                            <a:schemeClr val="dk1"/>
                          </a:solidFill>
                          <a:latin typeface="+mn-lt"/>
                          <a:ea typeface="+mn-ea"/>
                          <a:cs typeface="+mn-cs"/>
                        </a:rPr>
                        <a:t>228</a:t>
                      </a:r>
                      <a:endParaRPr lang="ru-RU" sz="1200" b="1" kern="1200" dirty="0">
                        <a:solidFill>
                          <a:schemeClr val="dk1"/>
                        </a:solidFill>
                        <a:latin typeface="+mn-lt"/>
                        <a:ea typeface="+mn-ea"/>
                        <a:cs typeface="+mn-cs"/>
                      </a:endParaRPr>
                    </a:p>
                  </a:txBody>
                  <a:tcPr marR="108000" anchor="ctr"/>
                </a:tc>
              </a:tr>
              <a:tr h="436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a:t>
                      </a:r>
                      <a:endParaRPr lang="ru-RU" sz="1200" b="1" i="0" dirty="0" smtClean="0"/>
                    </a:p>
                  </a:txBody>
                  <a:tcPr anchor="ctr"/>
                </a:tc>
                <a:tc>
                  <a:txBody>
                    <a:bodyPr/>
                    <a:lstStyle/>
                    <a:p>
                      <a:r>
                        <a:rPr lang="ru-RU" sz="1200" baseline="0" dirty="0" err="1" smtClean="0">
                          <a:solidFill>
                            <a:schemeClr val="tx1"/>
                          </a:solidFill>
                        </a:rPr>
                        <a:t>Кірістер</a:t>
                      </a:r>
                      <a:r>
                        <a:rPr lang="ru-RU" sz="1200" baseline="0" dirty="0" smtClean="0">
                          <a:solidFill>
                            <a:schemeClr val="tx1"/>
                          </a:solidFill>
                        </a:rPr>
                        <a:t> </a:t>
                      </a:r>
                      <a:r>
                        <a:rPr lang="ru-RU" sz="1200" baseline="0" dirty="0" err="1" smtClean="0">
                          <a:solidFill>
                            <a:schemeClr val="tx1"/>
                          </a:solidFill>
                        </a:rPr>
                        <a:t>барлығы</a:t>
                      </a:r>
                      <a:r>
                        <a:rPr lang="ru-RU" sz="1200" baseline="0" dirty="0" smtClean="0">
                          <a:solidFill>
                            <a:schemeClr val="tx1"/>
                          </a:solidFill>
                        </a:rPr>
                        <a:t> </a:t>
                      </a:r>
                      <a:endParaRPr lang="ru-RU" sz="1200" b="1" i="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err="1" smtClean="0"/>
                        <a:t>мың</a:t>
                      </a:r>
                      <a:r>
                        <a:rPr lang="ru-RU" sz="1200" dirty="0" smtClean="0"/>
                        <a:t>. тенге </a:t>
                      </a:r>
                      <a:endParaRPr lang="ru-RU" sz="1200" b="1" i="0" dirty="0"/>
                    </a:p>
                  </a:txBody>
                  <a:tcPr anchor="ctr"/>
                </a:tc>
                <a:tc>
                  <a:txBody>
                    <a:bodyPr/>
                    <a:lstStyle/>
                    <a:p>
                      <a:pPr algn="ctr"/>
                      <a:r>
                        <a:rPr lang="ru-RU" sz="1200" b="1" dirty="0" smtClean="0"/>
                        <a:t>29 412 500</a:t>
                      </a:r>
                      <a:endParaRPr lang="ru-RU" sz="1200" b="1" i="0" dirty="0"/>
                    </a:p>
                  </a:txBody>
                  <a:tcPr marR="108000" anchor="ctr"/>
                </a:tc>
                <a:tc>
                  <a:txBody>
                    <a:bodyPr/>
                    <a:lstStyle/>
                    <a:p>
                      <a:pPr marL="0" algn="ctr" defTabSz="914400" rtl="0" eaLnBrk="1" latinLnBrk="0" hangingPunct="1"/>
                      <a:r>
                        <a:rPr lang="ru-RU" sz="1200" b="1" kern="1200" dirty="0" smtClean="0">
                          <a:solidFill>
                            <a:schemeClr val="tx1"/>
                          </a:solidFill>
                          <a:latin typeface="+mn-lt"/>
                          <a:ea typeface="+mn-ea"/>
                          <a:cs typeface="+mn-cs"/>
                        </a:rPr>
                        <a:t>14 305 380</a:t>
                      </a:r>
                      <a:endParaRPr lang="ru-RU" sz="1200" b="1" kern="1200" dirty="0">
                        <a:solidFill>
                          <a:schemeClr val="tx1"/>
                        </a:solidFill>
                        <a:latin typeface="+mn-lt"/>
                        <a:ea typeface="+mn-ea"/>
                        <a:cs typeface="+mn-cs"/>
                      </a:endParaRPr>
                    </a:p>
                  </a:txBody>
                  <a:tcPr marR="108000" anchor="ctr"/>
                </a:tc>
              </a:tr>
              <a:tr h="436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VI</a:t>
                      </a:r>
                      <a:endParaRPr lang="ru-RU" sz="1200" b="1" i="0" dirty="0"/>
                    </a:p>
                  </a:txBody>
                  <a:tcPr anchor="ctr"/>
                </a:tc>
                <a:tc>
                  <a:txBody>
                    <a:bodyPr/>
                    <a:lstStyle/>
                    <a:p>
                      <a:r>
                        <a:rPr lang="ru-RU" sz="1200" dirty="0" err="1" smtClean="0"/>
                        <a:t>Көрсетілетін</a:t>
                      </a:r>
                      <a:r>
                        <a:rPr lang="ru-RU" sz="1200" dirty="0" smtClean="0"/>
                        <a:t> </a:t>
                      </a:r>
                      <a:r>
                        <a:rPr lang="ru-RU" sz="1200" dirty="0" err="1" smtClean="0"/>
                        <a:t>қызметтер</a:t>
                      </a:r>
                      <a:r>
                        <a:rPr lang="ru-RU" sz="1200" dirty="0" smtClean="0"/>
                        <a:t> </a:t>
                      </a:r>
                      <a:r>
                        <a:rPr lang="ru-RU" sz="1200" dirty="0" err="1" smtClean="0"/>
                        <a:t>көлемі</a:t>
                      </a:r>
                      <a:r>
                        <a:rPr lang="ru-RU" sz="1200" dirty="0" smtClean="0"/>
                        <a:t> </a:t>
                      </a:r>
                      <a:endParaRPr lang="ru-RU" sz="1200" b="1" i="0" dirty="0"/>
                    </a:p>
                  </a:txBody>
                  <a:tcPr anchor="ctr"/>
                </a:tc>
                <a:tc>
                  <a:txBody>
                    <a:bodyPr/>
                    <a:lstStyle/>
                    <a:p>
                      <a:pPr algn="ctr"/>
                      <a:r>
                        <a:rPr lang="ru-RU" sz="1200" dirty="0" err="1" smtClean="0"/>
                        <a:t>мың</a:t>
                      </a:r>
                      <a:r>
                        <a:rPr lang="ru-RU" sz="1200" dirty="0" smtClean="0"/>
                        <a:t>. м3</a:t>
                      </a:r>
                      <a:endParaRPr lang="ru-RU" sz="1200" b="1" i="0" dirty="0"/>
                    </a:p>
                  </a:txBody>
                  <a:tcPr anchor="ctr"/>
                </a:tc>
                <a:tc>
                  <a:txBody>
                    <a:bodyPr/>
                    <a:lstStyle/>
                    <a:p>
                      <a:pPr algn="ctr"/>
                      <a:r>
                        <a:rPr lang="ru-RU" sz="1200" b="1" dirty="0" smtClean="0"/>
                        <a:t>2 500 000</a:t>
                      </a:r>
                      <a:endParaRPr lang="ru-RU" sz="1200" b="1" i="0" dirty="0"/>
                    </a:p>
                  </a:txBody>
                  <a:tcPr marR="108000" anchor="ctr"/>
                </a:tc>
                <a:tc>
                  <a:txBody>
                    <a:bodyPr/>
                    <a:lstStyle/>
                    <a:p>
                      <a:pPr marL="0" algn="ctr" defTabSz="914400" rtl="0" eaLnBrk="1" latinLnBrk="0" hangingPunct="1"/>
                      <a:r>
                        <a:rPr lang="ru-RU" sz="1200" b="1" kern="1200" dirty="0" smtClean="0">
                          <a:solidFill>
                            <a:schemeClr val="tx1"/>
                          </a:solidFill>
                          <a:latin typeface="+mn-lt"/>
                          <a:ea typeface="+mn-ea"/>
                          <a:cs typeface="+mn-cs"/>
                        </a:rPr>
                        <a:t>1 215 92</a:t>
                      </a:r>
                      <a:r>
                        <a:rPr lang="en-US" sz="1200" b="1" kern="1200" dirty="0" smtClean="0">
                          <a:solidFill>
                            <a:schemeClr val="tx1"/>
                          </a:solidFill>
                          <a:latin typeface="+mn-lt"/>
                          <a:ea typeface="+mn-ea"/>
                          <a:cs typeface="+mn-cs"/>
                        </a:rPr>
                        <a:t>6</a:t>
                      </a:r>
                      <a:endParaRPr lang="ru-RU" sz="1200" b="1" kern="1200" dirty="0">
                        <a:solidFill>
                          <a:schemeClr val="tx1"/>
                        </a:solidFill>
                        <a:latin typeface="+mn-lt"/>
                        <a:ea typeface="+mn-ea"/>
                        <a:cs typeface="+mn-cs"/>
                      </a:endParaRPr>
                    </a:p>
                  </a:txBody>
                  <a:tcPr marR="108000" anchor="ctr"/>
                </a:tc>
              </a:tr>
              <a:tr h="540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VIII</a:t>
                      </a:r>
                      <a:endParaRPr lang="ru-RU" sz="1200" b="1" i="0" dirty="0"/>
                    </a:p>
                  </a:txBody>
                  <a:tcPr anchor="ctr"/>
                </a:tc>
                <a:tc>
                  <a:txBody>
                    <a:bodyPr/>
                    <a:lstStyle/>
                    <a:p>
                      <a:r>
                        <a:rPr lang="ru-RU" sz="1200" dirty="0" smtClean="0"/>
                        <a:t>Тариф </a:t>
                      </a:r>
                      <a:endParaRPr lang="ru-RU" sz="1200" b="1" i="0" dirty="0"/>
                    </a:p>
                  </a:txBody>
                  <a:tcPr anchor="ctr"/>
                </a:tc>
                <a:tc>
                  <a:txBody>
                    <a:bodyPr/>
                    <a:lstStyle/>
                    <a:p>
                      <a:pPr algn="ctr"/>
                      <a:r>
                        <a:rPr lang="ru-RU" sz="1200" dirty="0" err="1" smtClean="0"/>
                        <a:t>теңге</a:t>
                      </a:r>
                      <a:r>
                        <a:rPr lang="ru-RU" sz="1200" dirty="0" smtClean="0"/>
                        <a:t>/</a:t>
                      </a:r>
                    </a:p>
                    <a:p>
                      <a:pPr algn="ctr"/>
                      <a:r>
                        <a:rPr lang="ru-RU" sz="1200" baseline="0" dirty="0" smtClean="0"/>
                        <a:t>1000 м3</a:t>
                      </a:r>
                      <a:endParaRPr lang="ru-RU" sz="1200" b="1" i="0" dirty="0"/>
                    </a:p>
                  </a:txBody>
                  <a:tcPr anchor="ctr"/>
                </a:tc>
                <a:tc>
                  <a:txBody>
                    <a:bodyPr/>
                    <a:lstStyle/>
                    <a:p>
                      <a:pPr algn="ctr"/>
                      <a:r>
                        <a:rPr lang="ru-RU" sz="1200" b="1" dirty="0" smtClean="0"/>
                        <a:t>11 765 </a:t>
                      </a:r>
                      <a:endParaRPr lang="ru-RU" sz="1200" b="1" i="0" dirty="0"/>
                    </a:p>
                  </a:txBody>
                  <a:tcPr marR="108000" anchor="ctr"/>
                </a:tc>
                <a:tc>
                  <a:txBody>
                    <a:bodyPr/>
                    <a:lstStyle/>
                    <a:p>
                      <a:pPr marL="0" algn="ctr" defTabSz="914400" rtl="0" eaLnBrk="1" latinLnBrk="0" hangingPunct="1"/>
                      <a:r>
                        <a:rPr lang="ru-RU" sz="1200" b="1" kern="1200" dirty="0" smtClean="0">
                          <a:solidFill>
                            <a:schemeClr val="dk1"/>
                          </a:solidFill>
                          <a:latin typeface="+mn-lt"/>
                          <a:ea typeface="+mn-ea"/>
                          <a:cs typeface="+mn-cs"/>
                        </a:rPr>
                        <a:t>11 765</a:t>
                      </a:r>
                      <a:endParaRPr lang="ru-RU" sz="1200" b="1" kern="1200" dirty="0">
                        <a:solidFill>
                          <a:schemeClr val="dk1"/>
                        </a:solidFill>
                        <a:latin typeface="+mn-lt"/>
                        <a:ea typeface="+mn-ea"/>
                        <a:cs typeface="+mn-cs"/>
                      </a:endParaRPr>
                    </a:p>
                  </a:txBody>
                  <a:tcPr marR="108000" anchor="ctr"/>
                </a:tc>
              </a:tr>
            </a:tbl>
          </a:graphicData>
        </a:graphic>
      </p:graphicFrame>
    </p:spTree>
    <p:extLst>
      <p:ext uri="{BB962C8B-B14F-4D97-AF65-F5344CB8AC3E}">
        <p14:creationId xmlns:p14="http://schemas.microsoft.com/office/powerpoint/2010/main" val="3576496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8357</TotalTime>
  <Words>2052</Words>
  <Application>Microsoft Office PowerPoint</Application>
  <PresentationFormat>Экран (4:3)</PresentationFormat>
  <Paragraphs>645</Paragraphs>
  <Slides>14</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Жоба туралы жалпы ақпарат</vt:lpstr>
      <vt:lpstr>Презентация PowerPoint</vt:lpstr>
      <vt:lpstr>Газ құбырының техникалық көрсеткіштері </vt:lpstr>
      <vt:lpstr>2015 жылғы инвестициялық бағдарламаны орындау</vt:lpstr>
      <vt:lpstr>Презентация PowerPoint</vt:lpstr>
      <vt:lpstr>2015 жылғы ұсынылған реттелетін қызметтер  көлемі туралы ақпарат </vt:lpstr>
      <vt:lpstr>2015 жылғы реттелетін қызметтерді тұтынушылармен  атқарылып жатқан жұмыстар бойынша ақпарат </vt:lpstr>
      <vt:lpstr>2015 жылғы тариф сметасын орындау туралы ақпарат</vt:lpstr>
      <vt:lpstr>Презентация PowerPoint</vt:lpstr>
      <vt:lpstr>Презентация PowerPoint</vt:lpstr>
      <vt:lpstr>Тарифтік сметаны орындау бойынша ауытқудың негізгі себептері  </vt:lpstr>
      <vt:lpstr>Қызмет перспективалары (даму жоспары), тауарлық газ тасымалы бойынша реттелетін қызмет тарифінің өзгеру мүмкіндігі</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ТОО «Газопровод Бейнеу-Шымкент»</dc:title>
  <dc:creator>Zhannat Koishybayev &lt;BP&gt;</dc:creator>
  <cp:lastModifiedBy>Bauyrzhan Kabi &lt;BPEA&gt;</cp:lastModifiedBy>
  <cp:revision>369</cp:revision>
  <cp:lastPrinted>2016-02-17T06:42:52Z</cp:lastPrinted>
  <dcterms:created xsi:type="dcterms:W3CDTF">2013-07-09T09:35:30Z</dcterms:created>
  <dcterms:modified xsi:type="dcterms:W3CDTF">2016-03-02T04:27:11Z</dcterms:modified>
</cp:coreProperties>
</file>