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317" r:id="rId2"/>
    <p:sldId id="350" r:id="rId3"/>
    <p:sldId id="351" r:id="rId4"/>
    <p:sldId id="352" r:id="rId5"/>
    <p:sldId id="357" r:id="rId6"/>
    <p:sldId id="364" r:id="rId7"/>
    <p:sldId id="368" r:id="rId8"/>
    <p:sldId id="370" r:id="rId9"/>
    <p:sldId id="369" r:id="rId10"/>
    <p:sldId id="362" r:id="rId11"/>
    <p:sldId id="363" r:id="rId12"/>
    <p:sldId id="342" r:id="rId13"/>
    <p:sldId id="347" r:id="rId14"/>
    <p:sldId id="361" r:id="rId15"/>
  </p:sldIdLst>
  <p:sldSz cx="9144000" cy="6858000" type="screen4x3"/>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532" autoAdjust="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27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5591B032-E2AA-42E9-A66B-7F3EE1BC837F}" type="datetimeFigureOut">
              <a:rPr lang="ru-RU" smtClean="0"/>
              <a:pPr/>
              <a:t>12.01.2018</a:t>
            </a:fld>
            <a:endParaRPr lang="ru-RU" dirty="0"/>
          </a:p>
        </p:txBody>
      </p:sp>
      <p:sp>
        <p:nvSpPr>
          <p:cNvPr id="4" name="Образ слайда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635CDFC-F982-41D6-9B06-DCB9464D8C26}" type="slidenum">
              <a:rPr lang="ru-RU" smtClean="0"/>
              <a:pPr/>
              <a:t>‹#›</a:t>
            </a:fld>
            <a:endParaRPr lang="ru-RU" dirty="0"/>
          </a:p>
        </p:txBody>
      </p:sp>
    </p:spTree>
    <p:extLst>
      <p:ext uri="{BB962C8B-B14F-4D97-AF65-F5344CB8AC3E}">
        <p14:creationId xmlns:p14="http://schemas.microsoft.com/office/powerpoint/2010/main" val="41224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4</a:t>
            </a:fld>
            <a:endParaRPr lang="ru-RU" dirty="0"/>
          </a:p>
        </p:txBody>
      </p:sp>
    </p:spTree>
    <p:extLst>
      <p:ext uri="{BB962C8B-B14F-4D97-AF65-F5344CB8AC3E}">
        <p14:creationId xmlns:p14="http://schemas.microsoft.com/office/powerpoint/2010/main" val="1281483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2105A5-F1F1-4D4A-AB02-ACD366E8F726}" type="slidenum">
              <a:rPr lang="ru-RU" smtClean="0"/>
              <a:t>5</a:t>
            </a:fld>
            <a:endParaRPr lang="ru-RU" dirty="0"/>
          </a:p>
        </p:txBody>
      </p:sp>
    </p:spTree>
    <p:extLst>
      <p:ext uri="{BB962C8B-B14F-4D97-AF65-F5344CB8AC3E}">
        <p14:creationId xmlns:p14="http://schemas.microsoft.com/office/powerpoint/2010/main" val="180283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6</a:t>
            </a:fld>
            <a:endParaRPr lang="ru-RU" dirty="0"/>
          </a:p>
        </p:txBody>
      </p:sp>
    </p:spTree>
    <p:extLst>
      <p:ext uri="{BB962C8B-B14F-4D97-AF65-F5344CB8AC3E}">
        <p14:creationId xmlns:p14="http://schemas.microsoft.com/office/powerpoint/2010/main" val="2686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7</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8</a:t>
            </a:fld>
            <a:endParaRPr lang="ru-RU" dirty="0"/>
          </a:p>
        </p:txBody>
      </p:sp>
    </p:spTree>
    <p:extLst>
      <p:ext uri="{BB962C8B-B14F-4D97-AF65-F5344CB8AC3E}">
        <p14:creationId xmlns:p14="http://schemas.microsoft.com/office/powerpoint/2010/main" val="335777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35CDFC-F982-41D6-9B06-DCB9464D8C26}" type="slidenum">
              <a:rPr lang="ru-RU" smtClean="0"/>
              <a:pPr/>
              <a:t>12</a:t>
            </a:fld>
            <a:endParaRPr lang="ru-RU" dirty="0"/>
          </a:p>
        </p:txBody>
      </p:sp>
    </p:spTree>
    <p:extLst>
      <p:ext uri="{BB962C8B-B14F-4D97-AF65-F5344CB8AC3E}">
        <p14:creationId xmlns:p14="http://schemas.microsoft.com/office/powerpoint/2010/main" val="3357774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21045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19250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75527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9828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00047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865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98451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264572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341165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0828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B1E9144-1E4A-498E-A97A-CB63AEA137B9}" type="datetimeFigureOut">
              <a:rPr lang="ru-RU" smtClean="0"/>
              <a:pPr/>
              <a:t>12.01.2018</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65913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E9144-1E4A-498E-A97A-CB63AEA137B9}" type="datetimeFigureOut">
              <a:rPr lang="ru-RU" smtClean="0"/>
              <a:pPr/>
              <a:t>12.01.2018</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65C39-C4AE-419C-A983-A043B2F1D21D}" type="slidenum">
              <a:rPr lang="ru-RU" smtClean="0"/>
              <a:pPr/>
              <a:t>‹#›</a:t>
            </a:fld>
            <a:endParaRPr lang="ru-RU" dirty="0"/>
          </a:p>
        </p:txBody>
      </p:sp>
    </p:spTree>
    <p:extLst>
      <p:ext uri="{BB962C8B-B14F-4D97-AF65-F5344CB8AC3E}">
        <p14:creationId xmlns:p14="http://schemas.microsoft.com/office/powerpoint/2010/main" val="139977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5"/>
          <p:cNvPicPr>
            <a:picLocks noChangeAspect="1" noChangeArrowheads="1"/>
          </p:cNvPicPr>
          <p:nvPr/>
        </p:nvPicPr>
        <p:blipFill>
          <a:blip r:embed="rId2" cstate="print"/>
          <a:srcRect/>
          <a:stretch>
            <a:fillRect/>
          </a:stretch>
        </p:blipFill>
        <p:spPr bwMode="auto">
          <a:xfrm>
            <a:off x="250825" y="216024"/>
            <a:ext cx="2881015" cy="1124744"/>
          </a:xfrm>
          <a:prstGeom prst="rect">
            <a:avLst/>
          </a:prstGeom>
          <a:noFill/>
          <a:ln w="9525">
            <a:noFill/>
            <a:miter lim="800000"/>
            <a:headEnd/>
            <a:tailEnd/>
          </a:ln>
        </p:spPr>
      </p:pic>
      <p:sp>
        <p:nvSpPr>
          <p:cNvPr id="17410" name="Подзаголовок 4"/>
          <p:cNvSpPr>
            <a:spLocks noGrp="1"/>
          </p:cNvSpPr>
          <p:nvPr>
            <p:ph type="subTitle" idx="1"/>
          </p:nvPr>
        </p:nvSpPr>
        <p:spPr>
          <a:xfrm>
            <a:off x="107504" y="1628800"/>
            <a:ext cx="9001000" cy="1152128"/>
          </a:xfrm>
        </p:spPr>
        <p:txBody>
          <a:bodyPr>
            <a:noAutofit/>
          </a:bodyPr>
          <a:lstStyle/>
          <a:p>
            <a:pPr>
              <a:lnSpc>
                <a:spcPct val="114000"/>
              </a:lnSpc>
              <a:spcBef>
                <a:spcPct val="0"/>
              </a:spcBef>
            </a:pPr>
            <a:r>
              <a:rPr lang="en-US" sz="2000" b="1" dirty="0" smtClean="0">
                <a:solidFill>
                  <a:srgbClr val="002060"/>
                </a:solidFill>
              </a:rPr>
              <a:t>Report on the activity </a:t>
            </a:r>
          </a:p>
          <a:p>
            <a:pPr>
              <a:lnSpc>
                <a:spcPct val="114000"/>
              </a:lnSpc>
              <a:spcBef>
                <a:spcPct val="0"/>
              </a:spcBef>
            </a:pPr>
            <a:r>
              <a:rPr lang="en-US" sz="2000" b="1" dirty="0" smtClean="0">
                <a:solidFill>
                  <a:srgbClr val="002060"/>
                </a:solidFill>
              </a:rPr>
              <a:t>of </a:t>
            </a:r>
            <a:r>
              <a:rPr lang="en-US" sz="2000" b="1" dirty="0" err="1" smtClean="0">
                <a:solidFill>
                  <a:srgbClr val="002060"/>
                </a:solidFill>
              </a:rPr>
              <a:t>Beineu-Shymkent</a:t>
            </a:r>
            <a:r>
              <a:rPr lang="en-US" sz="2000" b="1" dirty="0" smtClean="0">
                <a:solidFill>
                  <a:srgbClr val="002060"/>
                </a:solidFill>
              </a:rPr>
              <a:t> Gas Pipeline LLP on transportation of commercial gas via the main gas pipeline for 2015</a:t>
            </a:r>
            <a:endParaRPr lang="en-US" sz="2000" b="1" dirty="0">
              <a:solidFill>
                <a:srgbClr val="002060"/>
              </a:solidFill>
            </a:endParaRPr>
          </a:p>
        </p:txBody>
      </p:sp>
      <p:pic>
        <p:nvPicPr>
          <p:cNvPr id="17411" name="Picture 1"/>
          <p:cNvPicPr>
            <a:picLocks noChangeAspect="1" noChangeArrowheads="1"/>
          </p:cNvPicPr>
          <p:nvPr/>
        </p:nvPicPr>
        <p:blipFill>
          <a:blip r:embed="rId3" cstate="print"/>
          <a:srcRect/>
          <a:stretch>
            <a:fillRect/>
          </a:stretch>
        </p:blipFill>
        <p:spPr bwMode="auto">
          <a:xfrm>
            <a:off x="4499992" y="3071811"/>
            <a:ext cx="3241675" cy="2160587"/>
          </a:xfrm>
          <a:prstGeom prst="rect">
            <a:avLst/>
          </a:prstGeom>
          <a:noFill/>
          <a:ln w="9525">
            <a:noFill/>
            <a:miter lim="800000"/>
            <a:headEnd/>
            <a:tailEnd/>
          </a:ln>
        </p:spPr>
      </p:pic>
      <p:pic>
        <p:nvPicPr>
          <p:cNvPr id="17412" name="Picture 2"/>
          <p:cNvPicPr>
            <a:picLocks noChangeAspect="1" noChangeArrowheads="1"/>
          </p:cNvPicPr>
          <p:nvPr/>
        </p:nvPicPr>
        <p:blipFill>
          <a:blip r:embed="rId4" cstate="print"/>
          <a:srcRect/>
          <a:stretch>
            <a:fillRect/>
          </a:stretch>
        </p:blipFill>
        <p:spPr bwMode="auto">
          <a:xfrm>
            <a:off x="1475656" y="3071810"/>
            <a:ext cx="2814016" cy="2157413"/>
          </a:xfrm>
          <a:prstGeom prst="rect">
            <a:avLst/>
          </a:prstGeom>
          <a:noFill/>
          <a:ln w="9525">
            <a:noFill/>
            <a:miter lim="800000"/>
            <a:headEnd/>
            <a:tailEnd/>
          </a:ln>
        </p:spPr>
      </p:pic>
    </p:spTree>
    <p:extLst>
      <p:ext uri="{BB962C8B-B14F-4D97-AF65-F5344CB8AC3E}">
        <p14:creationId xmlns:p14="http://schemas.microsoft.com/office/powerpoint/2010/main" val="909827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611560" y="132600"/>
            <a:ext cx="8989895" cy="369332"/>
          </a:xfrm>
          <a:prstGeom prst="rect">
            <a:avLst/>
          </a:prstGeom>
          <a:noFill/>
          <a:ln w="9525">
            <a:noFill/>
            <a:miter lim="800000"/>
            <a:headEnd/>
            <a:tailEnd/>
          </a:ln>
        </p:spPr>
        <p:txBody>
          <a:bodyPr wrap="square">
            <a:spAutoFit/>
          </a:bodyPr>
          <a:lstStyle/>
          <a:p>
            <a:pPr algn="ctr"/>
            <a:r>
              <a:rPr lang="en-US" b="1" dirty="0" smtClean="0">
                <a:solidFill>
                  <a:srgbClr val="002060"/>
                </a:solidFill>
                <a:cs typeface="Arial" charset="0"/>
              </a:rPr>
              <a:t>Tariff estimate execution on gas transportation for </a:t>
            </a:r>
            <a:r>
              <a:rPr lang="ru-RU" b="1" dirty="0" smtClean="0">
                <a:solidFill>
                  <a:srgbClr val="002060"/>
                </a:solidFill>
                <a:cs typeface="Arial" charset="0"/>
              </a:rPr>
              <a:t>2015</a:t>
            </a:r>
            <a:endParaRPr lang="ru-RU" b="1" dirty="0">
              <a:solidFill>
                <a:srgbClr val="002060"/>
              </a:solidFill>
              <a:cs typeface="Arial" charset="0"/>
            </a:endParaRPr>
          </a:p>
        </p:txBody>
      </p:sp>
      <p:pic>
        <p:nvPicPr>
          <p:cNvPr id="8" name="Рисунок 7"/>
          <p:cNvPicPr>
            <a:picLocks noChangeAspect="1" noChangeArrowheads="1"/>
          </p:cNvPicPr>
          <p:nvPr/>
        </p:nvPicPr>
        <p:blipFill>
          <a:blip r:embed="rId2" cstate="print"/>
          <a:srcRect/>
          <a:stretch>
            <a:fillRect/>
          </a:stretch>
        </p:blipFill>
        <p:spPr bwMode="auto">
          <a:xfrm>
            <a:off x="34392" y="0"/>
            <a:ext cx="1297248" cy="601163"/>
          </a:xfrm>
          <a:prstGeom prst="rect">
            <a:avLst/>
          </a:prstGeom>
          <a:noFill/>
          <a:ln w="9525">
            <a:noFill/>
            <a:miter lim="800000"/>
            <a:headEnd/>
            <a:tailEnd/>
          </a:ln>
        </p:spPr>
      </p:pic>
      <p:cxnSp>
        <p:nvCxnSpPr>
          <p:cNvPr id="7" name="Прямая соединительная линия 6"/>
          <p:cNvCxnSpPr/>
          <p:nvPr/>
        </p:nvCxnSpPr>
        <p:spPr>
          <a:xfrm>
            <a:off x="0" y="620143"/>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3" name="Таблица 2"/>
          <p:cNvGraphicFramePr>
            <a:graphicFrameLocks noGrp="1"/>
          </p:cNvGraphicFramePr>
          <p:nvPr>
            <p:extLst>
              <p:ext uri="{D42A27DB-BD31-4B8C-83A1-F6EECF244321}">
                <p14:modId xmlns:p14="http://schemas.microsoft.com/office/powerpoint/2010/main" val="1169267051"/>
              </p:ext>
            </p:extLst>
          </p:nvPr>
        </p:nvGraphicFramePr>
        <p:xfrm>
          <a:off x="160704" y="836712"/>
          <a:ext cx="8803784" cy="5731640"/>
        </p:xfrm>
        <a:graphic>
          <a:graphicData uri="http://schemas.openxmlformats.org/drawingml/2006/table">
            <a:tbl>
              <a:tblPr>
                <a:tableStyleId>{5C22544A-7EE6-4342-B048-85BDC9FD1C3A}</a:tableStyleId>
              </a:tblPr>
              <a:tblGrid>
                <a:gridCol w="494472">
                  <a:extLst>
                    <a:ext uri="{9D8B030D-6E8A-4147-A177-3AD203B41FA5}">
                      <a16:colId xmlns:a16="http://schemas.microsoft.com/office/drawing/2014/main" val="20000"/>
                    </a:ext>
                  </a:extLst>
                </a:gridCol>
                <a:gridCol w="4532664">
                  <a:extLst>
                    <a:ext uri="{9D8B030D-6E8A-4147-A177-3AD203B41FA5}">
                      <a16:colId xmlns:a16="http://schemas.microsoft.com/office/drawing/2014/main" val="20001"/>
                    </a:ext>
                  </a:extLst>
                </a:gridCol>
                <a:gridCol w="824120">
                  <a:extLst>
                    <a:ext uri="{9D8B030D-6E8A-4147-A177-3AD203B41FA5}">
                      <a16:colId xmlns:a16="http://schemas.microsoft.com/office/drawing/2014/main" val="20002"/>
                    </a:ext>
                  </a:extLst>
                </a:gridCol>
                <a:gridCol w="1153769">
                  <a:extLst>
                    <a:ext uri="{9D8B030D-6E8A-4147-A177-3AD203B41FA5}">
                      <a16:colId xmlns:a16="http://schemas.microsoft.com/office/drawing/2014/main" val="20003"/>
                    </a:ext>
                  </a:extLst>
                </a:gridCol>
                <a:gridCol w="988944">
                  <a:extLst>
                    <a:ext uri="{9D8B030D-6E8A-4147-A177-3AD203B41FA5}">
                      <a16:colId xmlns:a16="http://schemas.microsoft.com/office/drawing/2014/main" val="20004"/>
                    </a:ext>
                  </a:extLst>
                </a:gridCol>
                <a:gridCol w="809815">
                  <a:extLst>
                    <a:ext uri="{9D8B030D-6E8A-4147-A177-3AD203B41FA5}">
                      <a16:colId xmlns:a16="http://schemas.microsoft.com/office/drawing/2014/main" val="20005"/>
                    </a:ext>
                  </a:extLst>
                </a:gridCol>
              </a:tblGrid>
              <a:tr h="520999">
                <a:tc>
                  <a:txBody>
                    <a:bodyPr/>
                    <a:lstStyle/>
                    <a:p>
                      <a:pPr algn="ctr" fontAlgn="ctr"/>
                      <a:r>
                        <a:rPr lang="en-US" sz="1100" u="none" strike="noStrike" dirty="0" err="1" smtClean="0">
                          <a:solidFill>
                            <a:schemeClr val="tx1"/>
                          </a:solidFill>
                          <a:effectLst/>
                        </a:rPr>
                        <a:t>Seq.No</a:t>
                      </a:r>
                      <a:r>
                        <a:rPr lang="en-US" sz="1100" u="none" strike="noStrike" dirty="0" smtClean="0">
                          <a:solidFill>
                            <a:schemeClr val="tx1"/>
                          </a:solidFill>
                          <a:effectLst/>
                        </a:rPr>
                        <a:t>.</a:t>
                      </a:r>
                      <a:endParaRPr lang="en-US"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Title of indicators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err="1" smtClean="0">
                          <a:solidFill>
                            <a:schemeClr val="tx1"/>
                          </a:solidFill>
                          <a:effectLst/>
                        </a:rPr>
                        <a:t>UoM</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In effective tariff estimate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Actual costs for 2015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Deviation in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0"/>
                  </a:ext>
                </a:extLst>
              </a:tr>
              <a:tr h="173666">
                <a:tc>
                  <a:txBody>
                    <a:bodyPr/>
                    <a:lstStyle/>
                    <a:p>
                      <a:pPr algn="ctr" fontAlgn="ctr"/>
                      <a:r>
                        <a:rPr lang="ru-RU" sz="1100" u="none" strike="noStrike" dirty="0">
                          <a:solidFill>
                            <a:schemeClr val="tx1"/>
                          </a:solidFill>
                          <a:effectLst/>
                        </a:rPr>
                        <a:t>1</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smtClean="0">
                          <a:solidFill>
                            <a:schemeClr val="tx1"/>
                          </a:solidFill>
                          <a:effectLst/>
                        </a:rPr>
                        <a:t>2</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3</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4</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b="0" i="0" u="none" strike="noStrike" dirty="0" smtClean="0">
                          <a:solidFill>
                            <a:schemeClr val="tx1"/>
                          </a:solidFill>
                          <a:effectLst/>
                          <a:latin typeface="Times New Roman"/>
                        </a:rPr>
                        <a:t>6</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1"/>
                  </a:ext>
                </a:extLst>
              </a:tr>
              <a:tr h="173666">
                <a:tc>
                  <a:txBody>
                    <a:bodyPr/>
                    <a:lstStyle/>
                    <a:p>
                      <a:pPr algn="ctr" fontAlgn="ctr"/>
                      <a:r>
                        <a:rPr lang="en-US" sz="1100" b="1" u="none" strike="noStrike" dirty="0">
                          <a:solidFill>
                            <a:schemeClr val="tx1"/>
                          </a:solidFill>
                          <a:effectLst/>
                        </a:rPr>
                        <a:t>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Costs for manufacture of goods and provision of services: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b="1" u="none" strike="noStrike" dirty="0" err="1" smtClean="0">
                          <a:solidFill>
                            <a:schemeClr val="tx1"/>
                          </a:solidFill>
                          <a:effectLst/>
                        </a:rPr>
                        <a:t>thous.KZT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b="1" u="none" strike="noStrike" dirty="0">
                          <a:solidFill>
                            <a:schemeClr val="tx1"/>
                          </a:solidFill>
                          <a:effectLst/>
                        </a:rPr>
                        <a:t>      11 396 138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a:t>
                      </a:r>
                      <a:r>
                        <a:rPr lang="ru-RU" sz="1100" b="1" u="none" strike="noStrike" dirty="0" smtClean="0">
                          <a:solidFill>
                            <a:schemeClr val="tx1"/>
                          </a:solidFill>
                          <a:effectLst/>
                        </a:rPr>
                        <a:t>18</a:t>
                      </a:r>
                      <a:r>
                        <a:rPr lang="en-US" sz="1100" b="1" u="none" strike="noStrike" dirty="0" smtClean="0">
                          <a:solidFill>
                            <a:schemeClr val="tx1"/>
                          </a:solidFill>
                          <a:effectLst/>
                        </a:rPr>
                        <a:t>6</a:t>
                      </a:r>
                      <a:r>
                        <a:rPr lang="ru-RU" sz="1100" b="1" u="none" strike="noStrike" dirty="0" smtClean="0">
                          <a:solidFill>
                            <a:schemeClr val="tx1"/>
                          </a:solidFill>
                          <a:effectLst/>
                        </a:rPr>
                        <a:t> </a:t>
                      </a:r>
                      <a:r>
                        <a:rPr lang="en-US" sz="1100" b="1" u="none" strike="noStrike" dirty="0" smtClean="0">
                          <a:solidFill>
                            <a:schemeClr val="tx1"/>
                          </a:solidFill>
                          <a:effectLst/>
                        </a:rPr>
                        <a:t>706</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98%</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2"/>
                  </a:ext>
                </a:extLst>
              </a:tr>
              <a:tr h="173666">
                <a:tc>
                  <a:txBody>
                    <a:bodyPr/>
                    <a:lstStyle/>
                    <a:p>
                      <a:pPr algn="ctr" fontAlgn="ctr"/>
                      <a:r>
                        <a:rPr lang="ru-RU" sz="1100" u="none" strike="noStrike" dirty="0">
                          <a:solidFill>
                            <a:schemeClr val="tx1"/>
                          </a:solidFill>
                          <a:effectLst/>
                        </a:rPr>
                        <a:t>1</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Material expenses, total</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339 349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110 098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32%</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3"/>
                  </a:ext>
                </a:extLst>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including:</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4"/>
                  </a:ext>
                </a:extLst>
              </a:tr>
              <a:tr h="173666">
                <a:tc>
                  <a:txBody>
                    <a:bodyPr/>
                    <a:lstStyle/>
                    <a:p>
                      <a:pPr algn="ctr" fontAlgn="ctr"/>
                      <a:r>
                        <a:rPr lang="ru-RU" sz="1100" u="none" strike="noStrike" dirty="0">
                          <a:solidFill>
                            <a:schemeClr val="tx1"/>
                          </a:solidFill>
                          <a:effectLst/>
                        </a:rPr>
                        <a:t>1.1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gas for own demands and process losses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331 982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104 350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31%</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5"/>
                  </a:ext>
                </a:extLst>
              </a:tr>
              <a:tr h="173666">
                <a:tc>
                  <a:txBody>
                    <a:bodyPr/>
                    <a:lstStyle/>
                    <a:p>
                      <a:pPr algn="ctr" fontAlgn="ctr"/>
                      <a:r>
                        <a:rPr lang="ru-RU" sz="1100" u="none" strike="noStrike" dirty="0">
                          <a:solidFill>
                            <a:schemeClr val="tx1"/>
                          </a:solidFill>
                          <a:effectLst/>
                        </a:rPr>
                        <a:t>1.2</a:t>
                      </a:r>
                      <a:endParaRPr lang="ru-RU" sz="1100" b="0" i="0" u="none" strike="noStrike" dirty="0">
                        <a:solidFill>
                          <a:schemeClr val="tx1"/>
                        </a:solidFill>
                        <a:effectLst/>
                        <a:latin typeface="Times New Roman"/>
                      </a:endParaRPr>
                    </a:p>
                  </a:txBody>
                  <a:tcPr marL="0" marR="0" marT="0" marB="0" anchor="ctr"/>
                </a:tc>
                <a:tc>
                  <a:txBody>
                    <a:bodyPr/>
                    <a:lstStyle/>
                    <a:p>
                      <a:pPr marL="0" algn="l" defTabSz="914400" rtl="0" eaLnBrk="1" fontAlgn="ctr" latinLnBrk="0" hangingPunct="1"/>
                      <a:r>
                        <a:rPr lang="en-US" sz="1100" u="none" strike="noStrike" kern="1200" dirty="0" smtClean="0">
                          <a:solidFill>
                            <a:schemeClr val="tx1"/>
                          </a:solidFill>
                          <a:effectLst/>
                          <a:latin typeface="+mn-lt"/>
                          <a:ea typeface="+mn-ea"/>
                          <a:cs typeface="+mn-cs"/>
                        </a:rPr>
                        <a:t>Electric energy </a:t>
                      </a:r>
                      <a:r>
                        <a:rPr lang="ru-RU" sz="1100" u="none" strike="noStrike" kern="1200" dirty="0" smtClean="0">
                          <a:solidFill>
                            <a:schemeClr val="tx1"/>
                          </a:solidFill>
                          <a:effectLst/>
                          <a:latin typeface="+mn-lt"/>
                          <a:ea typeface="+mn-ea"/>
                          <a:cs typeface="+mn-cs"/>
                        </a:rPr>
                        <a:t> </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kern="1200" dirty="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2 935 </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r" fontAlgn="ctr"/>
                      <a:r>
                        <a:rPr lang="ru-RU" sz="1100" u="none" strike="noStrike" kern="1200" dirty="0" smtClean="0">
                          <a:solidFill>
                            <a:schemeClr val="tx1"/>
                          </a:solidFill>
                          <a:effectLst/>
                          <a:latin typeface="+mn-lt"/>
                          <a:ea typeface="+mn-ea"/>
                          <a:cs typeface="+mn-cs"/>
                        </a:rPr>
                        <a:t>0</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r" fontAlgn="ctr"/>
                      <a:r>
                        <a:rPr lang="ru-RU" sz="1100" u="none" strike="noStrike" kern="1200" dirty="0" smtClean="0">
                          <a:solidFill>
                            <a:schemeClr val="tx1"/>
                          </a:solidFill>
                          <a:effectLst/>
                          <a:latin typeface="+mn-lt"/>
                          <a:ea typeface="+mn-ea"/>
                          <a:cs typeface="+mn-cs"/>
                        </a:rPr>
                        <a:t>0%</a:t>
                      </a:r>
                      <a:endParaRPr lang="ru-RU" sz="11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173666">
                <a:tc>
                  <a:txBody>
                    <a:bodyPr/>
                    <a:lstStyle/>
                    <a:p>
                      <a:pPr algn="ctr" fontAlgn="ctr"/>
                      <a:r>
                        <a:rPr lang="ru-RU" sz="1100" u="none" strike="noStrike" dirty="0" smtClean="0">
                          <a:solidFill>
                            <a:schemeClr val="tx1"/>
                          </a:solidFill>
                          <a:effectLst/>
                        </a:rPr>
                        <a:t>1.3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Fuel (POL)</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r>
                        <a:rPr lang="ru-RU" sz="1100" u="none" strike="noStrike" dirty="0" smtClean="0">
                          <a:solidFill>
                            <a:schemeClr val="tx1"/>
                          </a:solidFill>
                          <a:effectLst/>
                        </a:rPr>
                        <a:t>4 431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5 748</a:t>
                      </a:r>
                      <a:endParaRPr lang="ru-RU" sz="1100" b="0" i="0" u="none" strike="noStrike" dirty="0">
                        <a:solidFill>
                          <a:schemeClr val="tx1"/>
                        </a:solidFill>
                        <a:effectLst/>
                        <a:latin typeface="Times New Roman"/>
                      </a:endParaRPr>
                    </a:p>
                  </a:txBody>
                  <a:tcPr marL="0" marR="0" marT="0" marB="0" anchor="ct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r>
                        <a:rPr lang="ru-RU" sz="1100" u="none" strike="noStrike" dirty="0" smtClean="0">
                          <a:solidFill>
                            <a:schemeClr val="tx1"/>
                          </a:solidFill>
                          <a:effectLst/>
                        </a:rPr>
                        <a:t>130%</a:t>
                      </a:r>
                      <a:endParaRPr lang="ru-RU" sz="1100" b="0" i="0" u="none" strike="noStrike" dirty="0" smtClean="0">
                        <a:solidFill>
                          <a:schemeClr val="tx1"/>
                        </a:solidFill>
                        <a:effectLst/>
                        <a:latin typeface="Times New Roman"/>
                      </a:endParaRPr>
                    </a:p>
                  </a:txBody>
                  <a:tcPr marL="0" marR="0" marT="0" marB="0" anchor="ctr"/>
                </a:tc>
                <a:extLst>
                  <a:ext uri="{0D108BD9-81ED-4DB2-BD59-A6C34878D82A}">
                    <a16:rowId xmlns:a16="http://schemas.microsoft.com/office/drawing/2014/main" val="10007"/>
                  </a:ext>
                </a:extLst>
              </a:tr>
              <a:tr h="173666">
                <a:tc>
                  <a:txBody>
                    <a:bodyPr/>
                    <a:lstStyle/>
                    <a:p>
                      <a:pPr algn="ctr" fontAlgn="ctr"/>
                      <a:r>
                        <a:rPr lang="ru-RU" sz="1100" u="none" strike="noStrike" dirty="0">
                          <a:solidFill>
                            <a:schemeClr val="tx1"/>
                          </a:solidFill>
                          <a:effectLst/>
                        </a:rPr>
                        <a:t>2</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Costs for labor remuneration, total</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63 901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61 </a:t>
                      </a:r>
                      <a:r>
                        <a:rPr lang="ru-RU" sz="1100" u="none" strike="noStrike" dirty="0" smtClean="0">
                          <a:solidFill>
                            <a:schemeClr val="tx1"/>
                          </a:solidFill>
                          <a:effectLst/>
                        </a:rPr>
                        <a:t>269</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96%</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8"/>
                  </a:ext>
                </a:extLst>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including:</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9"/>
                  </a:ext>
                </a:extLst>
              </a:tr>
              <a:tr h="173666">
                <a:tc>
                  <a:txBody>
                    <a:bodyPr/>
                    <a:lstStyle/>
                    <a:p>
                      <a:pPr algn="ctr" fontAlgn="ctr"/>
                      <a:r>
                        <a:rPr lang="ru-RU" sz="1100" u="none" strike="noStrike" dirty="0">
                          <a:solidFill>
                            <a:schemeClr val="tx1"/>
                          </a:solidFill>
                          <a:effectLst/>
                        </a:rPr>
                        <a:t>2.1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Salary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58 144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56 757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98%</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0"/>
                  </a:ext>
                </a:extLst>
              </a:tr>
              <a:tr h="173666">
                <a:tc>
                  <a:txBody>
                    <a:bodyPr/>
                    <a:lstStyle/>
                    <a:p>
                      <a:pPr algn="ctr" fontAlgn="ctr"/>
                      <a:r>
                        <a:rPr lang="ru-RU" sz="1100" u="none" strike="noStrike" dirty="0">
                          <a:solidFill>
                            <a:schemeClr val="tx1"/>
                          </a:solidFill>
                          <a:effectLst/>
                        </a:rPr>
                        <a:t>2.2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Social tax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5 756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4 512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78%</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1"/>
                  </a:ext>
                </a:extLst>
              </a:tr>
              <a:tr h="173666">
                <a:tc>
                  <a:txBody>
                    <a:bodyPr/>
                    <a:lstStyle/>
                    <a:p>
                      <a:pPr algn="ctr" fontAlgn="ctr"/>
                      <a:r>
                        <a:rPr lang="ru-RU" sz="1100" u="none" strike="noStrike" dirty="0">
                          <a:solidFill>
                            <a:schemeClr val="tx1"/>
                          </a:solidFill>
                          <a:effectLst/>
                        </a:rPr>
                        <a:t>3</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Depreciation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8 347 560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9 491 532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114%</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2"/>
                  </a:ext>
                </a:extLst>
              </a:tr>
              <a:tr h="173666">
                <a:tc>
                  <a:txBody>
                    <a:bodyPr/>
                    <a:lstStyle/>
                    <a:p>
                      <a:pPr algn="ctr" fontAlgn="ctr"/>
                      <a:r>
                        <a:rPr lang="ru-RU" sz="1100" u="none" strike="noStrike" dirty="0">
                          <a:solidFill>
                            <a:schemeClr val="tx1"/>
                          </a:solidFill>
                          <a:effectLst/>
                        </a:rPr>
                        <a:t>4</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Insurance</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4 677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113 702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2431%</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3"/>
                  </a:ext>
                </a:extLst>
              </a:tr>
              <a:tr h="173666">
                <a:tc>
                  <a:txBody>
                    <a:bodyPr/>
                    <a:lstStyle/>
                    <a:p>
                      <a:pPr algn="ctr" fontAlgn="ctr"/>
                      <a:r>
                        <a:rPr lang="ru-RU" sz="1100" u="none" strike="noStrike" dirty="0">
                          <a:solidFill>
                            <a:schemeClr val="tx1"/>
                          </a:solidFill>
                          <a:effectLst/>
                        </a:rPr>
                        <a:t>5</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Costs for gas pipeline operation</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2 110 926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1 140 007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54%</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4"/>
                  </a:ext>
                </a:extLst>
              </a:tr>
              <a:tr h="173666">
                <a:tc>
                  <a:txBody>
                    <a:bodyPr/>
                    <a:lstStyle/>
                    <a:p>
                      <a:pPr algn="ctr" fontAlgn="ctr"/>
                      <a:r>
                        <a:rPr lang="ru-RU" sz="1100" u="none" strike="noStrike" dirty="0">
                          <a:solidFill>
                            <a:schemeClr val="tx1"/>
                          </a:solidFill>
                          <a:effectLst/>
                        </a:rPr>
                        <a:t>6</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Taxes and payments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4 625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1</a:t>
                      </a:r>
                      <a:r>
                        <a:rPr lang="en-US" sz="1100" u="none" strike="noStrike" dirty="0" smtClean="0">
                          <a:solidFill>
                            <a:schemeClr val="tx1"/>
                          </a:solidFill>
                          <a:effectLst/>
                        </a:rPr>
                        <a:t> 437</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3</a:t>
                      </a:r>
                      <a:r>
                        <a:rPr lang="en-US" sz="1100" u="none" strike="noStrike" dirty="0" smtClean="0">
                          <a:solidFill>
                            <a:schemeClr val="tx1"/>
                          </a:solidFill>
                          <a:effectLst/>
                        </a:rPr>
                        <a:t>1</a:t>
                      </a:r>
                      <a:r>
                        <a:rPr lang="ru-RU" sz="1100"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5"/>
                  </a:ext>
                </a:extLst>
              </a:tr>
              <a:tr h="186379">
                <a:tc>
                  <a:txBody>
                    <a:bodyPr/>
                    <a:lstStyle/>
                    <a:p>
                      <a:pPr algn="ctr" fontAlgn="ctr"/>
                      <a:r>
                        <a:rPr lang="ru-RU" sz="1100" u="none" strike="noStrike" dirty="0">
                          <a:solidFill>
                            <a:schemeClr val="tx1"/>
                          </a:solidFill>
                          <a:effectLst/>
                        </a:rPr>
                        <a:t>7</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Other costs, total</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517 700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240 677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46%</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6"/>
                  </a:ext>
                </a:extLst>
              </a:tr>
              <a:tr h="173666">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including:</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7"/>
                  </a:ext>
                </a:extLst>
              </a:tr>
              <a:tr h="173666">
                <a:tc>
                  <a:txBody>
                    <a:bodyPr/>
                    <a:lstStyle/>
                    <a:p>
                      <a:pPr algn="ctr" fontAlgn="ctr"/>
                      <a:r>
                        <a:rPr lang="ru-RU" sz="1100" u="none" strike="noStrike" dirty="0">
                          <a:solidFill>
                            <a:schemeClr val="tx1"/>
                          </a:solidFill>
                          <a:effectLst/>
                        </a:rPr>
                        <a:t>7.1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Air patrolling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238 457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65 332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27%</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8"/>
                  </a:ext>
                </a:extLst>
              </a:tr>
              <a:tr h="173666">
                <a:tc>
                  <a:txBody>
                    <a:bodyPr/>
                    <a:lstStyle/>
                    <a:p>
                      <a:pPr algn="ctr" fontAlgn="ctr"/>
                      <a:r>
                        <a:rPr lang="ru-RU" sz="1100" u="none" strike="noStrike" dirty="0">
                          <a:solidFill>
                            <a:schemeClr val="tx1"/>
                          </a:solidFill>
                          <a:effectLst/>
                        </a:rPr>
                        <a:t>7.2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Verification of measuring equipment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6 314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9"/>
                  </a:ext>
                </a:extLst>
              </a:tr>
              <a:tr h="173666">
                <a:tc>
                  <a:txBody>
                    <a:bodyPr/>
                    <a:lstStyle/>
                    <a:p>
                      <a:pPr algn="ctr" fontAlgn="ctr"/>
                      <a:r>
                        <a:rPr lang="ru-RU" sz="1100" u="none" strike="noStrike" dirty="0">
                          <a:solidFill>
                            <a:schemeClr val="tx1"/>
                          </a:solidFill>
                          <a:effectLst/>
                        </a:rPr>
                        <a:t>7.3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Gas pipeline security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185 431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169 911</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92%</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0"/>
                  </a:ext>
                </a:extLst>
              </a:tr>
              <a:tr h="173666">
                <a:tc>
                  <a:txBody>
                    <a:bodyPr/>
                    <a:lstStyle/>
                    <a:p>
                      <a:pPr algn="ctr" fontAlgn="ctr"/>
                      <a:r>
                        <a:rPr lang="ru-RU" sz="1100" u="none" strike="noStrike" dirty="0">
                          <a:solidFill>
                            <a:schemeClr val="tx1"/>
                          </a:solidFill>
                          <a:effectLst/>
                        </a:rPr>
                        <a:t>7.4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Fire alarm system maintenance</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87 497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1"/>
                  </a:ext>
                </a:extLst>
              </a:tr>
              <a:tr h="173666">
                <a:tc>
                  <a:txBody>
                    <a:bodyPr/>
                    <a:lstStyle/>
                    <a:p>
                      <a:pPr algn="ctr" fontAlgn="ctr"/>
                      <a:r>
                        <a:rPr lang="ru-RU" sz="1100" u="none" strike="noStrike" dirty="0" smtClean="0">
                          <a:solidFill>
                            <a:schemeClr val="tx1"/>
                          </a:solidFill>
                          <a:effectLst/>
                        </a:rPr>
                        <a:t>7.</a:t>
                      </a: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Business trip expenses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3 115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2"/>
                  </a:ext>
                </a:extLst>
              </a:tr>
              <a:tr h="173666">
                <a:tc>
                  <a:txBody>
                    <a:bodyPr/>
                    <a:lstStyle/>
                    <a:p>
                      <a:pPr algn="ctr" fontAlgn="ctr"/>
                      <a:r>
                        <a:rPr lang="ru-RU" sz="1100" u="none" strike="noStrike" dirty="0" smtClean="0">
                          <a:solidFill>
                            <a:schemeClr val="tx1"/>
                          </a:solidFill>
                          <a:effectLst/>
                        </a:rPr>
                        <a:t>7.</a:t>
                      </a:r>
                      <a:r>
                        <a:rPr lang="en-US" sz="1100" u="none" strike="noStrike" dirty="0" smtClean="0">
                          <a:solidFill>
                            <a:schemeClr val="tx1"/>
                          </a:solidFill>
                          <a:effectLst/>
                        </a:rPr>
                        <a:t>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Services of satellite communication and connection to telecommunications system</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2 320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3"/>
                  </a:ext>
                </a:extLst>
              </a:tr>
              <a:tr h="173666">
                <a:tc>
                  <a:txBody>
                    <a:bodyPr/>
                    <a:lstStyle/>
                    <a:p>
                      <a:pPr algn="ctr" fontAlgn="ctr"/>
                      <a:r>
                        <a:rPr lang="ru-RU" sz="1100" u="none" strike="noStrike" dirty="0">
                          <a:solidFill>
                            <a:schemeClr val="tx1"/>
                          </a:solidFill>
                          <a:effectLst/>
                        </a:rPr>
                        <a:t>8</a:t>
                      </a:r>
                      <a:endParaRPr lang="ru-RU" sz="1100" b="1"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Other expenses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7 401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27 983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378%</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4"/>
                  </a:ext>
                </a:extLst>
              </a:tr>
              <a:tr h="173666">
                <a:tc>
                  <a:txBody>
                    <a:bodyPr/>
                    <a:lstStyle/>
                    <a:p>
                      <a:pPr algn="ctr" fontAlgn="ctr"/>
                      <a:r>
                        <a:rPr lang="ru-RU" sz="1100" u="none" strike="noStrike" dirty="0">
                          <a:solidFill>
                            <a:schemeClr val="tx1"/>
                          </a:solidFill>
                          <a:effectLst/>
                        </a:rPr>
                        <a:t>8.1</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Announcement in mass-media on gas pipeline route </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1 607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3 533</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220%</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5"/>
                  </a:ext>
                </a:extLst>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2</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Rent of premises</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3 782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4 106</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109%</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6"/>
                  </a:ext>
                </a:extLst>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3</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en-US" sz="1100" b="0" i="0" u="none" strike="noStrike" dirty="0" smtClean="0">
                          <a:solidFill>
                            <a:schemeClr val="tx1"/>
                          </a:solidFill>
                          <a:effectLst/>
                          <a:latin typeface="+mn-lt"/>
                        </a:rPr>
                        <a:t>Expenses for motor vehicles</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2 012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3 511</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174%</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7"/>
                  </a:ext>
                </a:extLst>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4</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Expenses for ground in a period of main gas pipeline operation</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4 210</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8"/>
                  </a:ext>
                </a:extLst>
              </a:tr>
              <a:tr h="173666">
                <a:tc>
                  <a:txBody>
                    <a:bodyPr/>
                    <a:lstStyle/>
                    <a:p>
                      <a:pPr algn="ctr" fontAlgn="ctr"/>
                      <a:r>
                        <a:rPr lang="ru-RU" sz="1100" u="none" strike="noStrike" dirty="0" smtClean="0">
                          <a:solidFill>
                            <a:schemeClr val="tx1"/>
                          </a:solidFill>
                          <a:effectLst/>
                        </a:rPr>
                        <a:t>8.</a:t>
                      </a:r>
                      <a:r>
                        <a:rPr lang="en-US" sz="1100" u="none" strike="noStrike" dirty="0" smtClean="0">
                          <a:solidFill>
                            <a:schemeClr val="tx1"/>
                          </a:solidFill>
                          <a:effectLst/>
                        </a:rPr>
                        <a:t>5</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Services of auxiliary personnel</a:t>
                      </a:r>
                      <a:endParaRPr lang="ru-RU" sz="1100" b="0" i="1"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1" u="none" strike="noStrike" dirty="0">
                        <a:solidFill>
                          <a:schemeClr val="tx1"/>
                        </a:solidFill>
                        <a:effectLst/>
                        <a:latin typeface="Times New Roman"/>
                      </a:endParaRPr>
                    </a:p>
                  </a:txBody>
                  <a:tcPr marL="0" marR="0" marT="0" marB="0" anchor="ctr"/>
                </a:tc>
                <a:tc>
                  <a:txBody>
                    <a:bodyPr/>
                    <a:lstStyle/>
                    <a:p>
                      <a:pPr algn="l" fontAlgn="ctr"/>
                      <a:r>
                        <a:rPr lang="ru-RU" sz="1100" u="none" strike="noStrike" dirty="0">
                          <a:solidFill>
                            <a:schemeClr val="tx1"/>
                          </a:solidFill>
                          <a:effectLst/>
                        </a:rPr>
                        <a:t>                    -     </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12 625</a:t>
                      </a:r>
                      <a:endParaRPr lang="ru-RU" sz="1100" b="0" i="1"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428488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5"/>
          <p:cNvSpPr txBox="1">
            <a:spLocks noChangeArrowheads="1"/>
          </p:cNvSpPr>
          <p:nvPr/>
        </p:nvSpPr>
        <p:spPr bwMode="auto">
          <a:xfrm>
            <a:off x="1097030" y="285750"/>
            <a:ext cx="8026102" cy="369332"/>
          </a:xfrm>
          <a:prstGeom prst="rect">
            <a:avLst/>
          </a:prstGeom>
          <a:noFill/>
          <a:ln w="9525">
            <a:noFill/>
            <a:miter lim="800000"/>
            <a:headEnd/>
            <a:tailEnd/>
          </a:ln>
        </p:spPr>
        <p:txBody>
          <a:bodyPr wrap="square">
            <a:spAutoFit/>
          </a:bodyPr>
          <a:lstStyle/>
          <a:p>
            <a:pPr algn="ctr"/>
            <a:r>
              <a:rPr lang="en-US" b="1" dirty="0">
                <a:solidFill>
                  <a:srgbClr val="002060"/>
                </a:solidFill>
                <a:cs typeface="Arial" charset="0"/>
              </a:rPr>
              <a:t>Tariff estimate execution on gas transportation for </a:t>
            </a:r>
            <a:r>
              <a:rPr lang="ru-RU" b="1" dirty="0">
                <a:solidFill>
                  <a:srgbClr val="002060"/>
                </a:solidFill>
                <a:cs typeface="Arial" charset="0"/>
              </a:rPr>
              <a:t>2015</a:t>
            </a:r>
          </a:p>
        </p:txBody>
      </p:sp>
      <p:pic>
        <p:nvPicPr>
          <p:cNvPr id="8" name="Рисунок 7"/>
          <p:cNvPicPr>
            <a:picLocks noChangeAspect="1" noChangeArrowheads="1"/>
          </p:cNvPicPr>
          <p:nvPr/>
        </p:nvPicPr>
        <p:blipFill>
          <a:blip r:embed="rId2" cstate="print"/>
          <a:srcRect/>
          <a:stretch>
            <a:fillRect/>
          </a:stretch>
        </p:blipFill>
        <p:spPr bwMode="auto">
          <a:xfrm>
            <a:off x="107504" y="12760"/>
            <a:ext cx="1440160" cy="667392"/>
          </a:xfrm>
          <a:prstGeom prst="rect">
            <a:avLst/>
          </a:prstGeom>
          <a:noFill/>
          <a:ln w="9525">
            <a:noFill/>
            <a:miter lim="800000"/>
            <a:headEnd/>
            <a:tailEnd/>
          </a:ln>
        </p:spPr>
      </p:pic>
      <p:cxnSp>
        <p:nvCxnSpPr>
          <p:cNvPr id="7" name="Прямая соединительная линия 6"/>
          <p:cNvCxnSpPr/>
          <p:nvPr/>
        </p:nvCxnSpPr>
        <p:spPr>
          <a:xfrm>
            <a:off x="0" y="76470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4" name="Таблица 3"/>
          <p:cNvGraphicFramePr>
            <a:graphicFrameLocks noGrp="1"/>
          </p:cNvGraphicFramePr>
          <p:nvPr>
            <p:extLst>
              <p:ext uri="{D42A27DB-BD31-4B8C-83A1-F6EECF244321}">
                <p14:modId xmlns:p14="http://schemas.microsoft.com/office/powerpoint/2010/main" val="4040353543"/>
              </p:ext>
            </p:extLst>
          </p:nvPr>
        </p:nvGraphicFramePr>
        <p:xfrm>
          <a:off x="107504" y="908720"/>
          <a:ext cx="8918147" cy="5515683"/>
        </p:xfrm>
        <a:graphic>
          <a:graphicData uri="http://schemas.openxmlformats.org/drawingml/2006/table">
            <a:tbl>
              <a:tblPr>
                <a:tableStyleId>{5C22544A-7EE6-4342-B048-85BDC9FD1C3A}</a:tableStyleId>
              </a:tblPr>
              <a:tblGrid>
                <a:gridCol w="565219">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tblGrid>
              <a:tr h="360039">
                <a:tc>
                  <a:txBody>
                    <a:bodyPr/>
                    <a:lstStyle/>
                    <a:p>
                      <a:pPr algn="ctr" fontAlgn="ctr"/>
                      <a:r>
                        <a:rPr lang="en-US" sz="1100" u="none" strike="noStrike" dirty="0" err="1" smtClean="0">
                          <a:solidFill>
                            <a:schemeClr val="tx1"/>
                          </a:solidFill>
                          <a:effectLst/>
                        </a:rPr>
                        <a:t>Seq.No</a:t>
                      </a:r>
                      <a:r>
                        <a:rPr lang="en-US" sz="1100" u="none" strike="noStrike" dirty="0" smtClean="0">
                          <a:solidFill>
                            <a:schemeClr val="tx1"/>
                          </a:solidFill>
                          <a:effectLst/>
                        </a:rPr>
                        <a:t>.</a:t>
                      </a:r>
                      <a:endParaRPr lang="en-US"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Title of indicators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err="1" smtClean="0">
                          <a:solidFill>
                            <a:schemeClr val="tx1"/>
                          </a:solidFill>
                          <a:effectLst/>
                        </a:rPr>
                        <a:t>UoM</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In the effective tariff estimate</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Actual expenses for  2015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Deviation in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0"/>
                  </a:ext>
                </a:extLst>
              </a:tr>
              <a:tr h="144279">
                <a:tc>
                  <a:txBody>
                    <a:bodyPr/>
                    <a:lstStyle/>
                    <a:p>
                      <a:pPr algn="ctr" fontAlgn="ctr"/>
                      <a:r>
                        <a:rPr lang="ru-RU" sz="1100" u="none" strike="noStrike" dirty="0">
                          <a:solidFill>
                            <a:schemeClr val="tx1"/>
                          </a:solidFill>
                          <a:effectLst/>
                        </a:rPr>
                        <a:t>1</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2</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3</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4</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u="none" strike="noStrike" dirty="0" smtClean="0">
                          <a:solidFill>
                            <a:schemeClr val="tx1"/>
                          </a:solidFill>
                          <a:effectLst/>
                        </a:rPr>
                        <a:t>5</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en-US" sz="1100" b="0" i="0" u="none" strike="noStrike" dirty="0" smtClean="0">
                          <a:solidFill>
                            <a:schemeClr val="tx1"/>
                          </a:solidFill>
                          <a:effectLst/>
                          <a:latin typeface="Times New Roman"/>
                        </a:rPr>
                        <a:t>6</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1"/>
                  </a:ext>
                </a:extLst>
              </a:tr>
              <a:tr h="144279">
                <a:tc>
                  <a:txBody>
                    <a:bodyPr/>
                    <a:lstStyle/>
                    <a:p>
                      <a:pPr algn="ctr" fontAlgn="ctr"/>
                      <a:r>
                        <a:rPr lang="en-US" sz="1100" b="1" u="none" strike="noStrike" dirty="0">
                          <a:solidFill>
                            <a:schemeClr val="tx1"/>
                          </a:solidFill>
                          <a:effectLst/>
                        </a:rPr>
                        <a:t>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Expenses of the period,  total:</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2 503 297</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6 901 902</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276%</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2"/>
                  </a:ext>
                </a:extLst>
              </a:tr>
              <a:tr h="210717">
                <a:tc>
                  <a:txBody>
                    <a:bodyPr/>
                    <a:lstStyle/>
                    <a:p>
                      <a:pPr algn="ctr" fontAlgn="ctr"/>
                      <a:r>
                        <a:rPr lang="ru-RU" sz="1100" u="none" strike="noStrike" dirty="0">
                          <a:solidFill>
                            <a:schemeClr val="tx1"/>
                          </a:solidFill>
                          <a:effectLst/>
                        </a:rPr>
                        <a:t>9</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General and administrative expenses, total</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967 211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1 457 014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151%</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3"/>
                  </a:ext>
                </a:extLst>
              </a:tr>
              <a:tr h="144279">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including:</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4"/>
                  </a:ext>
                </a:extLst>
              </a:tr>
              <a:tr h="199978">
                <a:tc>
                  <a:txBody>
                    <a:bodyPr/>
                    <a:lstStyle/>
                    <a:p>
                      <a:pPr algn="ctr" fontAlgn="ctr"/>
                      <a:r>
                        <a:rPr lang="ru-RU" sz="1100" u="none" strike="noStrike" dirty="0">
                          <a:solidFill>
                            <a:schemeClr val="tx1"/>
                          </a:solidFill>
                          <a:effectLst/>
                        </a:rPr>
                        <a:t>9.1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Salary of administrative personnel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490 221</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836 356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171%</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5"/>
                  </a:ext>
                </a:extLst>
              </a:tr>
              <a:tr h="144279">
                <a:tc>
                  <a:txBody>
                    <a:bodyPr/>
                    <a:lstStyle/>
                    <a:p>
                      <a:pPr algn="ctr" fontAlgn="ctr"/>
                      <a:r>
                        <a:rPr lang="ru-RU" sz="1100" u="none" strike="noStrike" dirty="0">
                          <a:solidFill>
                            <a:schemeClr val="tx1"/>
                          </a:solidFill>
                          <a:effectLst/>
                        </a:rPr>
                        <a:t>9.2</a:t>
                      </a:r>
                      <a:endParaRPr lang="ru-RU" sz="1100" b="0" i="0" u="none" strike="noStrike" dirty="0">
                        <a:solidFill>
                          <a:schemeClr val="tx1"/>
                        </a:solidFill>
                        <a:effectLst/>
                        <a:latin typeface="Times New Roman"/>
                      </a:endParaRPr>
                    </a:p>
                  </a:txBody>
                  <a:tcPr marL="0" marR="0" marT="0" marB="0" anchor="ctr"/>
                </a:tc>
                <a:tc>
                  <a:txBody>
                    <a:bodyPr/>
                    <a:lstStyle/>
                    <a:p>
                      <a:pPr marL="0" algn="l" defTabSz="914400" rtl="0" eaLnBrk="1" fontAlgn="ctr" latinLnBrk="0" hangingPunct="1"/>
                      <a:r>
                        <a:rPr lang="en-US" sz="1100" u="none" strike="noStrike" kern="1200" dirty="0" smtClean="0">
                          <a:solidFill>
                            <a:schemeClr val="tx1"/>
                          </a:solidFill>
                          <a:effectLst/>
                          <a:latin typeface="+mn-lt"/>
                          <a:ea typeface="+mn-ea"/>
                          <a:cs typeface="+mn-cs"/>
                        </a:rPr>
                        <a:t>engaged  personnel </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49 892</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76 346</a:t>
                      </a:r>
                      <a:endParaRPr lang="ru-RU" sz="1100" u="none" strike="noStrike" kern="1200" dirty="0">
                        <a:solidFill>
                          <a:schemeClr val="tx1"/>
                        </a:solidFill>
                        <a:effectLst/>
                        <a:latin typeface="+mn-lt"/>
                        <a:ea typeface="+mn-ea"/>
                        <a:cs typeface="+mn-cs"/>
                      </a:endParaRPr>
                    </a:p>
                  </a:txBody>
                  <a:tcPr marL="0" marR="0" marT="0" marB="0" anchor="ctr"/>
                </a:tc>
                <a:tc>
                  <a:txBody>
                    <a:bodyPr/>
                    <a:lstStyle/>
                    <a:p>
                      <a:pPr marL="0" algn="r" defTabSz="914400" rtl="0" eaLnBrk="1" fontAlgn="ctr" latinLnBrk="0" hangingPunct="1"/>
                      <a:r>
                        <a:rPr lang="ru-RU" sz="1100" u="none" strike="noStrike" kern="1200" dirty="0" smtClean="0">
                          <a:solidFill>
                            <a:schemeClr val="tx1"/>
                          </a:solidFill>
                          <a:effectLst/>
                          <a:latin typeface="+mn-lt"/>
                          <a:ea typeface="+mn-ea"/>
                          <a:cs typeface="+mn-cs"/>
                        </a:rPr>
                        <a:t>153%</a:t>
                      </a:r>
                      <a:endParaRPr lang="ru-RU" sz="1100" u="none" strike="noStrike"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10006"/>
                  </a:ext>
                </a:extLst>
              </a:tr>
              <a:tr h="210717">
                <a:tc>
                  <a:txBody>
                    <a:bodyPr/>
                    <a:lstStyle/>
                    <a:p>
                      <a:pPr algn="ctr" fontAlgn="ctr"/>
                      <a:r>
                        <a:rPr lang="ru-RU" sz="1100" u="none" strike="noStrike" dirty="0">
                          <a:solidFill>
                            <a:schemeClr val="tx1"/>
                          </a:solidFill>
                          <a:effectLst/>
                        </a:rPr>
                        <a:t>9.3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Social tax</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48 532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78 274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smtClean="0">
                          <a:solidFill>
                            <a:schemeClr val="tx1"/>
                          </a:solidFill>
                          <a:effectLst/>
                        </a:rPr>
                        <a:t>161%</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7"/>
                  </a:ext>
                </a:extLst>
              </a:tr>
              <a:tr h="144279">
                <a:tc>
                  <a:txBody>
                    <a:bodyPr/>
                    <a:lstStyle/>
                    <a:p>
                      <a:pPr algn="ctr" fontAlgn="ctr"/>
                      <a:r>
                        <a:rPr lang="ru-RU" sz="1100" u="none" strike="noStrike" dirty="0">
                          <a:solidFill>
                            <a:schemeClr val="tx1"/>
                          </a:solidFill>
                          <a:effectLst/>
                        </a:rPr>
                        <a:t>9.4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depreciation</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45 613</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54 540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120%</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8"/>
                  </a:ext>
                </a:extLst>
              </a:tr>
              <a:tr h="210717">
                <a:tc>
                  <a:txBody>
                    <a:bodyPr/>
                    <a:lstStyle/>
                    <a:p>
                      <a:pPr algn="ctr" fontAlgn="ctr"/>
                      <a:r>
                        <a:rPr lang="ru-RU" sz="1100" u="none" strike="noStrike" dirty="0">
                          <a:solidFill>
                            <a:schemeClr val="tx1"/>
                          </a:solidFill>
                          <a:effectLst/>
                        </a:rPr>
                        <a:t>9.5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offices rent</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155 737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147 999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95%</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09"/>
                  </a:ext>
                </a:extLst>
              </a:tr>
              <a:tr h="144279">
                <a:tc>
                  <a:txBody>
                    <a:bodyPr/>
                    <a:lstStyle/>
                    <a:p>
                      <a:pPr algn="ctr" fontAlgn="ctr"/>
                      <a:r>
                        <a:rPr lang="ru-RU" sz="1100" u="none" strike="noStrike" dirty="0">
                          <a:solidFill>
                            <a:schemeClr val="tx1"/>
                          </a:solidFill>
                          <a:effectLst/>
                        </a:rPr>
                        <a:t>9.6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third companies services</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18 985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22 092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116%</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0"/>
                  </a:ext>
                </a:extLst>
              </a:tr>
              <a:tr h="181712">
                <a:tc>
                  <a:txBody>
                    <a:bodyPr/>
                    <a:lstStyle/>
                    <a:p>
                      <a:pPr algn="ctr" fontAlgn="ctr"/>
                      <a:r>
                        <a:rPr lang="ru-RU" sz="1100" u="none" strike="noStrike" dirty="0">
                          <a:solidFill>
                            <a:schemeClr val="tx1"/>
                          </a:solidFill>
                          <a:effectLst/>
                        </a:rPr>
                        <a:t>9.7</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business trip services</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68 474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98 452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144%</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1"/>
                  </a:ext>
                </a:extLst>
              </a:tr>
              <a:tr h="144279">
                <a:tc>
                  <a:txBody>
                    <a:bodyPr/>
                    <a:lstStyle/>
                    <a:p>
                      <a:pPr algn="ctr" fontAlgn="ctr"/>
                      <a:r>
                        <a:rPr lang="ru-RU" sz="1100" u="none" strike="noStrike" dirty="0">
                          <a:solidFill>
                            <a:schemeClr val="tx1"/>
                          </a:solidFill>
                          <a:effectLst/>
                        </a:rPr>
                        <a:t>9.8</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banks services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6 974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7 517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108%</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2"/>
                  </a:ext>
                </a:extLst>
              </a:tr>
              <a:tr h="144279">
                <a:tc>
                  <a:txBody>
                    <a:bodyPr/>
                    <a:lstStyle/>
                    <a:p>
                      <a:pPr algn="ctr" fontAlgn="ctr"/>
                      <a:r>
                        <a:rPr lang="ru-RU" sz="1100" u="none" strike="noStrike" dirty="0">
                          <a:solidFill>
                            <a:schemeClr val="tx1"/>
                          </a:solidFill>
                          <a:effectLst/>
                        </a:rPr>
                        <a:t>9.9</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audit companies services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15 050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23 075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153%</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3"/>
                  </a:ext>
                </a:extLst>
              </a:tr>
              <a:tr h="144279">
                <a:tc>
                  <a:txBody>
                    <a:bodyPr/>
                    <a:lstStyle/>
                    <a:p>
                      <a:pPr algn="ctr" fontAlgn="ctr"/>
                      <a:r>
                        <a:rPr lang="ru-RU" sz="1100" u="none" strike="noStrike" dirty="0">
                          <a:solidFill>
                            <a:schemeClr val="tx1"/>
                          </a:solidFill>
                          <a:effectLst/>
                        </a:rPr>
                        <a:t>9.10</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Office security</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10 202</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7 209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71%</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4"/>
                  </a:ext>
                </a:extLst>
              </a:tr>
              <a:tr h="144279">
                <a:tc>
                  <a:txBody>
                    <a:bodyPr/>
                    <a:lstStyle/>
                    <a:p>
                      <a:pPr algn="ctr" fontAlgn="ctr"/>
                      <a:r>
                        <a:rPr lang="ru-RU" sz="1100" u="none" strike="noStrike" dirty="0">
                          <a:solidFill>
                            <a:schemeClr val="tx1"/>
                          </a:solidFill>
                          <a:effectLst/>
                        </a:rPr>
                        <a:t>9.11</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taxes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1 294</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20 239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1564%</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5"/>
                  </a:ext>
                </a:extLst>
              </a:tr>
              <a:tr h="144279">
                <a:tc>
                  <a:txBody>
                    <a:bodyPr/>
                    <a:lstStyle/>
                    <a:p>
                      <a:pPr algn="ctr" fontAlgn="ctr"/>
                      <a:r>
                        <a:rPr lang="ru-RU" sz="1100" u="none" strike="noStrike" dirty="0">
                          <a:solidFill>
                            <a:schemeClr val="tx1"/>
                          </a:solidFill>
                          <a:effectLst/>
                        </a:rPr>
                        <a:t>9.12</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communication services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14 729</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10 147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69%</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6"/>
                  </a:ext>
                </a:extLst>
              </a:tr>
              <a:tr h="144279">
                <a:tc>
                  <a:txBody>
                    <a:bodyPr/>
                    <a:lstStyle/>
                    <a:p>
                      <a:pPr algn="ctr" fontAlgn="ctr"/>
                      <a:r>
                        <a:rPr lang="ru-RU" sz="1100" u="none" strike="noStrike" dirty="0">
                          <a:solidFill>
                            <a:schemeClr val="tx1"/>
                          </a:solidFill>
                          <a:effectLst/>
                        </a:rPr>
                        <a:t>9.13</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transport expenses</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23 376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28 615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122%</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7"/>
                  </a:ext>
                </a:extLst>
              </a:tr>
              <a:tr h="144279">
                <a:tc>
                  <a:txBody>
                    <a:bodyPr/>
                    <a:lstStyle/>
                    <a:p>
                      <a:pPr algn="ctr" fontAlgn="ctr"/>
                      <a:r>
                        <a:rPr lang="ru-RU" sz="1100" u="none" strike="noStrike" dirty="0">
                          <a:solidFill>
                            <a:schemeClr val="tx1"/>
                          </a:solidFill>
                          <a:effectLst/>
                        </a:rPr>
                        <a:t>9.14</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insurance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1 165</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3 928</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337%</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8"/>
                  </a:ext>
                </a:extLst>
              </a:tr>
              <a:tr h="144279">
                <a:tc>
                  <a:txBody>
                    <a:bodyPr/>
                    <a:lstStyle/>
                    <a:p>
                      <a:pPr algn="ctr" fontAlgn="ctr"/>
                      <a:r>
                        <a:rPr lang="ru-RU" sz="1100" u="none" strike="noStrike" dirty="0">
                          <a:solidFill>
                            <a:schemeClr val="tx1"/>
                          </a:solidFill>
                          <a:effectLst/>
                        </a:rPr>
                        <a:t>9.15</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staff training</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6 233</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8 107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130%</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19"/>
                  </a:ext>
                </a:extLst>
              </a:tr>
              <a:tr h="144279">
                <a:tc>
                  <a:txBody>
                    <a:bodyPr/>
                    <a:lstStyle/>
                    <a:p>
                      <a:pPr algn="ctr" fontAlgn="ctr"/>
                      <a:r>
                        <a:rPr lang="ru-RU" sz="1100" u="none" strike="noStrike" dirty="0">
                          <a:solidFill>
                            <a:schemeClr val="tx1"/>
                          </a:solidFill>
                          <a:effectLst/>
                        </a:rPr>
                        <a:t>9.16</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other expenses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0</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0"/>
                  </a:ext>
                </a:extLst>
              </a:tr>
              <a:tr h="144279">
                <a:tc>
                  <a:txBody>
                    <a:bodyPr/>
                    <a:lstStyle/>
                    <a:p>
                      <a:pPr algn="ctr" fontAlgn="ctr"/>
                      <a:r>
                        <a:rPr lang="ru-RU" sz="1100" u="none" strike="noStrike" dirty="0">
                          <a:solidFill>
                            <a:schemeClr val="tx1"/>
                          </a:solidFill>
                          <a:effectLst/>
                        </a:rPr>
                        <a:t>9.17</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other expenses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10 736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34 117</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318%</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1"/>
                  </a:ext>
                </a:extLst>
              </a:tr>
              <a:tr h="144279">
                <a:tc>
                  <a:txBody>
                    <a:bodyPr/>
                    <a:lstStyle/>
                    <a:p>
                      <a:pPr algn="ctr" fontAlgn="ctr"/>
                      <a:r>
                        <a:rPr lang="ru-RU" sz="1100" u="none" strike="noStrike" dirty="0">
                          <a:solidFill>
                            <a:schemeClr val="tx1"/>
                          </a:solidFill>
                          <a:effectLst/>
                        </a:rPr>
                        <a:t>10</a:t>
                      </a:r>
                      <a:endParaRPr lang="ru-RU" sz="1100" b="0" i="0" u="none" strike="noStrike" dirty="0">
                        <a:solidFill>
                          <a:schemeClr val="tx1"/>
                        </a:solidFill>
                        <a:effectLst/>
                        <a:latin typeface="Times New Roman"/>
                      </a:endParaRPr>
                    </a:p>
                  </a:txBody>
                  <a:tcPr marL="0" marR="0" marT="0" marB="0" anchor="ctr"/>
                </a:tc>
                <a:tc>
                  <a:txBody>
                    <a:bodyPr/>
                    <a:lstStyle/>
                    <a:p>
                      <a:pPr algn="l" fontAlgn="ctr"/>
                      <a:r>
                        <a:rPr lang="en-US" sz="1100" u="none" strike="noStrike" dirty="0" smtClean="0">
                          <a:solidFill>
                            <a:schemeClr val="tx1"/>
                          </a:solidFill>
                          <a:effectLst/>
                        </a:rPr>
                        <a:t>expenses for incentives payment </a:t>
                      </a:r>
                      <a:endParaRPr lang="ru-RU" sz="1100" b="0" i="0" u="none" strike="noStrike" dirty="0">
                        <a:solidFill>
                          <a:schemeClr val="tx1"/>
                        </a:solidFill>
                        <a:effectLst/>
                        <a:latin typeface="Times New Roman"/>
                      </a:endParaRPr>
                    </a:p>
                  </a:txBody>
                  <a:tcPr marL="0" marR="0" marT="0" marB="0" anchor="ctr"/>
                </a:tc>
                <a:tc>
                  <a:txBody>
                    <a:bodyPr/>
                    <a:lstStyle/>
                    <a:p>
                      <a:pPr algn="ctr" fontAlgn="ctr"/>
                      <a:r>
                        <a:rPr lang="ru-RU" sz="1100" u="none" strike="noStrike" dirty="0">
                          <a:solidFill>
                            <a:schemeClr val="tx1"/>
                          </a:solidFill>
                          <a:effectLst/>
                        </a:rPr>
                        <a:t> </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1 536 086</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5 444 888</a:t>
                      </a:r>
                      <a:endParaRPr lang="ru-RU" sz="1100" b="0" i="0" u="none" strike="noStrike" dirty="0">
                        <a:solidFill>
                          <a:schemeClr val="tx1"/>
                        </a:solidFill>
                        <a:effectLst/>
                        <a:latin typeface="Times New Roman"/>
                      </a:endParaRPr>
                    </a:p>
                  </a:txBody>
                  <a:tcPr marL="0" marR="0" marT="0" marB="0" anchor="ctr"/>
                </a:tc>
                <a:tc>
                  <a:txBody>
                    <a:bodyPr/>
                    <a:lstStyle/>
                    <a:p>
                      <a:pPr algn="r" fontAlgn="ctr"/>
                      <a:r>
                        <a:rPr lang="ru-RU" sz="1100" u="none" strike="noStrike" dirty="0">
                          <a:solidFill>
                            <a:schemeClr val="tx1"/>
                          </a:solidFill>
                          <a:effectLst/>
                        </a:rPr>
                        <a:t>354%</a:t>
                      </a:r>
                      <a:endParaRPr lang="ru-RU" sz="1100" b="0"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2"/>
                  </a:ext>
                </a:extLst>
              </a:tr>
              <a:tr h="210717">
                <a:tc>
                  <a:txBody>
                    <a:bodyPr/>
                    <a:lstStyle/>
                    <a:p>
                      <a:pPr algn="ctr" fontAlgn="ctr"/>
                      <a:r>
                        <a:rPr lang="en-US" sz="1100" b="1" u="none" strike="noStrike" dirty="0">
                          <a:solidFill>
                            <a:schemeClr val="tx1"/>
                          </a:solidFill>
                          <a:effectLst/>
                        </a:rPr>
                        <a:t>III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Total costs</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13 899 435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18 </a:t>
                      </a:r>
                      <a:r>
                        <a:rPr lang="ru-RU" sz="1100" b="1" u="none" strike="noStrike" dirty="0" smtClean="0">
                          <a:solidFill>
                            <a:schemeClr val="tx1"/>
                          </a:solidFill>
                          <a:effectLst/>
                        </a:rPr>
                        <a:t>08</a:t>
                      </a:r>
                      <a:r>
                        <a:rPr lang="en-US" sz="1100" b="1" u="none" strike="noStrike" dirty="0" smtClean="0">
                          <a:solidFill>
                            <a:schemeClr val="tx1"/>
                          </a:solidFill>
                          <a:effectLst/>
                        </a:rPr>
                        <a:t>8</a:t>
                      </a:r>
                      <a:r>
                        <a:rPr lang="ru-RU" sz="1100" b="1" u="none" strike="noStrike" dirty="0" smtClean="0">
                          <a:solidFill>
                            <a:schemeClr val="tx1"/>
                          </a:solidFill>
                          <a:effectLst/>
                        </a:rPr>
                        <a:t> </a:t>
                      </a:r>
                      <a:r>
                        <a:rPr lang="en-US" sz="1100" b="1" u="none" strike="noStrike" dirty="0" smtClean="0">
                          <a:solidFill>
                            <a:schemeClr val="tx1"/>
                          </a:solidFill>
                          <a:effectLst/>
                        </a:rPr>
                        <a:t>608</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3"/>
                  </a:ext>
                </a:extLst>
              </a:tr>
              <a:tr h="144279">
                <a:tc>
                  <a:txBody>
                    <a:bodyPr/>
                    <a:lstStyle/>
                    <a:p>
                      <a:pPr algn="ctr" fontAlgn="ctr"/>
                      <a:r>
                        <a:rPr lang="en-US" sz="1100" b="1" u="none" strike="noStrike" dirty="0">
                          <a:solidFill>
                            <a:schemeClr val="tx1"/>
                          </a:solidFill>
                          <a:effectLst/>
                        </a:rPr>
                        <a:t>IV</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Income </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15 513 065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3 </a:t>
                      </a:r>
                      <a:r>
                        <a:rPr lang="ru-RU" sz="1100" b="1" u="none" strike="noStrike" dirty="0" smtClean="0">
                          <a:solidFill>
                            <a:schemeClr val="tx1"/>
                          </a:solidFill>
                          <a:effectLst/>
                        </a:rPr>
                        <a:t>78</a:t>
                      </a:r>
                      <a:r>
                        <a:rPr lang="en-US" sz="1100" b="1" u="none" strike="noStrike" dirty="0" smtClean="0">
                          <a:solidFill>
                            <a:schemeClr val="tx1"/>
                          </a:solidFill>
                          <a:effectLst/>
                        </a:rPr>
                        <a:t>3</a:t>
                      </a:r>
                      <a:r>
                        <a:rPr lang="ru-RU" sz="1100" b="1" u="none" strike="noStrike" dirty="0" smtClean="0">
                          <a:solidFill>
                            <a:schemeClr val="tx1"/>
                          </a:solidFill>
                          <a:effectLst/>
                        </a:rPr>
                        <a:t> </a:t>
                      </a:r>
                      <a:r>
                        <a:rPr lang="en-US" sz="1100" b="1" u="none" strike="noStrike" dirty="0" smtClean="0">
                          <a:solidFill>
                            <a:schemeClr val="tx1"/>
                          </a:solidFill>
                          <a:effectLst/>
                        </a:rPr>
                        <a:t>228</a:t>
                      </a:r>
                      <a:r>
                        <a:rPr lang="ru-RU" sz="1100" b="1" u="none" strike="noStrike" dirty="0"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4"/>
                  </a:ext>
                </a:extLst>
              </a:tr>
              <a:tr h="199929">
                <a:tc>
                  <a:txBody>
                    <a:bodyPr/>
                    <a:lstStyle/>
                    <a:p>
                      <a:pPr algn="ctr" fontAlgn="ctr"/>
                      <a:r>
                        <a:rPr lang="en-US" sz="1100" b="1" u="none" strike="noStrike" dirty="0">
                          <a:solidFill>
                            <a:schemeClr val="tx1"/>
                          </a:solidFill>
                          <a:effectLst/>
                        </a:rPr>
                        <a:t>V</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Total income</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29 412 500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smtClean="0">
                          <a:solidFill>
                            <a:schemeClr val="tx1"/>
                          </a:solidFill>
                          <a:effectLst/>
                        </a:rPr>
                        <a:t>14 305 380 </a:t>
                      </a: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5"/>
                  </a:ext>
                </a:extLst>
              </a:tr>
              <a:tr h="210717">
                <a:tc>
                  <a:txBody>
                    <a:bodyPr/>
                    <a:lstStyle/>
                    <a:p>
                      <a:pPr algn="ctr" fontAlgn="ctr"/>
                      <a:r>
                        <a:rPr lang="en-US" sz="1100" b="1" u="none" strike="noStrike" dirty="0" smtClean="0">
                          <a:solidFill>
                            <a:schemeClr val="tx1"/>
                          </a:solidFill>
                          <a:effectLst/>
                        </a:rPr>
                        <a:t>VI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Scope of rendered services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b="1" u="none" strike="noStrike" dirty="0" err="1" smtClean="0">
                          <a:solidFill>
                            <a:schemeClr val="tx1"/>
                          </a:solidFill>
                          <a:effectLst/>
                        </a:rPr>
                        <a:t>thous</a:t>
                      </a:r>
                      <a:r>
                        <a:rPr lang="en-US" sz="1100" b="1" u="none" strike="noStrike" dirty="0" smtClean="0">
                          <a:solidFill>
                            <a:schemeClr val="tx1"/>
                          </a:solidFill>
                          <a:effectLst/>
                        </a:rPr>
                        <a:t>. m3</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2 500 000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1 215 </a:t>
                      </a:r>
                      <a:r>
                        <a:rPr lang="ru-RU" sz="1100" b="1" u="none" strike="noStrike" dirty="0" smtClean="0">
                          <a:solidFill>
                            <a:schemeClr val="tx1"/>
                          </a:solidFill>
                          <a:effectLst/>
                        </a:rPr>
                        <a:t>92</a:t>
                      </a:r>
                      <a:r>
                        <a:rPr lang="en-US" sz="1100" b="1" u="none" strike="noStrike" smtClean="0">
                          <a:solidFill>
                            <a:schemeClr val="tx1"/>
                          </a:solidFill>
                          <a:effectLst/>
                        </a:rPr>
                        <a:t>6</a:t>
                      </a:r>
                      <a:r>
                        <a:rPr lang="ru-RU" sz="1100" b="1" u="none" strike="noStrike" smtClean="0">
                          <a:solidFill>
                            <a:schemeClr val="tx1"/>
                          </a:solidFill>
                          <a:effectLst/>
                        </a:rPr>
                        <a:t>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6"/>
                  </a:ext>
                </a:extLst>
              </a:tr>
              <a:tr h="144279">
                <a:tc rowSpan="2">
                  <a:txBody>
                    <a:bodyPr/>
                    <a:lstStyle/>
                    <a:p>
                      <a:pPr algn="ctr" fontAlgn="ctr"/>
                      <a:r>
                        <a:rPr lang="en-US" sz="1100" b="1" u="none" strike="noStrike" dirty="0">
                          <a:solidFill>
                            <a:schemeClr val="tx1"/>
                          </a:solidFill>
                          <a:effectLst/>
                        </a:rPr>
                        <a:t>VII</a:t>
                      </a:r>
                      <a:endParaRPr lang="en-US" sz="1100" b="1" i="0" u="none" strike="noStrike" dirty="0">
                        <a:solidFill>
                          <a:schemeClr val="tx1"/>
                        </a:solidFill>
                        <a:effectLst/>
                        <a:latin typeface="Times New Roman"/>
                      </a:endParaRPr>
                    </a:p>
                  </a:txBody>
                  <a:tcPr marL="0" marR="0" marT="0" marB="0" anchor="ctr"/>
                </a:tc>
                <a:tc rowSpan="2">
                  <a:txBody>
                    <a:bodyPr/>
                    <a:lstStyle/>
                    <a:p>
                      <a:pPr algn="l" fontAlgn="ctr"/>
                      <a:r>
                        <a:rPr lang="en-US" sz="1100" b="1" u="none" strike="noStrike" dirty="0" smtClean="0">
                          <a:solidFill>
                            <a:schemeClr val="tx1"/>
                          </a:solidFill>
                          <a:effectLst/>
                        </a:rPr>
                        <a:t>Normative losses </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ru-RU" sz="1100" b="1" u="none" strike="noStrike" dirty="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1,45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7"/>
                  </a:ext>
                </a:extLst>
              </a:tr>
              <a:tr h="144279">
                <a:tc vMerge="1">
                  <a:txBody>
                    <a:bodyPr/>
                    <a:lstStyle/>
                    <a:p>
                      <a:endParaRPr lang="ru-RU"/>
                    </a:p>
                  </a:txBody>
                  <a:tcPr/>
                </a:tc>
                <a:tc vMerge="1">
                  <a:txBody>
                    <a:bodyPr/>
                    <a:lstStyle/>
                    <a:p>
                      <a:endParaRPr lang="ru-RU"/>
                    </a:p>
                  </a:txBody>
                  <a:tcPr/>
                </a:tc>
                <a:tc>
                  <a:txBody>
                    <a:bodyPr/>
                    <a:lstStyle/>
                    <a:p>
                      <a:pPr algn="ctr" fontAlgn="ctr"/>
                      <a:r>
                        <a:rPr lang="en-US" sz="1100" b="1" u="none" strike="noStrike" dirty="0" smtClean="0">
                          <a:solidFill>
                            <a:schemeClr val="tx1"/>
                          </a:solidFill>
                          <a:effectLst/>
                        </a:rPr>
                        <a:t>1000 m3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36 164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8"/>
                  </a:ext>
                </a:extLst>
              </a:tr>
              <a:tr h="144279">
                <a:tc>
                  <a:txBody>
                    <a:bodyPr/>
                    <a:lstStyle/>
                    <a:p>
                      <a:pPr algn="ctr" fontAlgn="ctr"/>
                      <a:r>
                        <a:rPr lang="en-US" sz="1100" b="1" u="none" strike="noStrike" dirty="0">
                          <a:solidFill>
                            <a:schemeClr val="tx1"/>
                          </a:solidFill>
                          <a:effectLst/>
                        </a:rPr>
                        <a:t>VIII</a:t>
                      </a:r>
                      <a:endParaRPr lang="en-US" sz="1100" b="1" i="0" u="none" strike="noStrike" dirty="0">
                        <a:solidFill>
                          <a:schemeClr val="tx1"/>
                        </a:solidFill>
                        <a:effectLst/>
                        <a:latin typeface="Times New Roman"/>
                      </a:endParaRPr>
                    </a:p>
                  </a:txBody>
                  <a:tcPr marL="0" marR="0" marT="0" marB="0" anchor="ctr"/>
                </a:tc>
                <a:tc>
                  <a:txBody>
                    <a:bodyPr/>
                    <a:lstStyle/>
                    <a:p>
                      <a:pPr algn="l" fontAlgn="ctr"/>
                      <a:r>
                        <a:rPr lang="en-US" sz="1100" b="1" u="none" strike="noStrike" dirty="0" smtClean="0">
                          <a:solidFill>
                            <a:schemeClr val="tx1"/>
                          </a:solidFill>
                          <a:effectLst/>
                        </a:rPr>
                        <a:t>Tariff (excluding VAT</a:t>
                      </a:r>
                      <a:r>
                        <a:rPr lang="ru-RU" sz="1100" b="1" u="none" strike="noStrike" dirty="0" smtClean="0">
                          <a:solidFill>
                            <a:schemeClr val="tx1"/>
                          </a:solidFill>
                          <a:effectLst/>
                        </a:rPr>
                        <a:t>)</a:t>
                      </a:r>
                      <a:endParaRPr lang="ru-RU" sz="1100" b="1" i="0" u="none" strike="noStrike" dirty="0">
                        <a:solidFill>
                          <a:schemeClr val="tx1"/>
                        </a:solidFill>
                        <a:effectLst/>
                        <a:latin typeface="Times New Roman"/>
                      </a:endParaRPr>
                    </a:p>
                  </a:txBody>
                  <a:tcPr marL="0" marR="0" marT="0" marB="0" anchor="ctr"/>
                </a:tc>
                <a:tc>
                  <a:txBody>
                    <a:bodyPr/>
                    <a:lstStyle/>
                    <a:p>
                      <a:pPr algn="ctr" fontAlgn="ctr"/>
                      <a:r>
                        <a:rPr lang="en-US" sz="1100" b="1" u="none" strike="noStrike" dirty="0" smtClean="0">
                          <a:solidFill>
                            <a:schemeClr val="tx1"/>
                          </a:solidFill>
                          <a:effectLst/>
                        </a:rPr>
                        <a:t>KZT/ 1000 m3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11 765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11 765   </a:t>
                      </a:r>
                      <a:endParaRPr lang="ru-RU" sz="1100" b="1" i="0" u="none" strike="noStrike" dirty="0">
                        <a:solidFill>
                          <a:schemeClr val="tx1"/>
                        </a:solidFill>
                        <a:effectLst/>
                        <a:latin typeface="Times New Roman"/>
                      </a:endParaRPr>
                    </a:p>
                  </a:txBody>
                  <a:tcPr marL="0" marR="0" marT="0" marB="0" anchor="ctr"/>
                </a:tc>
                <a:tc>
                  <a:txBody>
                    <a:bodyPr/>
                    <a:lstStyle/>
                    <a:p>
                      <a:pPr algn="r" fontAlgn="ctr"/>
                      <a:r>
                        <a:rPr lang="ru-RU" sz="1100" b="1" u="none" strike="noStrike" dirty="0">
                          <a:solidFill>
                            <a:schemeClr val="tx1"/>
                          </a:solidFill>
                          <a:effectLst/>
                        </a:rPr>
                        <a:t> </a:t>
                      </a:r>
                      <a:endParaRPr lang="ru-RU" sz="1100" b="1" i="0" u="none" strike="noStrike" dirty="0">
                        <a:solidFill>
                          <a:schemeClr val="tx1"/>
                        </a:solidFill>
                        <a:effectLst/>
                        <a:latin typeface="Times New Roman"/>
                      </a:endParaRPr>
                    </a:p>
                  </a:txBody>
                  <a:tcPr marL="0" marR="0" marT="0" marB="0" anchor="ct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198392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64052"/>
            <a:ext cx="7488832" cy="672660"/>
          </a:xfrm>
        </p:spPr>
        <p:txBody>
          <a:bodyPr>
            <a:noAutofit/>
          </a:bodyPr>
          <a:lstStyle/>
          <a:p>
            <a:r>
              <a:rPr lang="en-US" sz="2000" b="1" dirty="0" smtClean="0">
                <a:solidFill>
                  <a:srgbClr val="002060"/>
                </a:solidFill>
                <a:latin typeface="+mn-lt"/>
                <a:cs typeface="Times New Roman" panose="02020603050405020304" pitchFamily="18" charset="0"/>
              </a:rPr>
              <a:t>Main causes of deviation on tariff estimate execution</a:t>
            </a:r>
            <a:endParaRPr lang="ru-RU" sz="2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80500" y="747114"/>
            <a:ext cx="9028003" cy="6426301"/>
          </a:xfrm>
          <a:prstGeom prst="rect">
            <a:avLst/>
          </a:prstGeom>
        </p:spPr>
        <p:txBody>
          <a:bodyPr>
            <a:noAutofit/>
          </a:bodyPr>
          <a:lstStyle/>
          <a:p>
            <a:pPr marL="22225" indent="0" algn="just" eaLnBrk="0" hangingPunct="0">
              <a:spcBef>
                <a:spcPts val="0"/>
              </a:spcBef>
              <a:buNone/>
            </a:pPr>
            <a:r>
              <a:rPr kumimoji="1" lang="en-US" sz="1400" b="1" u="sng" dirty="0">
                <a:solidFill>
                  <a:srgbClr val="000000"/>
                </a:solidFill>
                <a:latin typeface="+mj-lt"/>
              </a:rPr>
              <a:t>Saving has been provided by</a:t>
            </a:r>
            <a:r>
              <a:rPr kumimoji="1" lang="ru-RU" sz="1400" b="1" u="sng" dirty="0" smtClean="0">
                <a:solidFill>
                  <a:srgbClr val="000000"/>
                </a:solidFill>
                <a:latin typeface="+mj-lt"/>
              </a:rPr>
              <a:t>:</a:t>
            </a:r>
          </a:p>
          <a:p>
            <a:pPr lvl="0"/>
            <a:r>
              <a:rPr kumimoji="1" lang="en-US" sz="1400" dirty="0" smtClean="0">
                <a:latin typeface="+mj-lt"/>
              </a:rPr>
              <a:t>Reduction </a:t>
            </a:r>
            <a:r>
              <a:rPr kumimoji="1" lang="en-US" sz="1400" dirty="0">
                <a:latin typeface="+mj-lt"/>
              </a:rPr>
              <a:t>in gas cost for own demands and process losses (hereinafter – OD&amp;PL</a:t>
            </a:r>
            <a:r>
              <a:rPr kumimoji="1" lang="ru-RU" sz="1400" dirty="0" smtClean="0">
                <a:latin typeface="+mj-lt"/>
              </a:rPr>
              <a:t>).</a:t>
            </a:r>
            <a:endParaRPr lang="ru-RU" sz="1400" dirty="0">
              <a:latin typeface="+mj-lt"/>
            </a:endParaRPr>
          </a:p>
          <a:p>
            <a:pPr marL="0" indent="0">
              <a:buNone/>
            </a:pPr>
            <a:r>
              <a:rPr kumimoji="1" lang="en-US" sz="1400" dirty="0">
                <a:latin typeface="+mj-lt"/>
              </a:rPr>
              <a:t>The cost for purchase of gas for own demands and process losses has been planned in the effective tariff estimate to the amount of 9 180 KZT excluding VAT per one thous.m3, and actual cost of gas from January 1st to August 31st made 5 598,6 KZT per one thous.m3 excluding VAT and from September 1st to December 31st - 5 696,1 KZT per one thous.m3 excluding VAT</a:t>
            </a:r>
            <a:r>
              <a:rPr kumimoji="1" lang="ru-RU" sz="1400" dirty="0" smtClean="0">
                <a:latin typeface="+mj-lt"/>
              </a:rPr>
              <a:t>;</a:t>
            </a:r>
            <a:endParaRPr kumimoji="1" lang="en-US" sz="1400" dirty="0">
              <a:latin typeface="+mj-lt"/>
            </a:endParaRPr>
          </a:p>
          <a:p>
            <a:pPr marL="0" indent="0">
              <a:buNone/>
            </a:pPr>
            <a:endParaRPr lang="ru-RU" sz="1400" dirty="0">
              <a:latin typeface="+mj-lt"/>
            </a:endParaRPr>
          </a:p>
          <a:p>
            <a:pPr lvl="0"/>
            <a:r>
              <a:rPr kumimoji="1" lang="en-US" sz="1400" dirty="0" smtClean="0">
                <a:latin typeface="+mj-lt"/>
              </a:rPr>
              <a:t>Reduction </a:t>
            </a:r>
            <a:r>
              <a:rPr kumimoji="1" lang="en-US" sz="1400" dirty="0">
                <a:latin typeface="+mj-lt"/>
              </a:rPr>
              <a:t>in consumption volume of gas for OD&amp;PL</a:t>
            </a:r>
            <a:r>
              <a:rPr kumimoji="1" lang="ru-RU" sz="1400" dirty="0" smtClean="0">
                <a:latin typeface="+mj-lt"/>
              </a:rPr>
              <a:t>.</a:t>
            </a:r>
            <a:endParaRPr lang="ru-RU" sz="1400" dirty="0">
              <a:latin typeface="+mj-lt"/>
            </a:endParaRPr>
          </a:p>
          <a:p>
            <a:pPr marL="0" indent="0">
              <a:buNone/>
            </a:pPr>
            <a:r>
              <a:rPr kumimoji="1" lang="en-US" sz="1400" dirty="0">
                <a:latin typeface="+mj-lt"/>
              </a:rPr>
              <a:t>Consumption volume of gas for own demands and process losses has been planned based on gas transportation volume to the amount of 2 500 000 </a:t>
            </a:r>
            <a:r>
              <a:rPr kumimoji="1" lang="en-US" sz="1400" dirty="0" err="1">
                <a:latin typeface="+mj-lt"/>
              </a:rPr>
              <a:t>thous</a:t>
            </a:r>
            <a:r>
              <a:rPr kumimoji="1" lang="en-US" sz="1400" dirty="0">
                <a:latin typeface="+mj-lt"/>
              </a:rPr>
              <a:t>. m3, actual gas transportation volume for 2015 made 1 215 926 thous.m3</a:t>
            </a:r>
            <a:r>
              <a:rPr kumimoji="1" lang="ru-RU" sz="1400" dirty="0" smtClean="0">
                <a:latin typeface="+mj-lt"/>
              </a:rPr>
              <a:t>; </a:t>
            </a:r>
            <a:endParaRPr kumimoji="1" lang="en-US" sz="1400" dirty="0" smtClean="0">
              <a:latin typeface="+mj-lt"/>
            </a:endParaRPr>
          </a:p>
          <a:p>
            <a:pPr marL="0" indent="0">
              <a:buNone/>
            </a:pPr>
            <a:endParaRPr lang="ru-RU" sz="1400" dirty="0">
              <a:latin typeface="+mj-lt"/>
            </a:endParaRPr>
          </a:p>
          <a:p>
            <a:pPr lvl="0"/>
            <a:r>
              <a:rPr kumimoji="1" lang="en-US" sz="1400" dirty="0" smtClean="0">
                <a:latin typeface="+mj-lt"/>
              </a:rPr>
              <a:t>Untimely </a:t>
            </a:r>
            <a:r>
              <a:rPr kumimoji="1" lang="en-US" sz="1400" dirty="0">
                <a:latin typeface="+mj-lt"/>
              </a:rPr>
              <a:t>commissioning of emergency response centers and shift camps</a:t>
            </a:r>
            <a:r>
              <a:rPr kumimoji="1" lang="ru-RU" sz="1400" dirty="0" smtClean="0">
                <a:latin typeface="+mj-lt"/>
              </a:rPr>
              <a:t>.</a:t>
            </a:r>
            <a:endParaRPr lang="ru-RU" sz="1400" dirty="0">
              <a:latin typeface="+mj-lt"/>
            </a:endParaRPr>
          </a:p>
          <a:p>
            <a:pPr marL="0" indent="0">
              <a:buNone/>
            </a:pPr>
            <a:r>
              <a:rPr kumimoji="1" lang="en-US" sz="1400" dirty="0">
                <a:latin typeface="+mj-lt"/>
              </a:rPr>
              <a:t>There was no need in expenses for electric energy, security, maintenance of fire alarm system and </a:t>
            </a:r>
            <a:r>
              <a:rPr kumimoji="1" lang="en-US" sz="1400" dirty="0" err="1">
                <a:latin typeface="+mj-lt"/>
              </a:rPr>
              <a:t>etc</a:t>
            </a:r>
            <a:r>
              <a:rPr kumimoji="1" lang="ru-RU" sz="1400" dirty="0" smtClean="0">
                <a:latin typeface="+mj-lt"/>
              </a:rPr>
              <a:t>.;</a:t>
            </a:r>
            <a:endParaRPr kumimoji="1" lang="en-US" sz="1400" dirty="0" smtClean="0">
              <a:latin typeface="+mj-lt"/>
            </a:endParaRPr>
          </a:p>
          <a:p>
            <a:pPr marL="0" indent="0">
              <a:buNone/>
            </a:pPr>
            <a:endParaRPr lang="ru-RU" sz="1400" dirty="0">
              <a:latin typeface="+mj-lt"/>
            </a:endParaRPr>
          </a:p>
          <a:p>
            <a:pPr lvl="0"/>
            <a:r>
              <a:rPr kumimoji="1" lang="en-US" sz="1400" dirty="0" smtClean="0">
                <a:latin typeface="+mj-lt"/>
              </a:rPr>
              <a:t>Reduction </a:t>
            </a:r>
            <a:r>
              <a:rPr kumimoji="1" lang="en-US" sz="1400" dirty="0">
                <a:latin typeface="+mj-lt"/>
              </a:rPr>
              <a:t>in costs for gas pipeline operation</a:t>
            </a:r>
            <a:r>
              <a:rPr kumimoji="1" lang="ru-RU" sz="1400" dirty="0" smtClean="0">
                <a:latin typeface="+mj-lt"/>
              </a:rPr>
              <a:t>.</a:t>
            </a:r>
            <a:endParaRPr lang="ru-RU" sz="1400" dirty="0">
              <a:latin typeface="+mj-lt"/>
            </a:endParaRPr>
          </a:p>
          <a:p>
            <a:pPr marL="0" indent="0">
              <a:buNone/>
            </a:pPr>
            <a:r>
              <a:rPr kumimoji="1" lang="en-US" sz="1400" dirty="0">
                <a:latin typeface="+mj-lt"/>
              </a:rPr>
              <a:t>Main reason is untimely conclusion of contracts with outside companies and non-execution by contractors of key performance indicators</a:t>
            </a:r>
            <a:r>
              <a:rPr kumimoji="1" lang="ru-RU" sz="1400" dirty="0" smtClean="0">
                <a:latin typeface="+mj-lt"/>
              </a:rPr>
              <a:t>.</a:t>
            </a:r>
            <a:endParaRPr kumimoji="1" lang="ru-RU" sz="1400" dirty="0" smtClean="0">
              <a:solidFill>
                <a:srgbClr val="000000"/>
              </a:solidFill>
              <a:latin typeface="+mj-lt"/>
            </a:endParaRPr>
          </a:p>
          <a:p>
            <a:pPr marL="22225" indent="0" algn="just" eaLnBrk="0" hangingPunct="0">
              <a:spcBef>
                <a:spcPts val="0"/>
              </a:spcBef>
              <a:buNone/>
            </a:pPr>
            <a:r>
              <a:rPr kumimoji="1" lang="en-US" sz="1400" b="1" u="sng" dirty="0">
                <a:solidFill>
                  <a:srgbClr val="000000"/>
                </a:solidFill>
                <a:latin typeface="+mj-lt"/>
              </a:rPr>
              <a:t>Excess has been provided by</a:t>
            </a:r>
            <a:r>
              <a:rPr kumimoji="1" lang="ru-RU" sz="1400" b="1" u="sng" dirty="0" smtClean="0">
                <a:solidFill>
                  <a:srgbClr val="000000"/>
                </a:solidFill>
                <a:latin typeface="+mj-lt"/>
              </a:rPr>
              <a:t>:</a:t>
            </a:r>
            <a:endParaRPr kumimoji="1" lang="en-US" sz="1400" b="1" u="sng" dirty="0" smtClean="0">
              <a:solidFill>
                <a:srgbClr val="000000"/>
              </a:solidFill>
              <a:latin typeface="+mj-lt"/>
            </a:endParaRPr>
          </a:p>
          <a:p>
            <a:pPr marL="22225" indent="0" algn="just" eaLnBrk="0" hangingPunct="0">
              <a:spcBef>
                <a:spcPts val="0"/>
              </a:spcBef>
              <a:buNone/>
            </a:pPr>
            <a:endParaRPr kumimoji="1" lang="en-US" sz="1400" b="1" u="sng" dirty="0" smtClean="0">
              <a:solidFill>
                <a:srgbClr val="000000"/>
              </a:solidFill>
              <a:latin typeface="+mj-lt"/>
            </a:endParaRPr>
          </a:p>
          <a:p>
            <a:pPr marL="182563" lvl="0" indent="-160338" algn="just" eaLnBrk="0" hangingPunct="0">
              <a:spcBef>
                <a:spcPts val="0"/>
              </a:spcBef>
            </a:pPr>
            <a:r>
              <a:rPr kumimoji="1" lang="en-US" sz="1400" dirty="0" smtClean="0">
                <a:solidFill>
                  <a:srgbClr val="000000"/>
                </a:solidFill>
                <a:latin typeface="+mj-lt"/>
              </a:rPr>
              <a:t>Implementation </a:t>
            </a:r>
            <a:r>
              <a:rPr kumimoji="1" lang="en-US" sz="1400" dirty="0">
                <a:solidFill>
                  <a:srgbClr val="000000"/>
                </a:solidFill>
                <a:latin typeface="+mj-lt"/>
              </a:rPr>
              <a:t>of new monetary policy based on inflation targeting mode, and transition to fully flexible exchange rate of KZT</a:t>
            </a:r>
            <a:endParaRPr kumimoji="1" lang="ru-RU" sz="1400" b="1" u="sng" dirty="0">
              <a:solidFill>
                <a:srgbClr val="000000"/>
              </a:solidFill>
              <a:latin typeface="+mj-lt"/>
            </a:endParaRPr>
          </a:p>
          <a:p>
            <a:pPr marL="182563" indent="-160338" algn="just" eaLnBrk="0" hangingPunct="0">
              <a:spcBef>
                <a:spcPts val="0"/>
              </a:spcBef>
            </a:pPr>
            <a:r>
              <a:rPr kumimoji="1" lang="en-US" sz="1400" dirty="0" smtClean="0">
                <a:solidFill>
                  <a:srgbClr val="000000"/>
                </a:solidFill>
                <a:latin typeface="+mj-lt"/>
              </a:rPr>
              <a:t>At </a:t>
            </a:r>
            <a:r>
              <a:rPr kumimoji="1" lang="en-US" sz="1400" dirty="0">
                <a:solidFill>
                  <a:srgbClr val="000000"/>
                </a:solidFill>
                <a:latin typeface="+mj-lt"/>
              </a:rPr>
              <a:t>consideration of request in the simplified procedure by the authorized agency, certain costs items haven’t been considered</a:t>
            </a:r>
            <a:r>
              <a:rPr kumimoji="1" lang="ru-RU" sz="1400" dirty="0" smtClean="0">
                <a:solidFill>
                  <a:srgbClr val="000000"/>
                </a:solidFill>
                <a:latin typeface="+mj-lt"/>
              </a:rPr>
              <a:t>;</a:t>
            </a:r>
            <a:endParaRPr kumimoji="1" lang="ru-RU" sz="1400" dirty="0">
              <a:solidFill>
                <a:srgbClr val="000000"/>
              </a:solidFill>
              <a:latin typeface="+mj-lt"/>
            </a:endParaRPr>
          </a:p>
          <a:p>
            <a:pPr marL="182563" indent="-160338" algn="just" eaLnBrk="0" hangingPunct="0">
              <a:spcBef>
                <a:spcPts val="0"/>
              </a:spcBef>
            </a:pPr>
            <a:r>
              <a:rPr kumimoji="1" lang="en-US" sz="1400" dirty="0" smtClean="0">
                <a:solidFill>
                  <a:srgbClr val="000000"/>
                </a:solidFill>
                <a:latin typeface="+mj-lt"/>
              </a:rPr>
              <a:t>Cost </a:t>
            </a:r>
            <a:r>
              <a:rPr kumimoji="1" lang="en-US" sz="1400" dirty="0">
                <a:solidFill>
                  <a:srgbClr val="000000"/>
                </a:solidFill>
                <a:latin typeface="+mj-lt"/>
              </a:rPr>
              <a:t>increase of goods, works and services</a:t>
            </a:r>
            <a:r>
              <a:rPr kumimoji="1" lang="ru-RU" sz="1400" dirty="0" smtClean="0">
                <a:solidFill>
                  <a:srgbClr val="000000"/>
                </a:solidFill>
                <a:latin typeface="+mj-lt"/>
              </a:rPr>
              <a:t>.</a:t>
            </a:r>
            <a:r>
              <a:rPr kumimoji="1" lang="ru-RU" altLang="ru-RU" sz="1400" dirty="0">
                <a:solidFill>
                  <a:srgbClr val="000000"/>
                </a:solidFill>
              </a:rPr>
              <a:t>	</a:t>
            </a:r>
            <a:endParaRPr kumimoji="1" lang="en-US" altLang="ru-RU" sz="1400" dirty="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r>
              <a:rPr kumimoji="1" lang="ru-RU" sz="1800" dirty="0" smtClean="0">
                <a:solidFill>
                  <a:srgbClr val="000000"/>
                </a:solidFill>
              </a:rPr>
              <a:t>	</a:t>
            </a: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747115"/>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83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3930" y="20860"/>
            <a:ext cx="7877809" cy="936104"/>
          </a:xfrm>
        </p:spPr>
        <p:txBody>
          <a:bodyPr>
            <a:noAutofit/>
          </a:bodyPr>
          <a:lstStyle/>
          <a:p>
            <a:pPr>
              <a:defRPr/>
            </a:pPr>
            <a:r>
              <a:rPr lang="en-US" sz="1800" b="1" dirty="0" smtClean="0">
                <a:solidFill>
                  <a:srgbClr val="002060"/>
                </a:solidFill>
                <a:latin typeface="+mn-lt"/>
                <a:ea typeface="+mn-ea"/>
                <a:cs typeface="Arial" pitchFamily="34" charset="0"/>
              </a:rPr>
              <a:t>Future </a:t>
            </a:r>
            <a:r>
              <a:rPr lang="en-US" sz="1800" b="1" dirty="0">
                <a:solidFill>
                  <a:srgbClr val="002060"/>
                </a:solidFill>
                <a:latin typeface="+mn-lt"/>
                <a:ea typeface="+mn-ea"/>
                <a:cs typeface="Arial" pitchFamily="34" charset="0"/>
              </a:rPr>
              <a:t>activity (development plan), probable change of tariff for regulated </a:t>
            </a:r>
            <a:r>
              <a:rPr lang="en-US" sz="1800" b="1" dirty="0" smtClean="0">
                <a:solidFill>
                  <a:srgbClr val="002060"/>
                </a:solidFill>
                <a:latin typeface="+mn-lt"/>
                <a:ea typeface="+mn-ea"/>
                <a:cs typeface="Arial" pitchFamily="34" charset="0"/>
              </a:rPr>
              <a:t>service </a:t>
            </a:r>
            <a:r>
              <a:rPr lang="en-US" sz="1800" b="1" dirty="0">
                <a:solidFill>
                  <a:srgbClr val="002060"/>
                </a:solidFill>
                <a:latin typeface="+mn-lt"/>
                <a:ea typeface="+mn-ea"/>
                <a:cs typeface="Arial" pitchFamily="34" charset="0"/>
              </a:rPr>
              <a:t>for commercial gas transportation </a:t>
            </a:r>
            <a:endParaRPr lang="ru-RU" sz="1800" b="1" dirty="0">
              <a:solidFill>
                <a:srgbClr val="002060"/>
              </a:solidFill>
              <a:latin typeface="+mn-lt"/>
              <a:ea typeface="+mn-ea"/>
              <a:cs typeface="Arial" pitchFamily="34" charset="0"/>
            </a:endParaRPr>
          </a:p>
        </p:txBody>
      </p:sp>
      <p:sp>
        <p:nvSpPr>
          <p:cNvPr id="50" name="Text Box 30"/>
          <p:cNvSpPr txBox="1">
            <a:spLocks noChangeArrowheads="1"/>
          </p:cNvSpPr>
          <p:nvPr/>
        </p:nvSpPr>
        <p:spPr bwMode="auto">
          <a:xfrm>
            <a:off x="207067" y="1052736"/>
            <a:ext cx="8729866" cy="5349157"/>
          </a:xfrm>
          <a:prstGeom prst="rect">
            <a:avLst/>
          </a:prstGeom>
          <a:noFill/>
          <a:ln w="9525" algn="ctr">
            <a:noFill/>
            <a:miter lim="800000"/>
            <a:headEnd/>
            <a:tailEnd/>
          </a:ln>
          <a:scene3d>
            <a:camera prst="orthographicFront">
              <a:rot lat="0" lon="0" rev="0"/>
            </a:camera>
            <a:lightRig rig="balanced" dir="t"/>
          </a:scene3d>
          <a:sp3d prstMaterial="metal">
            <a:bevelT w="44450"/>
            <a:bevelB w="292100" prst="angle"/>
          </a:sp3d>
        </p:spPr>
        <p:txBody>
          <a:bodyPr wrap="square">
            <a:spAutoFit/>
          </a:bodyPr>
          <a:lstStyle/>
          <a:p>
            <a:pPr algn="just">
              <a:lnSpc>
                <a:spcPct val="90000"/>
              </a:lnSpc>
              <a:spcBef>
                <a:spcPts val="300"/>
              </a:spcBef>
              <a:spcAft>
                <a:spcPts val="300"/>
              </a:spcAft>
              <a:defRPr/>
            </a:pPr>
            <a:r>
              <a:rPr lang="en-US" sz="1400" b="1" u="sng" dirty="0">
                <a:solidFill>
                  <a:srgbClr val="002060"/>
                </a:solidFill>
                <a:cs typeface="Arial" pitchFamily="34" charset="0"/>
              </a:rPr>
              <a:t>Future activity (development </a:t>
            </a:r>
            <a:r>
              <a:rPr lang="en-US" sz="1400" b="1" u="sng" dirty="0" smtClean="0">
                <a:solidFill>
                  <a:srgbClr val="002060"/>
                </a:solidFill>
                <a:cs typeface="Arial" pitchFamily="34" charset="0"/>
              </a:rPr>
              <a:t>plan</a:t>
            </a:r>
            <a:r>
              <a:rPr lang="ru-RU" sz="1400" b="1" u="sng" dirty="0" smtClean="0">
                <a:solidFill>
                  <a:srgbClr val="002060"/>
                </a:solidFill>
                <a:cs typeface="Arial" pitchFamily="34" charset="0"/>
              </a:rPr>
              <a:t>)</a:t>
            </a:r>
            <a:endParaRPr kumimoji="1" lang="ru-RU" sz="1400" u="sng" dirty="0">
              <a:solidFill>
                <a:srgbClr val="000000"/>
              </a:solidFill>
            </a:endParaRPr>
          </a:p>
          <a:p>
            <a:r>
              <a:rPr lang="ru-RU" sz="1400" dirty="0"/>
              <a:t>1</a:t>
            </a:r>
            <a:r>
              <a:rPr lang="ru-RU" sz="1400" dirty="0" smtClean="0"/>
              <a:t>.</a:t>
            </a:r>
            <a:r>
              <a:rPr lang="en-US" sz="1400" dirty="0"/>
              <a:t> The Partnership is intended to complete the construction of </a:t>
            </a:r>
            <a:r>
              <a:rPr lang="en-US" sz="1400" dirty="0" err="1"/>
              <a:t>Beineu-Bozoy-Shymkent</a:t>
            </a:r>
            <a:r>
              <a:rPr lang="en-US" sz="1400" dirty="0"/>
              <a:t> Main Gas Pipeline in 2017 and increase design capacity of </a:t>
            </a:r>
            <a:r>
              <a:rPr lang="en-US" sz="1400" dirty="0" err="1"/>
              <a:t>Beineu-Bozoy-Shymkent</a:t>
            </a:r>
            <a:r>
              <a:rPr lang="en-US" sz="1400" dirty="0"/>
              <a:t> Main Gas Pipeline up to 10 </a:t>
            </a:r>
            <a:r>
              <a:rPr lang="en-US" sz="1400" dirty="0" err="1"/>
              <a:t>bln</a:t>
            </a:r>
            <a:r>
              <a:rPr lang="en-US" sz="1400" dirty="0"/>
              <a:t>. m3 per year under the execution of the Agreement between the RK Government and Government of Peoples’ Republic of China on cooperation in construction and operation of Kazakhstan-China Gas Pipeline dated August 18, 2007, ratified by the RK Law dated December 4, 2009 No.218-IV, taking into consideration amendments and supplements, introduced by the Minutes of meeting dated October 14, 2009 between the RK Government and Government of Peoples’ Republic of China on introduction of amendments and supplements to the Agreement, ratified by the RK Law dated July 15, 2010 </a:t>
            </a:r>
            <a:r>
              <a:rPr lang="en-US" sz="1400" dirty="0" smtClean="0"/>
              <a:t>No.330-IV</a:t>
            </a:r>
            <a:r>
              <a:rPr lang="ru-RU" sz="1400" dirty="0" smtClean="0"/>
              <a:t>. </a:t>
            </a:r>
          </a:p>
          <a:p>
            <a:r>
              <a:rPr lang="ru-RU" sz="1400" dirty="0" smtClean="0"/>
              <a:t>2. </a:t>
            </a:r>
            <a:r>
              <a:rPr lang="en-US" sz="1400" dirty="0"/>
              <a:t>One of basic directions of the Partnership activity is assurance for reliable and safe transportation of natural gas. The Partnership should transport the supplied gas volumes, and situations dangerous for humans and environment should not be allowed, at that having provided optimal indicators of production and economic activity. During the period of projects implementation, the Partnership is </a:t>
            </a:r>
            <a:r>
              <a:rPr lang="en-US" sz="1400" dirty="0" smtClean="0"/>
              <a:t>intended</a:t>
            </a:r>
            <a:r>
              <a:rPr lang="ru-RU" sz="1400" dirty="0" smtClean="0"/>
              <a:t>:</a:t>
            </a:r>
            <a:endParaRPr lang="ru-RU" sz="1400" dirty="0"/>
          </a:p>
          <a:p>
            <a:r>
              <a:rPr lang="en-US" dirty="0"/>
              <a:t> </a:t>
            </a:r>
            <a:r>
              <a:rPr lang="en-US" sz="1400" dirty="0"/>
              <a:t>a) to maintain the set level of natural gas transportation</a:t>
            </a:r>
            <a:endParaRPr lang="ru-RU" sz="1400" dirty="0"/>
          </a:p>
          <a:p>
            <a:r>
              <a:rPr lang="en-US" sz="1400" dirty="0"/>
              <a:t>b) to ensure lack of accidents at the gas pipeline facilities, emergency situation, which entails stoppage in production and causing of environmental damage </a:t>
            </a:r>
            <a:endParaRPr lang="ru-RU" sz="1400" dirty="0"/>
          </a:p>
          <a:p>
            <a:r>
              <a:rPr lang="en-US" sz="1400" dirty="0"/>
              <a:t>c) to increase the gas pipeline operation efficiency</a:t>
            </a:r>
            <a:endParaRPr lang="ru-RU" sz="1400" dirty="0"/>
          </a:p>
          <a:p>
            <a:r>
              <a:rPr lang="en-US" sz="1400" dirty="0"/>
              <a:t> d) to increase efficiency of use of energy resources (process gas, electric energy, water and etc.)</a:t>
            </a:r>
            <a:endParaRPr lang="ru-RU" sz="1400" dirty="0"/>
          </a:p>
          <a:p>
            <a:r>
              <a:rPr lang="en-US" sz="1400" dirty="0"/>
              <a:t>e) to ensure supporting of high performance efficiency and advanced training of personnel.</a:t>
            </a:r>
            <a:endParaRPr lang="ru-RU" sz="1400" dirty="0"/>
          </a:p>
          <a:p>
            <a:pPr algn="just">
              <a:lnSpc>
                <a:spcPct val="90000"/>
              </a:lnSpc>
              <a:spcBef>
                <a:spcPts val="300"/>
              </a:spcBef>
              <a:spcAft>
                <a:spcPts val="300"/>
              </a:spcAft>
              <a:defRPr/>
            </a:pPr>
            <a:r>
              <a:rPr lang="en-US" sz="1400" b="1" u="sng" dirty="0" smtClean="0">
                <a:solidFill>
                  <a:srgbClr val="002060"/>
                </a:solidFill>
                <a:cs typeface="Arial" pitchFamily="34" charset="0"/>
              </a:rPr>
              <a:t>Probable </a:t>
            </a:r>
            <a:r>
              <a:rPr lang="en-US" sz="1400" b="1" u="sng" dirty="0">
                <a:solidFill>
                  <a:srgbClr val="002060"/>
                </a:solidFill>
                <a:cs typeface="Arial" pitchFamily="34" charset="0"/>
              </a:rPr>
              <a:t>change of tariff for regulated service for gas transportation </a:t>
            </a:r>
            <a:endParaRPr lang="en-US" sz="1400" b="1" u="sng" dirty="0" smtClean="0">
              <a:solidFill>
                <a:srgbClr val="002060"/>
              </a:solidFill>
              <a:cs typeface="Arial" pitchFamily="34" charset="0"/>
            </a:endParaRPr>
          </a:p>
          <a:p>
            <a:pPr algn="just">
              <a:lnSpc>
                <a:spcPct val="90000"/>
              </a:lnSpc>
              <a:spcBef>
                <a:spcPts val="300"/>
              </a:spcBef>
              <a:spcAft>
                <a:spcPts val="300"/>
              </a:spcAft>
              <a:defRPr/>
            </a:pPr>
            <a:r>
              <a:rPr lang="en-US" sz="1400" dirty="0" smtClean="0"/>
              <a:t>Almaty </a:t>
            </a:r>
            <a:r>
              <a:rPr lang="en-US" sz="1400" dirty="0"/>
              <a:t>City Department of the Committee for regulation of natural monopolies and competition protection of the RK Ministry of National Economy has approved the threshold level of tariff and tariff estimate for regulated service for commercial gas transportation via main gas pipeline for 2015-2019 to the amount of 18 071 KZT per 1000 m3 excluding VAT, with putting into effect since March 1, 2016</a:t>
            </a:r>
            <a:r>
              <a:rPr lang="ru-RU" sz="1400" dirty="0" smtClean="0"/>
              <a:t>.   </a:t>
            </a:r>
            <a:endParaRPr kumimoji="1" lang="ru-RU" sz="1400" dirty="0" smtClean="0">
              <a:solidFill>
                <a:srgbClr val="000000"/>
              </a:solidFill>
            </a:endParaRPr>
          </a:p>
        </p:txBody>
      </p:sp>
      <p:pic>
        <p:nvPicPr>
          <p:cNvPr id="7" name="Рисунок 6"/>
          <p:cNvPicPr>
            <a:picLocks noChangeAspect="1" noChangeArrowheads="1"/>
          </p:cNvPicPr>
          <p:nvPr/>
        </p:nvPicPr>
        <p:blipFill>
          <a:blip r:embed="rId2" cstate="print"/>
          <a:srcRect/>
          <a:stretch>
            <a:fillRect/>
          </a:stretch>
        </p:blipFill>
        <p:spPr bwMode="auto">
          <a:xfrm>
            <a:off x="-836" y="0"/>
            <a:ext cx="1494766" cy="692696"/>
          </a:xfrm>
          <a:prstGeom prst="rect">
            <a:avLst/>
          </a:prstGeom>
          <a:noFill/>
          <a:ln w="9525">
            <a:noFill/>
            <a:miter lim="800000"/>
            <a:headEnd/>
            <a:tailEnd/>
          </a:ln>
        </p:spPr>
      </p:pic>
      <p:cxnSp>
        <p:nvCxnSpPr>
          <p:cNvPr id="8" name="Прямая соединительная линия 7"/>
          <p:cNvCxnSpPr/>
          <p:nvPr/>
        </p:nvCxnSpPr>
        <p:spPr>
          <a:xfrm>
            <a:off x="0" y="10527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6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sp>
        <p:nvSpPr>
          <p:cNvPr id="6" name="Прямоугольник 5"/>
          <p:cNvSpPr/>
          <p:nvPr/>
        </p:nvSpPr>
        <p:spPr>
          <a:xfrm>
            <a:off x="287940" y="1484784"/>
            <a:ext cx="8846396" cy="3477875"/>
          </a:xfrm>
          <a:prstGeom prst="rect">
            <a:avLst/>
          </a:prstGeom>
        </p:spPr>
        <p:txBody>
          <a:bodyPr wrap="none">
            <a:spAutoFit/>
          </a:bodyPr>
          <a:lstStyle/>
          <a:p>
            <a:pPr algn="ctr"/>
            <a:r>
              <a:rPr lang="en-US" sz="11000" dirty="0">
                <a:solidFill>
                  <a:srgbClr val="002060"/>
                </a:solidFill>
                <a:cs typeface="Times New Roman" panose="02020603050405020304" pitchFamily="18" charset="0"/>
              </a:rPr>
              <a:t>Thank you for </a:t>
            </a:r>
            <a:endParaRPr lang="en-US" sz="11000" dirty="0" smtClean="0">
              <a:solidFill>
                <a:srgbClr val="002060"/>
              </a:solidFill>
              <a:cs typeface="Times New Roman" panose="02020603050405020304" pitchFamily="18" charset="0"/>
            </a:endParaRPr>
          </a:p>
          <a:p>
            <a:pPr algn="ctr"/>
            <a:r>
              <a:rPr lang="en-US" sz="11000" dirty="0" smtClean="0">
                <a:solidFill>
                  <a:srgbClr val="002060"/>
                </a:solidFill>
                <a:cs typeface="Times New Roman" panose="02020603050405020304" pitchFamily="18" charset="0"/>
              </a:rPr>
              <a:t>your </a:t>
            </a:r>
            <a:r>
              <a:rPr lang="en-US" sz="11000" dirty="0">
                <a:solidFill>
                  <a:srgbClr val="002060"/>
                </a:solidFill>
                <a:cs typeface="Times New Roman" panose="02020603050405020304" pitchFamily="18" charset="0"/>
              </a:rPr>
              <a:t>attention</a:t>
            </a:r>
            <a:r>
              <a:rPr lang="ru-RU" sz="11000" dirty="0" smtClean="0">
                <a:solidFill>
                  <a:srgbClr val="002060"/>
                </a:solidFill>
                <a:cs typeface="Times New Roman" panose="02020603050405020304" pitchFamily="18" charset="0"/>
              </a:rPr>
              <a:t>!</a:t>
            </a:r>
            <a:endParaRPr lang="ru-RU" sz="11000"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3924761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1382"/>
            <a:ext cx="7560840" cy="936104"/>
          </a:xfrm>
        </p:spPr>
        <p:txBody>
          <a:bodyPr>
            <a:noAutofit/>
          </a:bodyPr>
          <a:lstStyle/>
          <a:p>
            <a:r>
              <a:rPr lang="en-US" sz="3000" b="1" kern="0" dirty="0">
                <a:solidFill>
                  <a:srgbClr val="002060"/>
                </a:solidFill>
                <a:latin typeface="+mn-lt"/>
                <a:cs typeface="Times New Roman" panose="02020603050405020304" pitchFamily="18" charset="0"/>
              </a:rPr>
              <a:t>General information on the Project </a:t>
            </a:r>
            <a:endParaRPr lang="ru-RU" sz="3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53752" y="980728"/>
            <a:ext cx="9036496" cy="5328592"/>
          </a:xfrm>
          <a:prstGeom prst="rect">
            <a:avLst/>
          </a:prstGeom>
        </p:spPr>
        <p:txBody>
          <a:bodyPr>
            <a:noAutofit/>
          </a:bodyPr>
          <a:lstStyle/>
          <a:p>
            <a:pPr marL="0" indent="450000" algn="just" eaLnBrk="0" hangingPunct="0">
              <a:spcBef>
                <a:spcPts val="0"/>
              </a:spcBef>
              <a:buNone/>
            </a:pPr>
            <a:r>
              <a:rPr kumimoji="1" lang="en-US" altLang="ru-RU" sz="2000" dirty="0" err="1" smtClean="0">
                <a:solidFill>
                  <a:srgbClr val="000000"/>
                </a:solidFill>
              </a:rPr>
              <a:t>Beineu-Shymkent</a:t>
            </a:r>
            <a:r>
              <a:rPr kumimoji="1" lang="en-US" altLang="ru-RU" sz="2000" dirty="0" smtClean="0">
                <a:solidFill>
                  <a:srgbClr val="000000"/>
                </a:solidFill>
              </a:rPr>
              <a:t> </a:t>
            </a:r>
            <a:r>
              <a:rPr kumimoji="1" lang="en-US" altLang="ru-RU" sz="2000" dirty="0">
                <a:solidFill>
                  <a:srgbClr val="000000"/>
                </a:solidFill>
              </a:rPr>
              <a:t>Gas Pipeline </a:t>
            </a:r>
            <a:r>
              <a:rPr kumimoji="1" lang="en-US" altLang="ru-RU" sz="2000" dirty="0" smtClean="0">
                <a:solidFill>
                  <a:srgbClr val="000000"/>
                </a:solidFill>
              </a:rPr>
              <a:t>LLP </a:t>
            </a:r>
            <a:r>
              <a:rPr kumimoji="1" lang="en-US" altLang="ru-RU" sz="2000" dirty="0">
                <a:solidFill>
                  <a:srgbClr val="000000"/>
                </a:solidFill>
              </a:rPr>
              <a:t>(hereinafter – the </a:t>
            </a:r>
            <a:r>
              <a:rPr kumimoji="1" lang="en-US" altLang="ru-RU" sz="2000" dirty="0" smtClean="0">
                <a:solidFill>
                  <a:srgbClr val="000000"/>
                </a:solidFill>
              </a:rPr>
              <a:t>Partnership) </a:t>
            </a:r>
            <a:r>
              <a:rPr kumimoji="1" lang="en-US" altLang="ru-RU" sz="2000" dirty="0">
                <a:solidFill>
                  <a:srgbClr val="000000"/>
                </a:solidFill>
              </a:rPr>
              <a:t>was registered </a:t>
            </a:r>
            <a:r>
              <a:rPr kumimoji="1" lang="en-US" altLang="ru-RU" sz="2000" dirty="0" smtClean="0">
                <a:solidFill>
                  <a:srgbClr val="000000"/>
                </a:solidFill>
              </a:rPr>
              <a:t>on </a:t>
            </a:r>
            <a:r>
              <a:rPr kumimoji="1" lang="en-US" altLang="ru-RU" sz="2000" dirty="0">
                <a:solidFill>
                  <a:srgbClr val="000000"/>
                </a:solidFill>
              </a:rPr>
              <a:t>January 18, </a:t>
            </a:r>
            <a:r>
              <a:rPr kumimoji="1" lang="en-US" altLang="ru-RU" sz="2000" dirty="0" smtClean="0">
                <a:solidFill>
                  <a:srgbClr val="000000"/>
                </a:solidFill>
              </a:rPr>
              <a:t>2011.</a:t>
            </a:r>
            <a:endParaRPr kumimoji="1" lang="ru-RU" altLang="ru-RU" sz="2000" dirty="0" smtClean="0">
              <a:solidFill>
                <a:srgbClr val="000000"/>
              </a:solidFill>
            </a:endParaRPr>
          </a:p>
          <a:p>
            <a:pPr marL="0" indent="450000" algn="just">
              <a:spcBef>
                <a:spcPts val="0"/>
              </a:spcBef>
              <a:buNone/>
            </a:pPr>
            <a:endParaRPr kumimoji="1" lang="ru-RU" sz="2000" dirty="0" smtClean="0">
              <a:solidFill>
                <a:srgbClr val="000000"/>
              </a:solidFill>
            </a:endParaRPr>
          </a:p>
          <a:p>
            <a:pPr marL="0" indent="450000" algn="just">
              <a:spcBef>
                <a:spcPts val="0"/>
              </a:spcBef>
              <a:buNone/>
            </a:pPr>
            <a:r>
              <a:rPr kumimoji="1" lang="en-US" sz="2000" dirty="0">
                <a:solidFill>
                  <a:srgbClr val="000000"/>
                </a:solidFill>
              </a:rPr>
              <a:t>The Partnership was established for the purposes of engineering, construction and operation of the gas pipeline on the route </a:t>
            </a:r>
            <a:r>
              <a:rPr kumimoji="1" lang="en-US" sz="2000" dirty="0" err="1">
                <a:solidFill>
                  <a:srgbClr val="000000"/>
                </a:solidFill>
              </a:rPr>
              <a:t>Beineu-Bozoy-Shymkent</a:t>
            </a:r>
            <a:r>
              <a:rPr kumimoji="1" lang="en-US" sz="2000" dirty="0" smtClean="0">
                <a:solidFill>
                  <a:srgbClr val="000000"/>
                </a:solidFill>
              </a:rPr>
              <a:t>.</a:t>
            </a:r>
            <a:endParaRPr kumimoji="1" lang="ru-RU" sz="2000" dirty="0" smtClean="0">
              <a:solidFill>
                <a:srgbClr val="000000"/>
              </a:solidFill>
            </a:endParaRPr>
          </a:p>
          <a:p>
            <a:pPr marL="0" indent="450000" algn="just">
              <a:spcBef>
                <a:spcPts val="0"/>
              </a:spcBef>
              <a:buNone/>
            </a:pPr>
            <a:endParaRPr kumimoji="1" lang="ru-RU" sz="2000" dirty="0">
              <a:solidFill>
                <a:srgbClr val="000000"/>
              </a:solidFill>
            </a:endParaRPr>
          </a:p>
          <a:p>
            <a:pPr marL="0" indent="450000" algn="just">
              <a:spcBef>
                <a:spcPts val="0"/>
              </a:spcBef>
              <a:buNone/>
            </a:pPr>
            <a:r>
              <a:rPr kumimoji="1" lang="en-US" sz="2000" dirty="0">
                <a:solidFill>
                  <a:srgbClr val="000000"/>
                </a:solidFill>
              </a:rPr>
              <a:t>The Partnership Shareholders are 50% </a:t>
            </a:r>
            <a:r>
              <a:rPr kumimoji="1" lang="en-US" sz="2000" dirty="0" err="1">
                <a:solidFill>
                  <a:srgbClr val="000000"/>
                </a:solidFill>
              </a:rPr>
              <a:t>KazTransGas</a:t>
            </a:r>
            <a:r>
              <a:rPr kumimoji="1" lang="en-US" sz="2000" dirty="0">
                <a:solidFill>
                  <a:srgbClr val="000000"/>
                </a:solidFill>
              </a:rPr>
              <a:t> JSC and 50% Chinese company Trans-Asia Gas Pipeline Co </a:t>
            </a:r>
            <a:r>
              <a:rPr kumimoji="1" lang="en-US" sz="2000" dirty="0" smtClean="0">
                <a:solidFill>
                  <a:srgbClr val="000000"/>
                </a:solidFill>
              </a:rPr>
              <a:t>Ltd.</a:t>
            </a:r>
            <a:endParaRPr kumimoji="1" lang="ru-RU" sz="2000" dirty="0">
              <a:solidFill>
                <a:srgbClr val="000000"/>
              </a:solidFill>
            </a:endParaRPr>
          </a:p>
          <a:p>
            <a:pPr marL="0" indent="450000" algn="just" eaLnBrk="0" hangingPunct="0">
              <a:spcBef>
                <a:spcPts val="0"/>
              </a:spcBef>
              <a:buNone/>
            </a:pPr>
            <a:r>
              <a:rPr kumimoji="1" lang="ru-RU" sz="2000" dirty="0" smtClean="0">
                <a:solidFill>
                  <a:srgbClr val="000000"/>
                </a:solidFill>
              </a:rPr>
              <a:t>	</a:t>
            </a:r>
          </a:p>
          <a:p>
            <a:pPr marL="0" indent="450000" algn="just" eaLnBrk="0" hangingPunct="0">
              <a:spcBef>
                <a:spcPts val="0"/>
              </a:spcBef>
              <a:buNone/>
            </a:pPr>
            <a:r>
              <a:rPr kumimoji="1" lang="en-US" sz="2000" dirty="0">
                <a:solidFill>
                  <a:srgbClr val="000000"/>
                </a:solidFill>
              </a:rPr>
              <a:t>The Gas Pipeline construction project is being implemented within the frames of the Agreement between the Government of RK and the Government of the People’s Republic of China on cooperation in construction and operation of Kazakhstan-China Gas Pipeline dated August 18, 2007 ratified by RK Law No.218-IV dated December 4, 2009, with consideration of amendments and supplements introduced by the Minutes dated October 14, 2009 between the Government of RK and the Government of the People’s Republic of China on introduction of amendments and supplements to the Agreement ratified by RK Law No.330-IV dated July 15, </a:t>
            </a:r>
            <a:r>
              <a:rPr kumimoji="1" lang="en-US" sz="2000" dirty="0" smtClean="0">
                <a:solidFill>
                  <a:srgbClr val="000000"/>
                </a:solidFill>
              </a:rPr>
              <a:t>2010</a:t>
            </a:r>
            <a:r>
              <a:rPr kumimoji="1" lang="ru-RU" sz="2000" dirty="0" smtClean="0">
                <a:solidFill>
                  <a:srgbClr val="000000"/>
                </a:solidFill>
              </a:rPr>
              <a:t>.</a:t>
            </a:r>
            <a:endParaRPr kumimoji="1" lang="en-US" altLang="ru-RU" sz="2000" dirty="0">
              <a:solidFill>
                <a:srgbClr val="000000"/>
              </a:solidFill>
            </a:endParaRPr>
          </a:p>
        </p:txBody>
      </p:sp>
      <p:pic>
        <p:nvPicPr>
          <p:cNvPr id="4" name="Рисунок 3"/>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a:off x="0" y="6453336"/>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1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5"/>
          <p:cNvGrpSpPr>
            <a:grpSpLocks/>
          </p:cNvGrpSpPr>
          <p:nvPr/>
        </p:nvGrpSpPr>
        <p:grpSpPr bwMode="auto">
          <a:xfrm>
            <a:off x="46108" y="754090"/>
            <a:ext cx="9067800" cy="5915269"/>
            <a:chOff x="48" y="736"/>
            <a:chExt cx="5664" cy="3429"/>
          </a:xfrm>
        </p:grpSpPr>
        <p:pic>
          <p:nvPicPr>
            <p:cNvPr id="3402" name="Picture 4" descr="Карта ББ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 y="736"/>
              <a:ext cx="5664" cy="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p:cNvSpPr txBox="1">
              <a:spLocks noChangeArrowheads="1"/>
            </p:cNvSpPr>
            <p:nvPr/>
          </p:nvSpPr>
          <p:spPr bwMode="auto">
            <a:xfrm>
              <a:off x="521" y="799"/>
              <a:ext cx="1284" cy="268"/>
            </a:xfrm>
            <a:prstGeom prst="rect">
              <a:avLst/>
            </a:prstGeom>
            <a:noFill/>
            <a:ln w="9525">
              <a:noFill/>
              <a:miter lim="800000"/>
              <a:headEnd/>
              <a:tailEnd/>
            </a:ln>
            <a:effectLst/>
          </p:spPr>
          <p:txBody>
            <a:bodyPr>
              <a:spAutoFit/>
            </a:bodyPr>
            <a:lstStyle/>
            <a:p>
              <a:pPr algn="ctr">
                <a:defRPr/>
              </a:pPr>
              <a:r>
                <a:rPr lang="ru-RU" sz="1200" b="1" dirty="0">
                  <a:solidFill>
                    <a:srgbClr val="5F5F5F"/>
                  </a:solidFill>
                  <a:effectLst>
                    <a:outerShdw blurRad="38100" dist="38100" dir="2700000" algn="tl">
                      <a:srgbClr val="000000"/>
                    </a:outerShdw>
                  </a:effectLst>
                  <a:latin typeface="+mj-lt"/>
                </a:rPr>
                <a:t>А К Т Ю Б И Н С К А Я </a:t>
              </a:r>
            </a:p>
            <a:p>
              <a:pPr algn="ctr">
                <a:defRPr/>
              </a:pPr>
              <a:r>
                <a:rPr lang="ru-RU" sz="1200" b="1" dirty="0">
                  <a:solidFill>
                    <a:srgbClr val="5F5F5F"/>
                  </a:solidFill>
                  <a:effectLst>
                    <a:outerShdw blurRad="38100" dist="38100" dir="2700000" algn="tl">
                      <a:srgbClr val="000000"/>
                    </a:outerShdw>
                  </a:effectLst>
                  <a:latin typeface="+mj-lt"/>
                </a:rPr>
                <a:t>О Б Л А С Т Ь</a:t>
              </a:r>
            </a:p>
          </p:txBody>
        </p:sp>
        <p:sp>
          <p:nvSpPr>
            <p:cNvPr id="3" name="Text Box 6"/>
            <p:cNvSpPr txBox="1">
              <a:spLocks noChangeArrowheads="1"/>
            </p:cNvSpPr>
            <p:nvPr/>
          </p:nvSpPr>
          <p:spPr bwMode="auto">
            <a:xfrm rot="-5042948">
              <a:off x="-619" y="2720"/>
              <a:ext cx="1679" cy="288"/>
            </a:xfrm>
            <a:prstGeom prst="rect">
              <a:avLst/>
            </a:prstGeom>
            <a:noFill/>
            <a:ln w="9525">
              <a:noFill/>
              <a:miter lim="800000"/>
              <a:headEnd/>
              <a:tailEnd/>
            </a:ln>
            <a:effectLst/>
          </p:spPr>
          <p:txBody>
            <a:bodyPr>
              <a:spAutoFit/>
            </a:bodyPr>
            <a:lstStyle/>
            <a:p>
              <a:pPr algn="ctr">
                <a:defRPr/>
              </a:pPr>
              <a:r>
                <a:rPr lang="ru-RU" sz="1200" b="1" dirty="0">
                  <a:solidFill>
                    <a:srgbClr val="5F5F5F"/>
                  </a:solidFill>
                  <a:effectLst>
                    <a:outerShdw blurRad="38100" dist="38100" dir="2700000" algn="tl">
                      <a:srgbClr val="000000"/>
                    </a:outerShdw>
                  </a:effectLst>
                  <a:latin typeface="+mj-lt"/>
                </a:rPr>
                <a:t>М А Н Г И С Т А У С К А Я </a:t>
              </a:r>
            </a:p>
            <a:p>
              <a:pPr algn="ctr">
                <a:defRPr/>
              </a:pPr>
              <a:r>
                <a:rPr lang="ru-RU" sz="1200" b="1" dirty="0">
                  <a:solidFill>
                    <a:srgbClr val="5F5F5F"/>
                  </a:solidFill>
                  <a:effectLst>
                    <a:outerShdw blurRad="38100" dist="38100" dir="2700000" algn="tl">
                      <a:srgbClr val="000000"/>
                    </a:outerShdw>
                  </a:effectLst>
                  <a:latin typeface="+mj-lt"/>
                </a:rPr>
                <a:t>О Б Л А С Т Ь</a:t>
              </a:r>
            </a:p>
          </p:txBody>
        </p:sp>
      </p:grpSp>
      <p:sp>
        <p:nvSpPr>
          <p:cNvPr id="3075" name="Freeform 11"/>
          <p:cNvSpPr>
            <a:spLocks/>
          </p:cNvSpPr>
          <p:nvPr/>
        </p:nvSpPr>
        <p:spPr bwMode="auto">
          <a:xfrm>
            <a:off x="3738563" y="1844675"/>
            <a:ext cx="4762500" cy="3743325"/>
          </a:xfrm>
          <a:custGeom>
            <a:avLst/>
            <a:gdLst>
              <a:gd name="T0" fmla="*/ 0 w 500"/>
              <a:gd name="T1" fmla="*/ 0 h 393"/>
              <a:gd name="T2" fmla="*/ 2147483647 w 500"/>
              <a:gd name="T3" fmla="*/ 2147483647 h 393"/>
              <a:gd name="T4" fmla="*/ 2147483647 w 500"/>
              <a:gd name="T5" fmla="*/ 2147483647 h 393"/>
              <a:gd name="T6" fmla="*/ 2147483647 w 500"/>
              <a:gd name="T7" fmla="*/ 2147483647 h 393"/>
              <a:gd name="T8" fmla="*/ 2147483647 w 500"/>
              <a:gd name="T9" fmla="*/ 2147483647 h 393"/>
              <a:gd name="T10" fmla="*/ 2147483647 w 500"/>
              <a:gd name="T11" fmla="*/ 2147483647 h 393"/>
              <a:gd name="T12" fmla="*/ 2147483647 w 500"/>
              <a:gd name="T13" fmla="*/ 2147483647 h 393"/>
              <a:gd name="T14" fmla="*/ 2147483647 w 500"/>
              <a:gd name="T15" fmla="*/ 2147483647 h 393"/>
              <a:gd name="T16" fmla="*/ 2147483647 w 500"/>
              <a:gd name="T17" fmla="*/ 2147483647 h 393"/>
              <a:gd name="T18" fmla="*/ 2147483647 w 500"/>
              <a:gd name="T19" fmla="*/ 2147483647 h 393"/>
              <a:gd name="T20" fmla="*/ 2147483647 w 500"/>
              <a:gd name="T21" fmla="*/ 2147483647 h 393"/>
              <a:gd name="T22" fmla="*/ 2147483647 w 500"/>
              <a:gd name="T23" fmla="*/ 2147483647 h 393"/>
              <a:gd name="T24" fmla="*/ 2147483647 w 500"/>
              <a:gd name="T25" fmla="*/ 2147483647 h 393"/>
              <a:gd name="T26" fmla="*/ 2147483647 w 500"/>
              <a:gd name="T27" fmla="*/ 2147483647 h 393"/>
              <a:gd name="T28" fmla="*/ 2147483647 w 500"/>
              <a:gd name="T29" fmla="*/ 2147483647 h 393"/>
              <a:gd name="T30" fmla="*/ 2147483647 w 500"/>
              <a:gd name="T31" fmla="*/ 2147483647 h 393"/>
              <a:gd name="T32" fmla="*/ 2147483647 w 500"/>
              <a:gd name="T33" fmla="*/ 2147483647 h 393"/>
              <a:gd name="T34" fmla="*/ 2147483647 w 500"/>
              <a:gd name="T35" fmla="*/ 2147483647 h 393"/>
              <a:gd name="T36" fmla="*/ 2147483647 w 500"/>
              <a:gd name="T37" fmla="*/ 2147483647 h 393"/>
              <a:gd name="T38" fmla="*/ 2147483647 w 500"/>
              <a:gd name="T39" fmla="*/ 2147483647 h 393"/>
              <a:gd name="T40" fmla="*/ 2147483647 w 500"/>
              <a:gd name="T41" fmla="*/ 2147483647 h 393"/>
              <a:gd name="T42" fmla="*/ 2147483647 w 500"/>
              <a:gd name="T43" fmla="*/ 2147483647 h 393"/>
              <a:gd name="T44" fmla="*/ 2147483647 w 500"/>
              <a:gd name="T45" fmla="*/ 2147483647 h 3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0"/>
              <a:gd name="T70" fmla="*/ 0 h 393"/>
              <a:gd name="T71" fmla="*/ 500 w 500"/>
              <a:gd name="T72" fmla="*/ 393 h 3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0" h="393">
                <a:moveTo>
                  <a:pt x="0" y="0"/>
                </a:moveTo>
                <a:lnTo>
                  <a:pt x="16" y="14"/>
                </a:lnTo>
                <a:lnTo>
                  <a:pt x="18" y="42"/>
                </a:lnTo>
                <a:lnTo>
                  <a:pt x="37" y="42"/>
                </a:lnTo>
                <a:lnTo>
                  <a:pt x="45" y="67"/>
                </a:lnTo>
                <a:lnTo>
                  <a:pt x="50" y="99"/>
                </a:lnTo>
                <a:lnTo>
                  <a:pt x="81" y="100"/>
                </a:lnTo>
                <a:lnTo>
                  <a:pt x="90" y="109"/>
                </a:lnTo>
                <a:lnTo>
                  <a:pt x="114" y="119"/>
                </a:lnTo>
                <a:lnTo>
                  <a:pt x="139" y="110"/>
                </a:lnTo>
                <a:lnTo>
                  <a:pt x="186" y="167"/>
                </a:lnTo>
                <a:lnTo>
                  <a:pt x="230" y="177"/>
                </a:lnTo>
                <a:lnTo>
                  <a:pt x="273" y="199"/>
                </a:lnTo>
                <a:lnTo>
                  <a:pt x="283" y="223"/>
                </a:lnTo>
                <a:lnTo>
                  <a:pt x="352" y="267"/>
                </a:lnTo>
                <a:lnTo>
                  <a:pt x="372" y="301"/>
                </a:lnTo>
                <a:lnTo>
                  <a:pt x="386" y="311"/>
                </a:lnTo>
                <a:lnTo>
                  <a:pt x="387" y="329"/>
                </a:lnTo>
                <a:lnTo>
                  <a:pt x="406" y="341"/>
                </a:lnTo>
                <a:lnTo>
                  <a:pt x="423" y="335"/>
                </a:lnTo>
                <a:lnTo>
                  <a:pt x="462" y="362"/>
                </a:lnTo>
                <a:lnTo>
                  <a:pt x="477" y="385"/>
                </a:lnTo>
                <a:lnTo>
                  <a:pt x="500" y="393"/>
                </a:lnTo>
              </a:path>
            </a:pathLst>
          </a:custGeom>
          <a:noFill/>
          <a:ln w="889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dirty="0" smtClean="0">
              <a:solidFill>
                <a:prstClr val="black"/>
              </a:solidFill>
            </a:endParaRPr>
          </a:p>
        </p:txBody>
      </p:sp>
      <p:sp>
        <p:nvSpPr>
          <p:cNvPr id="3400" name="Rectangle 35"/>
          <p:cNvSpPr>
            <a:spLocks noChangeArrowheads="1"/>
          </p:cNvSpPr>
          <p:nvPr/>
        </p:nvSpPr>
        <p:spPr bwMode="auto">
          <a:xfrm>
            <a:off x="5143005" y="3300418"/>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cxnSp>
        <p:nvCxnSpPr>
          <p:cNvPr id="178" name="Прямая соединительная линия 177"/>
          <p:cNvCxnSpPr/>
          <p:nvPr/>
        </p:nvCxnSpPr>
        <p:spPr>
          <a:xfrm rot="16200000" flipV="1">
            <a:off x="321470" y="2964656"/>
            <a:ext cx="500062" cy="428625"/>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80" name="Прямая соединительная линия 179"/>
          <p:cNvCxnSpPr/>
          <p:nvPr/>
        </p:nvCxnSpPr>
        <p:spPr>
          <a:xfrm flipH="1" flipV="1">
            <a:off x="96640" y="1844675"/>
            <a:ext cx="279667" cy="1084263"/>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191" name="Прямая соединительная линия 190"/>
          <p:cNvCxnSpPr/>
          <p:nvPr/>
        </p:nvCxnSpPr>
        <p:spPr>
          <a:xfrm>
            <a:off x="2164153" y="2245669"/>
            <a:ext cx="35719" cy="565150"/>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4" name="Прямая соединительная линия 193"/>
          <p:cNvCxnSpPr/>
          <p:nvPr/>
        </p:nvCxnSpPr>
        <p:spPr>
          <a:xfrm rot="5400000">
            <a:off x="1571625" y="3071813"/>
            <a:ext cx="928687" cy="35718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97" name="Прямая соединительная линия 196"/>
          <p:cNvCxnSpPr/>
          <p:nvPr/>
        </p:nvCxnSpPr>
        <p:spPr>
          <a:xfrm rot="16200000" flipH="1">
            <a:off x="1357312" y="4214813"/>
            <a:ext cx="1071563" cy="71438"/>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00" name="Прямая соединительная линия 199"/>
          <p:cNvCxnSpPr/>
          <p:nvPr/>
        </p:nvCxnSpPr>
        <p:spPr>
          <a:xfrm rot="16200000" flipH="1">
            <a:off x="785813" y="3429000"/>
            <a:ext cx="928688" cy="928687"/>
          </a:xfrm>
          <a:prstGeom prst="line">
            <a:avLst/>
          </a:prstGeom>
          <a:ln w="63500">
            <a:solidFill>
              <a:srgbClr val="E8A51E"/>
            </a:solidFill>
          </a:ln>
        </p:spPr>
        <p:style>
          <a:lnRef idx="1">
            <a:schemeClr val="accent1"/>
          </a:lnRef>
          <a:fillRef idx="0">
            <a:schemeClr val="accent1"/>
          </a:fillRef>
          <a:effectRef idx="0">
            <a:schemeClr val="accent1"/>
          </a:effectRef>
          <a:fontRef idx="minor">
            <a:schemeClr val="tx1"/>
          </a:fontRef>
        </p:style>
      </p:cxnSp>
      <p:cxnSp>
        <p:nvCxnSpPr>
          <p:cNvPr id="202" name="Прямая соединительная линия 201"/>
          <p:cNvCxnSpPr/>
          <p:nvPr/>
        </p:nvCxnSpPr>
        <p:spPr>
          <a:xfrm rot="16200000" flipH="1">
            <a:off x="1607344" y="4464844"/>
            <a:ext cx="428625" cy="214313"/>
          </a:xfrm>
          <a:prstGeom prst="line">
            <a:avLst/>
          </a:prstGeom>
          <a:ln w="635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210" name="Прямая соединительная линия 209"/>
          <p:cNvCxnSpPr/>
          <p:nvPr/>
        </p:nvCxnSpPr>
        <p:spPr>
          <a:xfrm rot="16200000" flipV="1">
            <a:off x="1607344" y="1535906"/>
            <a:ext cx="928688" cy="142875"/>
          </a:xfrm>
          <a:prstGeom prst="line">
            <a:avLst/>
          </a:prstGeom>
          <a:ln w="508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12" name="Прямая соединительная линия 211"/>
          <p:cNvCxnSpPr/>
          <p:nvPr/>
        </p:nvCxnSpPr>
        <p:spPr>
          <a:xfrm flipV="1">
            <a:off x="7848600" y="5715001"/>
            <a:ext cx="866775" cy="34924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4" name="Прямая соединительная линия 213"/>
          <p:cNvCxnSpPr/>
          <p:nvPr/>
        </p:nvCxnSpPr>
        <p:spPr>
          <a:xfrm rot="5400000" flipH="1" flipV="1">
            <a:off x="8572500" y="5214938"/>
            <a:ext cx="642938" cy="50006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8" name="Прямая соединительная линия 217"/>
          <p:cNvCxnSpPr/>
          <p:nvPr/>
        </p:nvCxnSpPr>
        <p:spPr>
          <a:xfrm flipV="1">
            <a:off x="8715375" y="5715002"/>
            <a:ext cx="71438" cy="349248"/>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cxnSp>
        <p:nvCxnSpPr>
          <p:cNvPr id="220" name="Прямая соединительная линия 219"/>
          <p:cNvCxnSpPr/>
          <p:nvPr/>
        </p:nvCxnSpPr>
        <p:spPr>
          <a:xfrm rot="5400000" flipH="1" flipV="1">
            <a:off x="8786813" y="5357813"/>
            <a:ext cx="357187" cy="357187"/>
          </a:xfrm>
          <a:prstGeom prst="line">
            <a:avLst/>
          </a:prstGeom>
          <a:ln w="50800" cap="rnd">
            <a:solidFill>
              <a:srgbClr val="660066"/>
            </a:solidFill>
            <a:miter lim="800000"/>
          </a:ln>
        </p:spPr>
        <p:style>
          <a:lnRef idx="1">
            <a:schemeClr val="accent1"/>
          </a:lnRef>
          <a:fillRef idx="0">
            <a:schemeClr val="accent1"/>
          </a:fillRef>
          <a:effectRef idx="0">
            <a:schemeClr val="accent1"/>
          </a:effectRef>
          <a:fontRef idx="minor">
            <a:schemeClr val="tx1"/>
          </a:fontRef>
        </p:style>
      </p:cxnSp>
      <p:sp>
        <p:nvSpPr>
          <p:cNvPr id="3124" name="Text Box 14"/>
          <p:cNvSpPr txBox="1">
            <a:spLocks noChangeArrowheads="1"/>
          </p:cNvSpPr>
          <p:nvPr/>
        </p:nvSpPr>
        <p:spPr bwMode="auto">
          <a:xfrm>
            <a:off x="906082" y="1905000"/>
            <a:ext cx="107511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Bozoy</a:t>
            </a:r>
            <a:r>
              <a:rPr lang="en-US" sz="1000" b="1" u="sng" dirty="0" smtClean="0">
                <a:solidFill>
                  <a:srgbClr val="000000"/>
                </a:solidFill>
              </a:rPr>
              <a:t> CS</a:t>
            </a:r>
            <a:endParaRPr lang="ru-RU" sz="1000" b="1" u="sng" dirty="0" smtClean="0">
              <a:solidFill>
                <a:srgbClr val="000000"/>
              </a:solidFill>
            </a:endParaRPr>
          </a:p>
          <a:p>
            <a:pPr algn="ctr" eaLnBrk="1" hangingPunct="1"/>
            <a:r>
              <a:rPr lang="en-US" sz="800" b="1" i="1" u="sng" dirty="0" err="1" smtClean="0">
                <a:solidFill>
                  <a:srgbClr val="000000"/>
                </a:solidFill>
              </a:rPr>
              <a:t>Bozoy</a:t>
            </a:r>
            <a:r>
              <a:rPr lang="en-US" sz="800" b="1" i="1" u="sng" dirty="0" smtClean="0">
                <a:solidFill>
                  <a:srgbClr val="000000"/>
                </a:solidFill>
              </a:rPr>
              <a:t> SC</a:t>
            </a:r>
            <a:endParaRPr lang="ru-RU" sz="800" b="1" i="1" u="sng" dirty="0" smtClean="0">
              <a:solidFill>
                <a:srgbClr val="000000"/>
              </a:solidFill>
            </a:endParaRPr>
          </a:p>
        </p:txBody>
      </p:sp>
      <p:sp>
        <p:nvSpPr>
          <p:cNvPr id="3125" name="Rectangle 35"/>
          <p:cNvSpPr>
            <a:spLocks noChangeArrowheads="1"/>
          </p:cNvSpPr>
          <p:nvPr/>
        </p:nvSpPr>
        <p:spPr bwMode="auto">
          <a:xfrm>
            <a:off x="7157523" y="435381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p:nvSpPr>
          <p:cNvPr id="160" name="Заголовок 1"/>
          <p:cNvSpPr txBox="1">
            <a:spLocks/>
          </p:cNvSpPr>
          <p:nvPr/>
        </p:nvSpPr>
        <p:spPr bwMode="auto">
          <a:xfrm>
            <a:off x="0" y="0"/>
            <a:ext cx="9144000" cy="620713"/>
          </a:xfrm>
          <a:prstGeom prst="rect">
            <a:avLst/>
          </a:prstGeom>
          <a:noFill/>
          <a:ln w="9525">
            <a:noFill/>
            <a:miter lim="800000"/>
            <a:headEnd/>
            <a:tailEnd/>
          </a:ln>
        </p:spPr>
        <p:txBody>
          <a:bodyPr anchor="ctr"/>
          <a:lstStyle/>
          <a:p>
            <a:pPr algn="ctr">
              <a:defRPr/>
            </a:pPr>
            <a:r>
              <a:rPr lang="en-US" sz="2300" b="1" dirty="0" err="1" smtClean="0">
                <a:solidFill>
                  <a:srgbClr val="002060"/>
                </a:solidFill>
                <a:ea typeface="Arial Unicode MS" pitchFamily="34" charset="-128"/>
                <a:cs typeface="Calibri" pitchFamily="34" charset="0"/>
              </a:rPr>
              <a:t>Beineu-Bozoy-Shymkent</a:t>
            </a:r>
            <a:r>
              <a:rPr lang="en-US" sz="2300" b="1" dirty="0" smtClean="0">
                <a:solidFill>
                  <a:srgbClr val="002060"/>
                </a:solidFill>
                <a:ea typeface="Arial Unicode MS" pitchFamily="34" charset="-128"/>
                <a:cs typeface="Calibri" pitchFamily="34" charset="0"/>
              </a:rPr>
              <a:t> gas pipeline route</a:t>
            </a:r>
            <a:endParaRPr lang="ru-RU" sz="2300" b="1" dirty="0">
              <a:solidFill>
                <a:srgbClr val="002060"/>
              </a:solidFill>
              <a:ea typeface="Arial Unicode MS" pitchFamily="34" charset="-128"/>
              <a:cs typeface="Calibri" pitchFamily="34" charset="0"/>
            </a:endParaRPr>
          </a:p>
        </p:txBody>
      </p:sp>
      <p:sp useBgFill="1">
        <p:nvSpPr>
          <p:cNvPr id="165" name="Объект 2"/>
          <p:cNvSpPr txBox="1">
            <a:spLocks/>
          </p:cNvSpPr>
          <p:nvPr/>
        </p:nvSpPr>
        <p:spPr bwMode="auto">
          <a:xfrm>
            <a:off x="5606138" y="745501"/>
            <a:ext cx="3480594" cy="1982902"/>
          </a:xfrm>
          <a:prstGeom prst="rect">
            <a:avLst/>
          </a:prstGeom>
          <a:ln w="9525" cap="rnd" cmpd="dbl">
            <a:solidFill>
              <a:schemeClr val="accent1"/>
            </a:solidFill>
            <a:bevel/>
            <a:headEnd/>
            <a:tailEnd/>
          </a:ln>
          <a:effectLst>
            <a:outerShdw blurRad="63500" sx="102000" sy="102000" algn="ctr" rotWithShape="0">
              <a:srgbClr val="142F50">
                <a:alpha val="40000"/>
              </a:srgbClr>
            </a:outerShdw>
          </a:effectLst>
        </p:spPr>
        <p:txBody>
          <a:bodyPr vert="horz" wrap="square" lIns="91440" tIns="45720" rIns="91440" bIns="45720" numCol="1" anchor="ctr" anchorCtr="0" compatLnSpc="1">
            <a:prstTxWarp prst="textNoShape">
              <a:avLst/>
            </a:prstTxWarp>
            <a:no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000" b="1" u="sng" dirty="0">
                <a:solidFill>
                  <a:prstClr val="black"/>
                </a:solidFill>
                <a:cs typeface="Times New Roman" pitchFamily="18" charset="0"/>
              </a:rPr>
              <a:t>The first phase</a:t>
            </a:r>
            <a:r>
              <a:rPr lang="ru-RU" sz="1000" b="1" u="sng" dirty="0">
                <a:solidFill>
                  <a:prstClr val="black"/>
                </a:solidFill>
                <a:cs typeface="Times New Roman" pitchFamily="18" charset="0"/>
              </a:rPr>
              <a:t>. </a:t>
            </a:r>
            <a:r>
              <a:rPr lang="en-US" sz="1000" b="1" u="sng" dirty="0" err="1">
                <a:solidFill>
                  <a:prstClr val="black"/>
                </a:solidFill>
                <a:cs typeface="Times New Roman" pitchFamily="18" charset="0"/>
              </a:rPr>
              <a:t>Bozoy-Shymkent</a:t>
            </a:r>
            <a:r>
              <a:rPr lang="en-US" sz="1000" b="1" u="sng" dirty="0">
                <a:solidFill>
                  <a:prstClr val="black"/>
                </a:solidFill>
                <a:cs typeface="Times New Roman" pitchFamily="18" charset="0"/>
              </a:rPr>
              <a:t> </a:t>
            </a:r>
            <a:r>
              <a:rPr lang="en-US" sz="1000" b="1" u="sng" dirty="0" smtClean="0">
                <a:solidFill>
                  <a:prstClr val="black"/>
                </a:solidFill>
                <a:cs typeface="Times New Roman" pitchFamily="18" charset="0"/>
              </a:rPr>
              <a:t>section</a:t>
            </a:r>
            <a:r>
              <a:rPr lang="ru-RU" sz="1000" b="1" u="sng" dirty="0" smtClean="0">
                <a:solidFill>
                  <a:prstClr val="black"/>
                </a:solidFill>
                <a:cs typeface="Times New Roman" pitchFamily="18" charset="0"/>
              </a:rPr>
              <a:t>:</a:t>
            </a:r>
          </a:p>
          <a:p>
            <a:r>
              <a:rPr lang="ru-RU" sz="1000" b="1" dirty="0" smtClean="0">
                <a:solidFill>
                  <a:prstClr val="black"/>
                </a:solidFill>
                <a:cs typeface="Times New Roman" pitchFamily="18" charset="0"/>
              </a:rPr>
              <a:t>      </a:t>
            </a:r>
            <a:r>
              <a:rPr lang="en-US" sz="1000" b="1" dirty="0" smtClean="0">
                <a:solidFill>
                  <a:prstClr val="black"/>
                </a:solidFill>
                <a:cs typeface="Times New Roman" pitchFamily="18" charset="0"/>
              </a:rPr>
              <a:t>Throughput capacity </a:t>
            </a:r>
            <a:r>
              <a:rPr lang="ru-RU" sz="1000" b="1" dirty="0" smtClean="0">
                <a:solidFill>
                  <a:prstClr val="black"/>
                </a:solidFill>
                <a:cs typeface="Times New Roman" pitchFamily="18" charset="0"/>
              </a:rPr>
              <a:t>– </a:t>
            </a:r>
            <a:r>
              <a:rPr lang="en-US" sz="1000" b="1" dirty="0">
                <a:solidFill>
                  <a:prstClr val="black"/>
                </a:solidFill>
                <a:cs typeface="Times New Roman" pitchFamily="18" charset="0"/>
              </a:rPr>
              <a:t>up to 6 BCMA</a:t>
            </a:r>
            <a:r>
              <a:rPr lang="ru-RU" sz="1000" b="1" dirty="0" smtClean="0">
                <a:solidFill>
                  <a:prstClr val="black"/>
                </a:solidFill>
                <a:cs typeface="Times New Roman" pitchFamily="18" charset="0"/>
              </a:rPr>
              <a:t>.</a:t>
            </a:r>
          </a:p>
          <a:p>
            <a:pPr algn="l"/>
            <a:endParaRPr lang="ru-RU" sz="1000" dirty="0" smtClean="0">
              <a:solidFill>
                <a:prstClr val="black"/>
              </a:solidFill>
              <a:cs typeface="Times New Roman" pitchFamily="18" charset="0"/>
            </a:endParaRPr>
          </a:p>
          <a:p>
            <a:pPr algn="l"/>
            <a:r>
              <a:rPr lang="en-US" sz="1000" dirty="0" smtClean="0">
                <a:solidFill>
                  <a:prstClr val="black"/>
                </a:solidFill>
                <a:cs typeface="Times New Roman" pitchFamily="18" charset="0"/>
              </a:rPr>
              <a:t>Linear part length	               </a:t>
            </a:r>
            <a:r>
              <a:rPr lang="ru-RU" sz="1000" dirty="0" smtClean="0">
                <a:solidFill>
                  <a:prstClr val="black"/>
                </a:solidFill>
                <a:cs typeface="Times New Roman" pitchFamily="18" charset="0"/>
              </a:rPr>
              <a:t>– 1143 </a:t>
            </a:r>
            <a:r>
              <a:rPr lang="en-US" sz="1000" dirty="0" smtClean="0">
                <a:solidFill>
                  <a:prstClr val="black"/>
                </a:solidFill>
                <a:cs typeface="Times New Roman" pitchFamily="18" charset="0"/>
              </a:rPr>
              <a:t>km</a:t>
            </a:r>
            <a:r>
              <a:rPr lang="ru-RU" sz="1000" dirty="0" smtClean="0">
                <a:solidFill>
                  <a:prstClr val="black"/>
                </a:solidFill>
                <a:cs typeface="Times New Roman" pitchFamily="18" charset="0"/>
              </a:rPr>
              <a:t>. </a:t>
            </a:r>
          </a:p>
          <a:p>
            <a:pPr algn="l"/>
            <a:r>
              <a:rPr lang="en-US" sz="1000" dirty="0" smtClean="0">
                <a:solidFill>
                  <a:prstClr val="black"/>
                </a:solidFill>
                <a:cs typeface="Times New Roman" pitchFamily="18" charset="0"/>
              </a:rPr>
              <a:t>Diameter </a:t>
            </a:r>
            <a:r>
              <a:rPr lang="ru-RU" sz="1000" dirty="0" smtClean="0">
                <a:solidFill>
                  <a:prstClr val="black"/>
                </a:solidFill>
                <a:cs typeface="Times New Roman" pitchFamily="18" charset="0"/>
              </a:rPr>
              <a:t>                                                              – 1067 </a:t>
            </a:r>
            <a:r>
              <a:rPr lang="en-US" sz="1000" dirty="0" smtClean="0">
                <a:solidFill>
                  <a:prstClr val="black"/>
                </a:solidFill>
                <a:cs typeface="Times New Roman" pitchFamily="18" charset="0"/>
              </a:rPr>
              <a:t>mm</a:t>
            </a:r>
            <a:r>
              <a:rPr lang="ru-RU" sz="1000" dirty="0" smtClean="0">
                <a:solidFill>
                  <a:prstClr val="black"/>
                </a:solidFill>
                <a:cs typeface="Times New Roman" pitchFamily="18" charset="0"/>
              </a:rPr>
              <a:t>. </a:t>
            </a:r>
          </a:p>
          <a:p>
            <a:pPr algn="l"/>
            <a:r>
              <a:rPr lang="en-US" sz="1000" dirty="0" smtClean="0">
                <a:solidFill>
                  <a:prstClr val="black"/>
                </a:solidFill>
                <a:cs typeface="Times New Roman" pitchFamily="18" charset="0"/>
              </a:rPr>
              <a:t>Design </a:t>
            </a:r>
            <a:r>
              <a:rPr lang="en-US" sz="1000" dirty="0">
                <a:solidFill>
                  <a:prstClr val="black"/>
                </a:solidFill>
                <a:cs typeface="Times New Roman" pitchFamily="18" charset="0"/>
              </a:rPr>
              <a:t>pressure </a:t>
            </a:r>
            <a:r>
              <a:rPr lang="ru-RU" sz="1000" dirty="0" smtClean="0">
                <a:solidFill>
                  <a:prstClr val="black"/>
                </a:solidFill>
                <a:cs typeface="Times New Roman" pitchFamily="18" charset="0"/>
              </a:rPr>
              <a:t>                                        </a:t>
            </a:r>
            <a:r>
              <a:rPr lang="en-US" sz="1000" dirty="0" smtClean="0">
                <a:solidFill>
                  <a:prstClr val="black"/>
                </a:solidFill>
                <a:cs typeface="Times New Roman" pitchFamily="18" charset="0"/>
              </a:rPr>
              <a:t>          </a:t>
            </a:r>
            <a:r>
              <a:rPr lang="ru-RU" sz="1000" dirty="0" smtClean="0">
                <a:solidFill>
                  <a:prstClr val="black"/>
                </a:solidFill>
                <a:cs typeface="Times New Roman" pitchFamily="18" charset="0"/>
              </a:rPr>
              <a:t>– 9,8 </a:t>
            </a:r>
            <a:r>
              <a:rPr lang="en-US" sz="1000" dirty="0" smtClean="0">
                <a:solidFill>
                  <a:prstClr val="black"/>
                </a:solidFill>
                <a:cs typeface="Times New Roman" pitchFamily="18" charset="0"/>
              </a:rPr>
              <a:t>MPa</a:t>
            </a:r>
            <a:r>
              <a:rPr lang="ru-RU" sz="1000" dirty="0" smtClean="0">
                <a:solidFill>
                  <a:prstClr val="black"/>
                </a:solidFill>
                <a:cs typeface="Times New Roman" pitchFamily="18" charset="0"/>
              </a:rPr>
              <a:t>. </a:t>
            </a:r>
          </a:p>
          <a:p>
            <a:pPr algn="l"/>
            <a:r>
              <a:rPr lang="en-US" sz="1000" dirty="0" err="1">
                <a:solidFill>
                  <a:prstClr val="black"/>
                </a:solidFill>
                <a:cs typeface="Times New Roman" pitchFamily="18" charset="0"/>
              </a:rPr>
              <a:t>Bozoy</a:t>
            </a:r>
            <a:r>
              <a:rPr lang="en-US" sz="1000" dirty="0">
                <a:solidFill>
                  <a:prstClr val="black"/>
                </a:solidFill>
                <a:cs typeface="Times New Roman" pitchFamily="18" charset="0"/>
              </a:rPr>
              <a:t> compressor </a:t>
            </a:r>
            <a:r>
              <a:rPr lang="en-US" sz="1000" dirty="0" smtClean="0">
                <a:solidFill>
                  <a:prstClr val="black"/>
                </a:solidFill>
                <a:cs typeface="Times New Roman" pitchFamily="18" charset="0"/>
              </a:rPr>
              <a:t>station	</a:t>
            </a:r>
            <a:r>
              <a:rPr lang="ru-RU" sz="1000" dirty="0" smtClean="0">
                <a:solidFill>
                  <a:prstClr val="black"/>
                </a:solidFill>
                <a:cs typeface="Times New Roman" pitchFamily="18" charset="0"/>
              </a:rPr>
              <a:t>                – 5 </a:t>
            </a:r>
            <a:r>
              <a:rPr lang="en-US" sz="1000" dirty="0" smtClean="0">
                <a:solidFill>
                  <a:prstClr val="black"/>
                </a:solidFill>
                <a:cs typeface="Times New Roman" pitchFamily="18" charset="0"/>
              </a:rPr>
              <a:t>units</a:t>
            </a:r>
            <a:r>
              <a:rPr lang="ru-RU" sz="1000" dirty="0" smtClean="0">
                <a:solidFill>
                  <a:prstClr val="black"/>
                </a:solidFill>
                <a:cs typeface="Times New Roman" pitchFamily="18" charset="0"/>
              </a:rPr>
              <a:t>. </a:t>
            </a:r>
          </a:p>
          <a:p>
            <a:pPr algn="l"/>
            <a:r>
              <a:rPr lang="en-US" sz="1000" dirty="0" smtClean="0">
                <a:solidFill>
                  <a:prstClr val="black"/>
                </a:solidFill>
                <a:cs typeface="Times New Roman" pitchFamily="18" charset="0"/>
              </a:rPr>
              <a:t>Emergency-response </a:t>
            </a:r>
            <a:r>
              <a:rPr lang="en-US" sz="1000" dirty="0">
                <a:solidFill>
                  <a:prstClr val="black"/>
                </a:solidFill>
                <a:cs typeface="Times New Roman" pitchFamily="18" charset="0"/>
              </a:rPr>
              <a:t>centers </a:t>
            </a:r>
            <a:r>
              <a:rPr lang="en-US" sz="1000" dirty="0" smtClean="0">
                <a:solidFill>
                  <a:prstClr val="black"/>
                </a:solidFill>
                <a:cs typeface="Times New Roman" pitchFamily="18" charset="0"/>
              </a:rPr>
              <a:t>	                </a:t>
            </a:r>
            <a:r>
              <a:rPr lang="ru-RU" sz="1000" dirty="0" smtClean="0">
                <a:solidFill>
                  <a:prstClr val="black"/>
                </a:solidFill>
                <a:cs typeface="Times New Roman" pitchFamily="18" charset="0"/>
              </a:rPr>
              <a:t>– 4 </a:t>
            </a:r>
            <a:r>
              <a:rPr lang="en-US" sz="1000" dirty="0">
                <a:solidFill>
                  <a:prstClr val="black"/>
                </a:solidFill>
                <a:cs typeface="Times New Roman" pitchFamily="18" charset="0"/>
              </a:rPr>
              <a:t>pcs</a:t>
            </a:r>
            <a:r>
              <a:rPr lang="ru-RU" sz="1000" dirty="0" smtClean="0">
                <a:solidFill>
                  <a:prstClr val="black"/>
                </a:solidFill>
                <a:cs typeface="Times New Roman" pitchFamily="18" charset="0"/>
              </a:rPr>
              <a:t>. </a:t>
            </a:r>
          </a:p>
          <a:p>
            <a:pPr algn="l"/>
            <a:r>
              <a:rPr lang="en-US" sz="1000" dirty="0" smtClean="0">
                <a:solidFill>
                  <a:prstClr val="black"/>
                </a:solidFill>
                <a:cs typeface="Times New Roman" pitchFamily="18" charset="0"/>
              </a:rPr>
              <a:t>Shift </a:t>
            </a:r>
            <a:r>
              <a:rPr lang="en-US" sz="1000" dirty="0">
                <a:solidFill>
                  <a:prstClr val="black"/>
                </a:solidFill>
                <a:cs typeface="Times New Roman" pitchFamily="18" charset="0"/>
              </a:rPr>
              <a:t>camps </a:t>
            </a:r>
            <a:r>
              <a:rPr lang="en-US" sz="1000" dirty="0" smtClean="0">
                <a:solidFill>
                  <a:prstClr val="black"/>
                </a:solidFill>
                <a:cs typeface="Times New Roman" pitchFamily="18" charset="0"/>
              </a:rPr>
              <a:t>		                </a:t>
            </a:r>
            <a:r>
              <a:rPr lang="ru-RU" sz="1000" dirty="0" smtClean="0">
                <a:solidFill>
                  <a:prstClr val="black"/>
                </a:solidFill>
                <a:cs typeface="Times New Roman" pitchFamily="18" charset="0"/>
              </a:rPr>
              <a:t>– 5 </a:t>
            </a:r>
            <a:r>
              <a:rPr lang="en-US" sz="1000" dirty="0">
                <a:solidFill>
                  <a:prstClr val="black"/>
                </a:solidFill>
                <a:cs typeface="Times New Roman" pitchFamily="18" charset="0"/>
              </a:rPr>
              <a:t>pcs</a:t>
            </a:r>
            <a:r>
              <a:rPr lang="ru-RU" sz="1000" dirty="0" smtClean="0">
                <a:solidFill>
                  <a:prstClr val="black"/>
                </a:solidFill>
                <a:cs typeface="Times New Roman" pitchFamily="18" charset="0"/>
              </a:rPr>
              <a:t>. </a:t>
            </a:r>
          </a:p>
          <a:p>
            <a:pPr algn="l"/>
            <a:r>
              <a:rPr lang="en-US" sz="1000" dirty="0" smtClean="0">
                <a:solidFill>
                  <a:prstClr val="black"/>
                </a:solidFill>
                <a:cs typeface="Times New Roman" pitchFamily="18" charset="0"/>
              </a:rPr>
              <a:t>Gas </a:t>
            </a:r>
            <a:r>
              <a:rPr lang="en-US" sz="1000" dirty="0">
                <a:solidFill>
                  <a:prstClr val="black"/>
                </a:solidFill>
                <a:cs typeface="Times New Roman" pitchFamily="18" charset="0"/>
              </a:rPr>
              <a:t>metering stations </a:t>
            </a:r>
            <a:r>
              <a:rPr lang="en-US" sz="1000" dirty="0" smtClean="0">
                <a:solidFill>
                  <a:prstClr val="black"/>
                </a:solidFill>
                <a:cs typeface="Times New Roman" pitchFamily="18" charset="0"/>
              </a:rPr>
              <a:t> 	               </a:t>
            </a:r>
            <a:r>
              <a:rPr lang="ru-RU" sz="1000" dirty="0" smtClean="0">
                <a:solidFill>
                  <a:prstClr val="black"/>
                </a:solidFill>
                <a:cs typeface="Times New Roman" pitchFamily="18" charset="0"/>
              </a:rPr>
              <a:t>– 2 </a:t>
            </a:r>
            <a:r>
              <a:rPr lang="en-US" sz="1000" dirty="0">
                <a:solidFill>
                  <a:prstClr val="black"/>
                </a:solidFill>
                <a:cs typeface="Times New Roman" pitchFamily="18" charset="0"/>
              </a:rPr>
              <a:t>pcs</a:t>
            </a:r>
            <a:r>
              <a:rPr lang="ru-RU" sz="1000" dirty="0" smtClean="0">
                <a:solidFill>
                  <a:prstClr val="black"/>
                </a:solidFill>
                <a:cs typeface="Times New Roman" pitchFamily="18" charset="0"/>
              </a:rPr>
              <a:t>. </a:t>
            </a:r>
            <a:endParaRPr lang="ru-RU" sz="1000" dirty="0" smtClean="0">
              <a:solidFill>
                <a:prstClr val="black"/>
              </a:solidFill>
            </a:endParaRPr>
          </a:p>
        </p:txBody>
      </p:sp>
      <p:sp useBgFill="1">
        <p:nvSpPr>
          <p:cNvPr id="166" name="Объект 2"/>
          <p:cNvSpPr txBox="1">
            <a:spLocks/>
          </p:cNvSpPr>
          <p:nvPr/>
        </p:nvSpPr>
        <p:spPr bwMode="auto">
          <a:xfrm>
            <a:off x="60050" y="5381907"/>
            <a:ext cx="3678513" cy="1258542"/>
          </a:xfrm>
          <a:prstGeom prst="rect">
            <a:avLst/>
          </a:prstGeom>
          <a:ln w="9525" cap="rnd" cmpd="dbl">
            <a:solidFill>
              <a:schemeClr val="accent1"/>
            </a:solidFill>
            <a:bevel/>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ru-RU" sz="1300" b="1" u="sng" dirty="0" smtClean="0">
                <a:solidFill>
                  <a:prstClr val="black"/>
                </a:solidFill>
                <a:cs typeface="Times New Roman" pitchFamily="18" charset="0"/>
              </a:rPr>
              <a:t>2 </a:t>
            </a:r>
            <a:r>
              <a:rPr lang="en-US" sz="1300" b="1" u="sng" dirty="0">
                <a:solidFill>
                  <a:prstClr val="black"/>
                </a:solidFill>
                <a:cs typeface="Times New Roman" pitchFamily="18" charset="0"/>
              </a:rPr>
              <a:t>phase</a:t>
            </a:r>
            <a:r>
              <a:rPr lang="ru-RU" sz="1300" b="1" u="sng" dirty="0" smtClean="0">
                <a:solidFill>
                  <a:prstClr val="black"/>
                </a:solidFill>
                <a:cs typeface="Times New Roman" pitchFamily="18" charset="0"/>
              </a:rPr>
              <a:t>. </a:t>
            </a:r>
            <a:r>
              <a:rPr lang="en-US" sz="1300" b="1" u="sng" dirty="0" err="1" smtClean="0">
                <a:solidFill>
                  <a:prstClr val="black"/>
                </a:solidFill>
                <a:cs typeface="Times New Roman" pitchFamily="18" charset="0"/>
              </a:rPr>
              <a:t>Beineu-Bozoy</a:t>
            </a:r>
            <a:r>
              <a:rPr lang="en-US" sz="1300" b="1" u="sng" dirty="0" smtClean="0">
                <a:solidFill>
                  <a:prstClr val="black"/>
                </a:solidFill>
                <a:cs typeface="Times New Roman" pitchFamily="18" charset="0"/>
              </a:rPr>
              <a:t> section</a:t>
            </a:r>
            <a:r>
              <a:rPr lang="ru-RU" sz="1300" b="1" u="sng" dirty="0" smtClean="0">
                <a:solidFill>
                  <a:prstClr val="black"/>
                </a:solidFill>
                <a:cs typeface="Times New Roman" pitchFamily="18" charset="0"/>
              </a:rPr>
              <a:t>:</a:t>
            </a:r>
          </a:p>
          <a:p>
            <a:pPr marL="0" indent="0">
              <a:spcBef>
                <a:spcPts val="0"/>
              </a:spcBef>
              <a:buNone/>
            </a:pPr>
            <a:r>
              <a:rPr lang="en-US" sz="1000" b="1" dirty="0">
                <a:solidFill>
                  <a:prstClr val="black"/>
                </a:solidFill>
                <a:cs typeface="Times New Roman" pitchFamily="18" charset="0"/>
              </a:rPr>
              <a:t>Increase of the </a:t>
            </a:r>
            <a:r>
              <a:rPr lang="en-US" sz="1000" b="1" dirty="0" smtClean="0">
                <a:solidFill>
                  <a:prstClr val="black"/>
                </a:solidFill>
                <a:cs typeface="Times New Roman" pitchFamily="18" charset="0"/>
              </a:rPr>
              <a:t>throughput </a:t>
            </a:r>
            <a:r>
              <a:rPr lang="en-US" sz="1000" b="1" dirty="0">
                <a:solidFill>
                  <a:prstClr val="black"/>
                </a:solidFill>
                <a:cs typeface="Times New Roman" pitchFamily="18" charset="0"/>
              </a:rPr>
              <a:t>capacity </a:t>
            </a:r>
            <a:r>
              <a:rPr lang="ru-RU" sz="1000" b="1" dirty="0" smtClean="0">
                <a:solidFill>
                  <a:prstClr val="black"/>
                </a:solidFill>
                <a:cs typeface="Times New Roman" pitchFamily="18" charset="0"/>
              </a:rPr>
              <a:t>– </a:t>
            </a:r>
            <a:r>
              <a:rPr lang="en-US" sz="1000" b="1" dirty="0">
                <a:solidFill>
                  <a:prstClr val="black"/>
                </a:solidFill>
                <a:cs typeface="Times New Roman" pitchFamily="18" charset="0"/>
              </a:rPr>
              <a:t>up to  10 BCMA</a:t>
            </a:r>
            <a:r>
              <a:rPr lang="ru-RU" sz="1000" b="1" dirty="0" smtClean="0">
                <a:solidFill>
                  <a:prstClr val="black"/>
                </a:solidFill>
                <a:cs typeface="Times New Roman" pitchFamily="18" charset="0"/>
              </a:rPr>
              <a:t>. </a:t>
            </a:r>
          </a:p>
          <a:p>
            <a:pPr marL="0" indent="0">
              <a:lnSpc>
                <a:spcPct val="80000"/>
              </a:lnSpc>
              <a:buFont typeface="Arial" charset="0"/>
              <a:buNone/>
            </a:pPr>
            <a:r>
              <a:rPr lang="ru-RU" sz="1000" b="1" dirty="0" smtClean="0">
                <a:solidFill>
                  <a:prstClr val="black"/>
                </a:solidFill>
                <a:cs typeface="Times New Roman" pitchFamily="18" charset="0"/>
              </a:rPr>
              <a:t>      </a:t>
            </a:r>
            <a:endParaRPr lang="ru-RU" sz="1000" dirty="0" smtClean="0">
              <a:solidFill>
                <a:prstClr val="black"/>
              </a:solidFill>
              <a:cs typeface="Times New Roman" pitchFamily="18" charset="0"/>
            </a:endParaRPr>
          </a:p>
          <a:p>
            <a:pPr marL="0" indent="0">
              <a:lnSpc>
                <a:spcPct val="80000"/>
              </a:lnSpc>
              <a:buNone/>
            </a:pPr>
            <a:r>
              <a:rPr lang="en-US" sz="1000" dirty="0">
                <a:solidFill>
                  <a:prstClr val="black"/>
                </a:solidFill>
                <a:cs typeface="Times New Roman" pitchFamily="18" charset="0"/>
              </a:rPr>
              <a:t>Linear part </a:t>
            </a:r>
            <a:r>
              <a:rPr lang="en-US" sz="1000" dirty="0" smtClean="0">
                <a:solidFill>
                  <a:prstClr val="black"/>
                </a:solidFill>
                <a:cs typeface="Times New Roman" pitchFamily="18" charset="0"/>
              </a:rPr>
              <a:t>length	                   </a:t>
            </a:r>
            <a:r>
              <a:rPr lang="ru-RU" sz="1000" dirty="0" smtClean="0">
                <a:solidFill>
                  <a:prstClr val="black"/>
                </a:solidFill>
                <a:cs typeface="Times New Roman" pitchFamily="18" charset="0"/>
              </a:rPr>
              <a:t>– </a:t>
            </a:r>
            <a:r>
              <a:rPr lang="ru-RU" sz="1000" dirty="0">
                <a:solidFill>
                  <a:prstClr val="black"/>
                </a:solidFill>
                <a:cs typeface="Times New Roman" pitchFamily="18" charset="0"/>
              </a:rPr>
              <a:t>311 </a:t>
            </a:r>
            <a:r>
              <a:rPr lang="en-US" sz="1000" dirty="0">
                <a:solidFill>
                  <a:prstClr val="black"/>
                </a:solidFill>
                <a:cs typeface="Times New Roman" pitchFamily="18" charset="0"/>
              </a:rPr>
              <a:t>km</a:t>
            </a:r>
            <a:r>
              <a:rPr lang="ru-RU" sz="1000" dirty="0" smtClean="0">
                <a:solidFill>
                  <a:prstClr val="black"/>
                </a:solidFill>
                <a:cs typeface="Times New Roman" pitchFamily="18" charset="0"/>
              </a:rPr>
              <a:t>. </a:t>
            </a:r>
            <a:endParaRPr lang="ru-RU" sz="1000" dirty="0">
              <a:solidFill>
                <a:prstClr val="black"/>
              </a:solidFill>
              <a:cs typeface="Times New Roman" pitchFamily="18" charset="0"/>
            </a:endParaRPr>
          </a:p>
          <a:p>
            <a:pPr marL="0" indent="0">
              <a:lnSpc>
                <a:spcPct val="80000"/>
              </a:lnSpc>
              <a:buNone/>
            </a:pPr>
            <a:r>
              <a:rPr lang="en-US" sz="1000" dirty="0">
                <a:solidFill>
                  <a:prstClr val="black"/>
                </a:solidFill>
                <a:cs typeface="Times New Roman" pitchFamily="18" charset="0"/>
              </a:rPr>
              <a:t>Diameter</a:t>
            </a:r>
            <a:r>
              <a:rPr lang="ru-RU" sz="1000" dirty="0" smtClean="0">
                <a:solidFill>
                  <a:prstClr val="black"/>
                </a:solidFill>
                <a:cs typeface="Times New Roman" pitchFamily="18" charset="0"/>
              </a:rPr>
              <a:t>                                                                  – </a:t>
            </a:r>
            <a:r>
              <a:rPr lang="ru-RU" sz="1000" dirty="0">
                <a:solidFill>
                  <a:prstClr val="black"/>
                </a:solidFill>
                <a:cs typeface="Times New Roman" pitchFamily="18" charset="0"/>
              </a:rPr>
              <a:t>1067 </a:t>
            </a:r>
            <a:r>
              <a:rPr lang="en-US" sz="1000" dirty="0">
                <a:solidFill>
                  <a:prstClr val="black"/>
                </a:solidFill>
                <a:cs typeface="Times New Roman" pitchFamily="18" charset="0"/>
              </a:rPr>
              <a:t>mm</a:t>
            </a:r>
            <a:r>
              <a:rPr lang="ru-RU" sz="1000" dirty="0" smtClean="0">
                <a:solidFill>
                  <a:prstClr val="black"/>
                </a:solidFill>
                <a:cs typeface="Times New Roman" pitchFamily="18" charset="0"/>
              </a:rPr>
              <a:t>. </a:t>
            </a:r>
            <a:endParaRPr lang="ru-RU" sz="1000" dirty="0">
              <a:solidFill>
                <a:prstClr val="black"/>
              </a:solidFill>
              <a:cs typeface="Times New Roman" pitchFamily="18" charset="0"/>
            </a:endParaRPr>
          </a:p>
          <a:p>
            <a:pPr marL="0" indent="0">
              <a:lnSpc>
                <a:spcPct val="80000"/>
              </a:lnSpc>
              <a:buNone/>
            </a:pPr>
            <a:r>
              <a:rPr lang="en-US" sz="1000" dirty="0">
                <a:solidFill>
                  <a:prstClr val="black"/>
                </a:solidFill>
                <a:cs typeface="Times New Roman" pitchFamily="18" charset="0"/>
              </a:rPr>
              <a:t>Design </a:t>
            </a:r>
            <a:r>
              <a:rPr lang="en-US" sz="1000" dirty="0" smtClean="0">
                <a:solidFill>
                  <a:prstClr val="black"/>
                </a:solidFill>
                <a:cs typeface="Times New Roman" pitchFamily="18" charset="0"/>
              </a:rPr>
              <a:t>pressure      	                   </a:t>
            </a:r>
            <a:r>
              <a:rPr lang="ru-RU" sz="1000" dirty="0" smtClean="0">
                <a:solidFill>
                  <a:prstClr val="black"/>
                </a:solidFill>
                <a:cs typeface="Times New Roman" pitchFamily="18" charset="0"/>
              </a:rPr>
              <a:t>– </a:t>
            </a:r>
            <a:r>
              <a:rPr lang="ru-RU" sz="1000" dirty="0">
                <a:solidFill>
                  <a:prstClr val="black"/>
                </a:solidFill>
                <a:cs typeface="Times New Roman" pitchFamily="18" charset="0"/>
              </a:rPr>
              <a:t>7,4 </a:t>
            </a:r>
            <a:r>
              <a:rPr lang="en-US" sz="1000" dirty="0">
                <a:solidFill>
                  <a:prstClr val="black"/>
                </a:solidFill>
                <a:cs typeface="Times New Roman" pitchFamily="18" charset="0"/>
              </a:rPr>
              <a:t>MPa</a:t>
            </a:r>
            <a:r>
              <a:rPr lang="ru-RU" sz="1000" dirty="0" smtClean="0">
                <a:solidFill>
                  <a:prstClr val="black"/>
                </a:solidFill>
                <a:cs typeface="Times New Roman" pitchFamily="18" charset="0"/>
              </a:rPr>
              <a:t>. </a:t>
            </a:r>
            <a:endParaRPr lang="ru-RU" sz="1000" dirty="0">
              <a:solidFill>
                <a:prstClr val="black"/>
              </a:solidFill>
              <a:cs typeface="Times New Roman" pitchFamily="18" charset="0"/>
            </a:endParaRPr>
          </a:p>
          <a:p>
            <a:pPr marL="0" indent="0">
              <a:lnSpc>
                <a:spcPct val="80000"/>
              </a:lnSpc>
              <a:buNone/>
            </a:pPr>
            <a:r>
              <a:rPr lang="en-US" sz="1000" dirty="0" err="1" smtClean="0">
                <a:solidFill>
                  <a:prstClr val="black"/>
                </a:solidFill>
                <a:cs typeface="Times New Roman" pitchFamily="18" charset="0"/>
              </a:rPr>
              <a:t>Karaozek</a:t>
            </a:r>
            <a:r>
              <a:rPr lang="en-US" sz="1000" dirty="0">
                <a:solidFill>
                  <a:prstClr val="black"/>
                </a:solidFill>
                <a:cs typeface="Times New Roman" pitchFamily="18" charset="0"/>
              </a:rPr>
              <a:t> compressor </a:t>
            </a:r>
            <a:r>
              <a:rPr lang="en-US" sz="1000" dirty="0" smtClean="0">
                <a:solidFill>
                  <a:prstClr val="black"/>
                </a:solidFill>
                <a:cs typeface="Times New Roman" pitchFamily="18" charset="0"/>
              </a:rPr>
              <a:t>station 	                   </a:t>
            </a:r>
            <a:r>
              <a:rPr lang="ru-RU" sz="1000" dirty="0" smtClean="0">
                <a:solidFill>
                  <a:prstClr val="black"/>
                </a:solidFill>
                <a:cs typeface="Times New Roman" pitchFamily="18" charset="0"/>
              </a:rPr>
              <a:t>– </a:t>
            </a:r>
            <a:r>
              <a:rPr lang="ru-RU" sz="1000" dirty="0">
                <a:solidFill>
                  <a:prstClr val="black"/>
                </a:solidFill>
                <a:cs typeface="Times New Roman" pitchFamily="18" charset="0"/>
              </a:rPr>
              <a:t>3 </a:t>
            </a:r>
            <a:r>
              <a:rPr lang="en-US" sz="1000" dirty="0">
                <a:solidFill>
                  <a:prstClr val="black"/>
                </a:solidFill>
                <a:cs typeface="Times New Roman" pitchFamily="18" charset="0"/>
              </a:rPr>
              <a:t>units</a:t>
            </a:r>
            <a:r>
              <a:rPr lang="ru-RU" sz="1000" dirty="0" smtClean="0">
                <a:solidFill>
                  <a:prstClr val="black"/>
                </a:solidFill>
                <a:cs typeface="Times New Roman" pitchFamily="18" charset="0"/>
              </a:rPr>
              <a:t>. </a:t>
            </a:r>
            <a:endParaRPr lang="ru-RU" sz="1000" dirty="0">
              <a:solidFill>
                <a:prstClr val="black"/>
              </a:solidFill>
              <a:cs typeface="Times New Roman" pitchFamily="18" charset="0"/>
            </a:endParaRPr>
          </a:p>
          <a:p>
            <a:pPr marL="0" indent="0">
              <a:lnSpc>
                <a:spcPct val="80000"/>
              </a:lnSpc>
              <a:buNone/>
            </a:pPr>
            <a:r>
              <a:rPr lang="en-US" sz="1000" dirty="0">
                <a:solidFill>
                  <a:prstClr val="black"/>
                </a:solidFill>
                <a:cs typeface="Times New Roman" pitchFamily="18" charset="0"/>
              </a:rPr>
              <a:t>Gas metering </a:t>
            </a:r>
            <a:r>
              <a:rPr lang="en-US" sz="1000" dirty="0" smtClean="0">
                <a:solidFill>
                  <a:prstClr val="black"/>
                </a:solidFill>
                <a:cs typeface="Times New Roman" pitchFamily="18" charset="0"/>
              </a:rPr>
              <a:t>station 	                   </a:t>
            </a:r>
            <a:r>
              <a:rPr lang="ru-RU" sz="1000" dirty="0" smtClean="0">
                <a:solidFill>
                  <a:prstClr val="black"/>
                </a:solidFill>
                <a:cs typeface="Times New Roman" pitchFamily="18" charset="0"/>
              </a:rPr>
              <a:t>– </a:t>
            </a:r>
            <a:r>
              <a:rPr lang="ru-RU" sz="1000" dirty="0">
                <a:solidFill>
                  <a:prstClr val="black"/>
                </a:solidFill>
                <a:cs typeface="Times New Roman" pitchFamily="18" charset="0"/>
              </a:rPr>
              <a:t>1 </a:t>
            </a:r>
            <a:r>
              <a:rPr lang="en-US" sz="1000" dirty="0">
                <a:solidFill>
                  <a:prstClr val="black"/>
                </a:solidFill>
                <a:cs typeface="Times New Roman" pitchFamily="18" charset="0"/>
              </a:rPr>
              <a:t>pcs</a:t>
            </a:r>
            <a:r>
              <a:rPr lang="ru-RU" sz="1000" dirty="0" smtClean="0">
                <a:solidFill>
                  <a:prstClr val="black"/>
                </a:solidFill>
                <a:cs typeface="Times New Roman" pitchFamily="18" charset="0"/>
              </a:rPr>
              <a:t>. </a:t>
            </a:r>
            <a:endParaRPr lang="ru-RU" sz="1100" dirty="0">
              <a:solidFill>
                <a:prstClr val="black"/>
              </a:solidFill>
            </a:endParaRPr>
          </a:p>
        </p:txBody>
      </p:sp>
      <p:cxnSp>
        <p:nvCxnSpPr>
          <p:cNvPr id="170" name="Прямая соединительная линия 169"/>
          <p:cNvCxnSpPr/>
          <p:nvPr/>
        </p:nvCxnSpPr>
        <p:spPr>
          <a:xfrm flipV="1">
            <a:off x="2164153" y="1844675"/>
            <a:ext cx="1598719" cy="279913"/>
          </a:xfrm>
          <a:prstGeom prst="line">
            <a:avLst/>
          </a:prstGeom>
          <a:ln w="76200" cmpd="sng">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86" name="Text Box 36"/>
          <p:cNvSpPr txBox="1">
            <a:spLocks noChangeArrowheads="1"/>
          </p:cNvSpPr>
          <p:nvPr/>
        </p:nvSpPr>
        <p:spPr bwMode="auto">
          <a:xfrm>
            <a:off x="5797317" y="3096260"/>
            <a:ext cx="1000595"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Karaozek</a:t>
            </a:r>
            <a:r>
              <a:rPr lang="en-US" sz="1000" b="1" u="sng" dirty="0" smtClean="0">
                <a:solidFill>
                  <a:srgbClr val="000000"/>
                </a:solidFill>
              </a:rPr>
              <a:t> CS</a:t>
            </a:r>
            <a:endParaRPr lang="ru-RU" sz="1000" b="1" u="sng" dirty="0" smtClean="0">
              <a:solidFill>
                <a:srgbClr val="000000"/>
              </a:solidFill>
            </a:endParaRPr>
          </a:p>
        </p:txBody>
      </p:sp>
      <p:sp>
        <p:nvSpPr>
          <p:cNvPr id="188" name="Блок-схема: магнитный диск 187"/>
          <p:cNvSpPr/>
          <p:nvPr/>
        </p:nvSpPr>
        <p:spPr>
          <a:xfrm>
            <a:off x="5484812" y="3150397"/>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useBgFill="1">
        <p:nvSpPr>
          <p:cNvPr id="189" name="Text Box 36"/>
          <p:cNvSpPr txBox="1">
            <a:spLocks noChangeArrowheads="1"/>
          </p:cNvSpPr>
          <p:nvPr/>
        </p:nvSpPr>
        <p:spPr bwMode="auto">
          <a:xfrm>
            <a:off x="4167815" y="3487579"/>
            <a:ext cx="1306768"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Karaozek</a:t>
            </a:r>
            <a:r>
              <a:rPr lang="en-US" sz="1000" b="1" u="sng" dirty="0" smtClean="0">
                <a:solidFill>
                  <a:srgbClr val="000000"/>
                </a:solidFill>
              </a:rPr>
              <a:t> ERC/SC</a:t>
            </a:r>
            <a:endParaRPr lang="ru-RU" sz="1000" b="1" u="sng" dirty="0" smtClean="0">
              <a:solidFill>
                <a:srgbClr val="000000"/>
              </a:solidFill>
            </a:endParaRPr>
          </a:p>
        </p:txBody>
      </p:sp>
      <p:cxnSp>
        <p:nvCxnSpPr>
          <p:cNvPr id="51" name="Прямая соединительная линия 50"/>
          <p:cNvCxnSpPr/>
          <p:nvPr/>
        </p:nvCxnSpPr>
        <p:spPr>
          <a:xfrm flipV="1">
            <a:off x="431045" y="2207851"/>
            <a:ext cx="1640643" cy="624295"/>
          </a:xfrm>
          <a:prstGeom prst="line">
            <a:avLst/>
          </a:prstGeom>
          <a:ln w="762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Блок-схема: магнитный диск 48"/>
          <p:cNvSpPr/>
          <p:nvPr/>
        </p:nvSpPr>
        <p:spPr>
          <a:xfrm>
            <a:off x="2000250" y="2045650"/>
            <a:ext cx="184930" cy="200019"/>
          </a:xfrm>
          <a:prstGeom prst="flowChartMagneticDisk">
            <a:avLst/>
          </a:prstGeom>
          <a:solidFill>
            <a:srgbClr val="0070C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8" name="Равнобедренный треугольник 7"/>
          <p:cNvSpPr/>
          <p:nvPr/>
        </p:nvSpPr>
        <p:spPr>
          <a:xfrm>
            <a:off x="2147201" y="1811470"/>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5" name="Text Box 14"/>
          <p:cNvSpPr txBox="1">
            <a:spLocks noChangeArrowheads="1"/>
          </p:cNvSpPr>
          <p:nvPr/>
        </p:nvSpPr>
        <p:spPr bwMode="auto">
          <a:xfrm>
            <a:off x="2352393" y="1676400"/>
            <a:ext cx="1076607"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Bozoy</a:t>
            </a:r>
            <a:r>
              <a:rPr lang="en-US" sz="1000" b="1" u="sng" dirty="0" smtClean="0">
                <a:solidFill>
                  <a:srgbClr val="000000"/>
                </a:solidFill>
              </a:rPr>
              <a:t> GMS</a:t>
            </a:r>
            <a:endParaRPr lang="ru-RU" sz="1000" b="1" u="sng" dirty="0" smtClean="0">
              <a:solidFill>
                <a:srgbClr val="000000"/>
              </a:solidFill>
            </a:endParaRPr>
          </a:p>
        </p:txBody>
      </p:sp>
      <p:sp>
        <p:nvSpPr>
          <p:cNvPr id="56" name="Равнобедренный треугольник 55"/>
          <p:cNvSpPr/>
          <p:nvPr/>
        </p:nvSpPr>
        <p:spPr>
          <a:xfrm>
            <a:off x="8397055" y="5381907"/>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57" name="Text Box 14"/>
          <p:cNvSpPr txBox="1">
            <a:spLocks noChangeArrowheads="1"/>
          </p:cNvSpPr>
          <p:nvPr/>
        </p:nvSpPr>
        <p:spPr bwMode="auto">
          <a:xfrm>
            <a:off x="7164289" y="5541445"/>
            <a:ext cx="1197752"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Akbulak</a:t>
            </a:r>
            <a:r>
              <a:rPr lang="en-US" sz="1000" b="1" u="sng" dirty="0" smtClean="0">
                <a:solidFill>
                  <a:srgbClr val="000000"/>
                </a:solidFill>
              </a:rPr>
              <a:t> GMS</a:t>
            </a:r>
            <a:endParaRPr lang="ru-RU" sz="1000" b="1" u="sng" dirty="0" smtClean="0">
              <a:solidFill>
                <a:srgbClr val="000000"/>
              </a:solidFill>
            </a:endParaRPr>
          </a:p>
        </p:txBody>
      </p:sp>
      <p:sp useBgFill="1">
        <p:nvSpPr>
          <p:cNvPr id="58" name="Text Box 36"/>
          <p:cNvSpPr txBox="1">
            <a:spLocks noChangeArrowheads="1"/>
          </p:cNvSpPr>
          <p:nvPr/>
        </p:nvSpPr>
        <p:spPr bwMode="auto">
          <a:xfrm>
            <a:off x="5751497" y="4361100"/>
            <a:ext cx="1250663"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Shornak</a:t>
            </a:r>
            <a:r>
              <a:rPr lang="en-US" sz="1000" b="1" u="sng" dirty="0" smtClean="0">
                <a:solidFill>
                  <a:srgbClr val="000000"/>
                </a:solidFill>
              </a:rPr>
              <a:t> ERC/SC</a:t>
            </a:r>
            <a:endParaRPr lang="ru-RU" sz="1000" b="1" u="sng" dirty="0" smtClean="0">
              <a:solidFill>
                <a:srgbClr val="000000"/>
              </a:solidFill>
            </a:endParaRPr>
          </a:p>
        </p:txBody>
      </p:sp>
      <p:sp>
        <p:nvSpPr>
          <p:cNvPr id="59" name="Rectangle 35"/>
          <p:cNvSpPr>
            <a:spLocks noChangeArrowheads="1"/>
          </p:cNvSpPr>
          <p:nvPr/>
        </p:nvSpPr>
        <p:spPr bwMode="auto">
          <a:xfrm>
            <a:off x="4038600" y="2543882"/>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0" name="Text Box 36"/>
          <p:cNvSpPr txBox="1">
            <a:spLocks noChangeArrowheads="1"/>
          </p:cNvSpPr>
          <p:nvPr/>
        </p:nvSpPr>
        <p:spPr bwMode="auto">
          <a:xfrm>
            <a:off x="2744601" y="2514600"/>
            <a:ext cx="1165704"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Aksuat</a:t>
            </a:r>
            <a:r>
              <a:rPr lang="en-US" sz="1000" b="1" u="sng" dirty="0" smtClean="0">
                <a:solidFill>
                  <a:srgbClr val="000000"/>
                </a:solidFill>
              </a:rPr>
              <a:t> ERC/SC</a:t>
            </a:r>
            <a:endParaRPr lang="ru-RU" sz="1000" b="1" u="sng" dirty="0" smtClean="0">
              <a:solidFill>
                <a:srgbClr val="000000"/>
              </a:solidFill>
            </a:endParaRPr>
          </a:p>
        </p:txBody>
      </p:sp>
      <p:sp>
        <p:nvSpPr>
          <p:cNvPr id="61" name="Равнобедренный треугольник 60"/>
          <p:cNvSpPr/>
          <p:nvPr/>
        </p:nvSpPr>
        <p:spPr>
          <a:xfrm>
            <a:off x="238911" y="2706168"/>
            <a:ext cx="257982" cy="213240"/>
          </a:xfrm>
          <a:prstGeom prst="triangle">
            <a:avLst/>
          </a:prstGeom>
          <a:solidFill>
            <a:srgbClr val="00B05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62" name="Text Box 14"/>
          <p:cNvSpPr txBox="1">
            <a:spLocks noChangeArrowheads="1"/>
          </p:cNvSpPr>
          <p:nvPr/>
        </p:nvSpPr>
        <p:spPr bwMode="auto">
          <a:xfrm>
            <a:off x="564359" y="2810819"/>
            <a:ext cx="1150141" cy="246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Beineu</a:t>
            </a:r>
            <a:r>
              <a:rPr lang="en-US" sz="1000" b="1" u="sng" dirty="0" smtClean="0">
                <a:solidFill>
                  <a:srgbClr val="000000"/>
                </a:solidFill>
              </a:rPr>
              <a:t> GMS</a:t>
            </a:r>
            <a:endParaRPr lang="ru-RU" sz="1000" b="1" u="sng" dirty="0" smtClean="0">
              <a:solidFill>
                <a:srgbClr val="000000"/>
              </a:solidFill>
            </a:endParaRPr>
          </a:p>
        </p:txBody>
      </p:sp>
      <p:sp>
        <p:nvSpPr>
          <p:cNvPr id="63" name="Rectangle 35"/>
          <p:cNvSpPr>
            <a:spLocks noChangeArrowheads="1"/>
          </p:cNvSpPr>
          <p:nvPr/>
        </p:nvSpPr>
        <p:spPr bwMode="auto">
          <a:xfrm>
            <a:off x="3584930" y="1655990"/>
            <a:ext cx="188912" cy="161925"/>
          </a:xfrm>
          <a:prstGeom prst="rect">
            <a:avLst/>
          </a:prstGeom>
          <a:solidFill>
            <a:srgbClr val="FF0000"/>
          </a:solidFill>
          <a:ln w="63500" algn="ctr">
            <a:solidFill>
              <a:srgbClr val="000000"/>
            </a:solidFill>
            <a:miter lim="800000"/>
            <a:headEnd/>
            <a:tailEnd/>
          </a:ln>
        </p:spPr>
        <p:txBody>
          <a:bodyPr anchor="ctr">
            <a:spAutoFit/>
          </a:bodyPr>
          <a:lstStyle/>
          <a:p>
            <a:endParaRPr lang="ru-RU" dirty="0" smtClean="0">
              <a:solidFill>
                <a:prstClr val="black"/>
              </a:solidFill>
            </a:endParaRPr>
          </a:p>
        </p:txBody>
      </p:sp>
      <p:sp useBgFill="1">
        <p:nvSpPr>
          <p:cNvPr id="64" name="Text Box 36"/>
          <p:cNvSpPr txBox="1">
            <a:spLocks noChangeArrowheads="1"/>
          </p:cNvSpPr>
          <p:nvPr/>
        </p:nvSpPr>
        <p:spPr bwMode="auto">
          <a:xfrm>
            <a:off x="3960764" y="1532879"/>
            <a:ext cx="1326005" cy="246221"/>
          </a:xfrm>
          <a:prstGeom prst="rect">
            <a:avLst/>
          </a:prstGeom>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b="1" u="sng" dirty="0" err="1" smtClean="0">
                <a:solidFill>
                  <a:srgbClr val="000000"/>
                </a:solidFill>
              </a:rPr>
              <a:t>Saksaulsk</a:t>
            </a:r>
            <a:r>
              <a:rPr lang="en-US" sz="1000" b="1" u="sng" dirty="0" smtClean="0">
                <a:solidFill>
                  <a:srgbClr val="000000"/>
                </a:solidFill>
              </a:rPr>
              <a:t> ERC/SC</a:t>
            </a:r>
            <a:endParaRPr lang="ru-RU" sz="1000" b="1" u="sng" dirty="0" smtClean="0">
              <a:solidFill>
                <a:srgbClr val="000000"/>
              </a:solidFill>
            </a:endParaRPr>
          </a:p>
        </p:txBody>
      </p:sp>
      <p:pic>
        <p:nvPicPr>
          <p:cNvPr id="53" name="Рисунок 52"/>
          <p:cNvPicPr>
            <a:picLocks noChangeAspect="1" noChangeArrowheads="1"/>
          </p:cNvPicPr>
          <p:nvPr/>
        </p:nvPicPr>
        <p:blipFill>
          <a:blip r:embed="rId3" cstate="print"/>
          <a:srcRect/>
          <a:stretch>
            <a:fillRect/>
          </a:stretch>
        </p:blipFill>
        <p:spPr bwMode="auto">
          <a:xfrm>
            <a:off x="19953" y="18295"/>
            <a:ext cx="1376418" cy="637852"/>
          </a:xfrm>
          <a:prstGeom prst="rect">
            <a:avLst/>
          </a:prstGeom>
          <a:noFill/>
          <a:ln w="9525">
            <a:noFill/>
            <a:miter lim="800000"/>
            <a:headEnd/>
            <a:tailEnd/>
          </a:ln>
        </p:spPr>
      </p:pic>
      <p:cxnSp>
        <p:nvCxnSpPr>
          <p:cNvPr id="54" name="Прямая соединительная линия 53"/>
          <p:cNvCxnSpPr/>
          <p:nvPr/>
        </p:nvCxnSpPr>
        <p:spPr>
          <a:xfrm>
            <a:off x="8008" y="656147"/>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63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923112" cy="600652"/>
          </a:xfrm>
        </p:spPr>
        <p:txBody>
          <a:bodyPr>
            <a:noAutofit/>
          </a:bodyPr>
          <a:lstStyle/>
          <a:p>
            <a:r>
              <a:rPr lang="en-US" sz="3000" b="1" dirty="0">
                <a:solidFill>
                  <a:srgbClr val="002060"/>
                </a:solidFill>
                <a:latin typeface="+mn-lt"/>
                <a:cs typeface="Times New Roman" panose="02020603050405020304" pitchFamily="18" charset="0"/>
              </a:rPr>
              <a:t>Technical parameters of the gas pipeline </a:t>
            </a:r>
            <a:endParaRPr lang="ru-RU" sz="3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32050" y="3789040"/>
            <a:ext cx="9036496" cy="432048"/>
          </a:xfrm>
          <a:prstGeom prst="rect">
            <a:avLst/>
          </a:prstGeom>
        </p:spPr>
        <p:txBody>
          <a:bodyPr>
            <a:normAutofit fontScale="25000" lnSpcReduction="20000"/>
          </a:bodyPr>
          <a:lstStyle/>
          <a:p>
            <a:pPr marL="0" indent="0" algn="ctr">
              <a:buNone/>
            </a:pPr>
            <a:r>
              <a:rPr lang="en-US" sz="9600" b="1" dirty="0">
                <a:solidFill>
                  <a:srgbClr val="002060"/>
                </a:solidFill>
                <a:ea typeface="+mj-ea"/>
                <a:cs typeface="Times New Roman" panose="02020603050405020304" pitchFamily="18" charset="0"/>
              </a:rPr>
              <a:t>Purpose of the project </a:t>
            </a:r>
            <a:endParaRPr lang="en-US" sz="9600" b="1" dirty="0" smtClean="0">
              <a:solidFill>
                <a:srgbClr val="002060"/>
              </a:solidFill>
              <a:ea typeface="+mj-ea"/>
              <a:cs typeface="Times New Roman" panose="02020603050405020304" pitchFamily="18" charset="0"/>
            </a:endParaRPr>
          </a:p>
          <a:p>
            <a:pPr marL="0" indent="0" algn="ctr">
              <a:buNone/>
            </a:pPr>
            <a:r>
              <a:rPr lang="en-US" sz="8000" dirty="0">
                <a:solidFill>
                  <a:schemeClr val="dk1"/>
                </a:solidFill>
              </a:rPr>
              <a:t>      Provision of natural gas to RK South regions and gas export to China, increase of energy safety of RK</a:t>
            </a:r>
            <a:r>
              <a:rPr lang="ru-RU" sz="8000" dirty="0" smtClean="0">
                <a:solidFill>
                  <a:schemeClr val="dk1"/>
                </a:solidFill>
              </a:rPr>
              <a:t>. </a:t>
            </a:r>
            <a:endParaRPr lang="ru-RU" sz="8000" dirty="0">
              <a:solidFill>
                <a:schemeClr val="dk1"/>
              </a:solidFill>
            </a:endParaRPr>
          </a:p>
          <a:p>
            <a:pPr marL="0" indent="0" algn="ctr">
              <a:buNone/>
            </a:pPr>
            <a:endParaRPr lang="ru-RU" altLang="ru-RU" sz="8000" dirty="0">
              <a:solidFill>
                <a:schemeClr val="dk1"/>
              </a:solidFill>
            </a:endParaRPr>
          </a:p>
        </p:txBody>
      </p:sp>
      <p:pic>
        <p:nvPicPr>
          <p:cNvPr id="5" name="Рисунок 4"/>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7" name="Прямая соединительная линия 6"/>
          <p:cNvCxnSpPr/>
          <p:nvPr/>
        </p:nvCxnSpPr>
        <p:spPr>
          <a:xfrm>
            <a:off x="-8884" y="717284"/>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6" name="Таблица 5"/>
          <p:cNvGraphicFramePr>
            <a:graphicFrameLocks noGrp="1"/>
          </p:cNvGraphicFramePr>
          <p:nvPr>
            <p:extLst>
              <p:ext uri="{D42A27DB-BD31-4B8C-83A1-F6EECF244321}">
                <p14:modId xmlns:p14="http://schemas.microsoft.com/office/powerpoint/2010/main" val="1435387004"/>
              </p:ext>
            </p:extLst>
          </p:nvPr>
        </p:nvGraphicFramePr>
        <p:xfrm>
          <a:off x="107504" y="836712"/>
          <a:ext cx="8928992" cy="2895138"/>
        </p:xfrm>
        <a:graphic>
          <a:graphicData uri="http://schemas.openxmlformats.org/drawingml/2006/table">
            <a:tbl>
              <a:tblPr firstRow="1" bandRow="1">
                <a:tableStyleId>{5C22544A-7EE6-4342-B048-85BDC9FD1C3A}</a:tableStyleId>
              </a:tblPr>
              <a:tblGrid>
                <a:gridCol w="5123192">
                  <a:extLst>
                    <a:ext uri="{9D8B030D-6E8A-4147-A177-3AD203B41FA5}">
                      <a16:colId xmlns:a16="http://schemas.microsoft.com/office/drawing/2014/main" val="20000"/>
                    </a:ext>
                  </a:extLst>
                </a:gridCol>
                <a:gridCol w="951450">
                  <a:extLst>
                    <a:ext uri="{9D8B030D-6E8A-4147-A177-3AD203B41FA5}">
                      <a16:colId xmlns:a16="http://schemas.microsoft.com/office/drawing/2014/main" val="20001"/>
                    </a:ext>
                  </a:extLst>
                </a:gridCol>
                <a:gridCol w="2854350">
                  <a:extLst>
                    <a:ext uri="{9D8B030D-6E8A-4147-A177-3AD203B41FA5}">
                      <a16:colId xmlns:a16="http://schemas.microsoft.com/office/drawing/2014/main" val="20002"/>
                    </a:ext>
                  </a:extLst>
                </a:gridCol>
              </a:tblGrid>
              <a:tr h="381411">
                <a:tc>
                  <a:txBody>
                    <a:bodyPr/>
                    <a:lstStyle/>
                    <a:p>
                      <a:pPr algn="ctr" fontAlgn="b"/>
                      <a:r>
                        <a:rPr lang="ru-RU" sz="1700" u="none" strike="noStrike" dirty="0">
                          <a:effectLst/>
                        </a:rPr>
                        <a:t> </a:t>
                      </a:r>
                      <a:r>
                        <a:rPr lang="en-US" sz="1700" u="none" strike="noStrike" dirty="0" smtClean="0">
                          <a:effectLst/>
                        </a:rPr>
                        <a:t>Title</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en-US" sz="1700" u="none" strike="noStrike" dirty="0" err="1" smtClean="0">
                          <a:effectLst/>
                        </a:rPr>
                        <a:t>UoM</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ctr" fontAlgn="b"/>
                      <a:r>
                        <a:rPr lang="ru-RU" sz="1700" u="none" strike="noStrike" dirty="0">
                          <a:effectLst/>
                        </a:rPr>
                        <a:t> </a:t>
                      </a:r>
                      <a:r>
                        <a:rPr lang="en-US" sz="1700" u="none" strike="noStrike" dirty="0" smtClean="0">
                          <a:effectLst/>
                        </a:rPr>
                        <a:t>Value</a:t>
                      </a:r>
                      <a:endParaRPr lang="ru-RU" sz="1700" b="1"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0"/>
                  </a:ext>
                </a:extLst>
              </a:tr>
              <a:tr h="385847">
                <a:tc>
                  <a:txBody>
                    <a:bodyPr/>
                    <a:lstStyle/>
                    <a:p>
                      <a:pPr algn="l" fontAlgn="b"/>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Gas Pipeline length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km</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u="none" strike="noStrike" dirty="0">
                          <a:effectLst/>
                        </a:rPr>
                        <a:t> </a:t>
                      </a:r>
                      <a:r>
                        <a:rPr lang="ru-RU" sz="1700" kern="1200" dirty="0" smtClean="0">
                          <a:effectLst/>
                        </a:rPr>
                        <a:t>1 4</a:t>
                      </a:r>
                      <a:r>
                        <a:rPr lang="en-US" sz="1700" kern="1200" dirty="0" smtClean="0">
                          <a:effectLst/>
                        </a:rPr>
                        <a:t>54</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381411">
                <a:tc>
                  <a:txBody>
                    <a:bodyPr/>
                    <a:lstStyle/>
                    <a:p>
                      <a:pPr algn="l" fontAlgn="b"/>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Diameter of the laid pipes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mm</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u="none" strike="noStrike" dirty="0">
                          <a:effectLst/>
                        </a:rPr>
                        <a:t> </a:t>
                      </a:r>
                      <a:r>
                        <a:rPr lang="ru-RU" sz="1700" kern="1200" dirty="0" smtClean="0">
                          <a:effectLst/>
                        </a:rPr>
                        <a:t>1067</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45739">
                <a:tc>
                  <a:txBody>
                    <a:bodyPr/>
                    <a:lstStyle/>
                    <a:p>
                      <a:pPr algn="l" fontAlgn="b"/>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Diameter of the laid pipes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pcs</a:t>
                      </a:r>
                      <a:r>
                        <a:rPr lang="ru-RU" sz="1700" kern="1200" dirty="0" smtClean="0">
                          <a:solidFill>
                            <a:schemeClr val="dk1"/>
                          </a:solidFill>
                          <a:effectLst/>
                          <a:latin typeface="+mn-lt"/>
                          <a:ea typeface="+mn-ea"/>
                          <a:cs typeface="+mn-cs"/>
                        </a:rPr>
                        <a:t>.</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smtClean="0">
                          <a:effectLst/>
                        </a:rPr>
                        <a:t>2</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306883">
                <a:tc>
                  <a:txBody>
                    <a:bodyPr/>
                    <a:lstStyle/>
                    <a:p>
                      <a:pPr algn="l" fontAlgn="b"/>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Quantity of gas turbine units </a:t>
                      </a:r>
                      <a:endParaRPr lang="ru-RU" sz="1700" kern="120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700" kern="1200" dirty="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pcs</a:t>
                      </a:r>
                      <a:r>
                        <a:rPr lang="ru-RU" sz="1700" kern="1200" dirty="0" smtClean="0">
                          <a:solidFill>
                            <a:schemeClr val="dk1"/>
                          </a:solidFill>
                          <a:effectLst/>
                          <a:latin typeface="+mn-lt"/>
                          <a:ea typeface="+mn-ea"/>
                          <a:cs typeface="+mn-cs"/>
                        </a:rPr>
                        <a:t>.</a:t>
                      </a:r>
                    </a:p>
                  </a:txBody>
                  <a:tcPr marL="9525" marR="9525" marT="9525" marB="0" anchor="ctr"/>
                </a:tc>
                <a:tc>
                  <a:txBody>
                    <a:bodyPr/>
                    <a:lstStyle/>
                    <a:p>
                      <a:pPr algn="ctr" fontAlgn="b"/>
                      <a:r>
                        <a:rPr lang="ru-RU" sz="1700" kern="1200" dirty="0" smtClean="0">
                          <a:effectLst/>
                        </a:rPr>
                        <a:t>8</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5450">
                <a:tc>
                  <a:txBody>
                    <a:bodyPr/>
                    <a:lstStyle/>
                    <a:p>
                      <a:pPr algn="l" fontAlgn="b"/>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Quantity of shift camps </a:t>
                      </a:r>
                      <a:endParaRPr lang="ru-RU" sz="1700" kern="1200" dirty="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700" kern="1200" dirty="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pcs</a:t>
                      </a:r>
                      <a:r>
                        <a:rPr lang="ru-RU" sz="1700" kern="1200" dirty="0" smtClean="0">
                          <a:solidFill>
                            <a:schemeClr val="dk1"/>
                          </a:solidFill>
                          <a:effectLst/>
                          <a:latin typeface="+mn-lt"/>
                          <a:ea typeface="+mn-ea"/>
                          <a:cs typeface="+mn-cs"/>
                        </a:rPr>
                        <a:t>.</a:t>
                      </a:r>
                    </a:p>
                  </a:txBody>
                  <a:tcPr marL="9525" marR="9525" marT="9525" marB="0" anchor="ctr"/>
                </a:tc>
                <a:tc>
                  <a:txBody>
                    <a:bodyPr/>
                    <a:lstStyle/>
                    <a:p>
                      <a:pPr algn="ctr" fontAlgn="b"/>
                      <a:r>
                        <a:rPr lang="ru-RU" sz="1700" u="none" strike="noStrike" dirty="0" smtClean="0">
                          <a:effectLst/>
                        </a:rPr>
                        <a:t>5</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26545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700" kern="1200" dirty="0" smtClean="0">
                          <a:solidFill>
                            <a:schemeClr val="dk1"/>
                          </a:solidFill>
                          <a:effectLst/>
                          <a:latin typeface="+mn-lt"/>
                          <a:ea typeface="+mn-ea"/>
                          <a:cs typeface="+mn-cs"/>
                        </a:rPr>
                        <a:t> </a:t>
                      </a:r>
                      <a:r>
                        <a:rPr lang="en-US" sz="1700" kern="1200" dirty="0" smtClean="0">
                          <a:solidFill>
                            <a:schemeClr val="dk1"/>
                          </a:solidFill>
                          <a:effectLst/>
                          <a:latin typeface="+mn-lt"/>
                          <a:ea typeface="+mn-ea"/>
                          <a:cs typeface="+mn-cs"/>
                        </a:rPr>
                        <a:t>Quantity of emergency-response centers </a:t>
                      </a:r>
                      <a:endParaRPr lang="ru-RU" sz="1700" kern="1200" dirty="0" smtClean="0">
                        <a:solidFill>
                          <a:schemeClr val="dk1"/>
                        </a:solidFill>
                        <a:effectLst/>
                        <a:latin typeface="+mn-lt"/>
                        <a:ea typeface="+mn-ea"/>
                        <a:cs typeface="+mn-cs"/>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700" kern="1200" dirty="0" smtClean="0">
                          <a:solidFill>
                            <a:schemeClr val="dk1"/>
                          </a:solidFill>
                          <a:effectLst/>
                          <a:latin typeface="+mn-lt"/>
                          <a:ea typeface="+mn-ea"/>
                          <a:cs typeface="+mn-cs"/>
                        </a:rPr>
                        <a:t>pcs</a:t>
                      </a:r>
                      <a:r>
                        <a:rPr lang="ru-RU" sz="1700" kern="1200" dirty="0" smtClean="0">
                          <a:solidFill>
                            <a:schemeClr val="dk1"/>
                          </a:solidFill>
                          <a:effectLst/>
                          <a:latin typeface="+mn-lt"/>
                          <a:ea typeface="+mn-ea"/>
                          <a:cs typeface="+mn-cs"/>
                        </a:rPr>
                        <a:t>.</a:t>
                      </a:r>
                    </a:p>
                  </a:txBody>
                  <a:tcPr marL="9525" marR="9525" marT="9525" marB="0" anchor="ctr"/>
                </a:tc>
                <a:tc>
                  <a:txBody>
                    <a:bodyPr/>
                    <a:lstStyle/>
                    <a:p>
                      <a:pPr algn="ctr" fontAlgn="b"/>
                      <a:r>
                        <a:rPr lang="ru-RU" sz="1700" b="0" i="0" u="none" strike="noStrike" dirty="0" smtClean="0">
                          <a:solidFill>
                            <a:schemeClr val="dk1"/>
                          </a:solidFill>
                          <a:effectLst/>
                          <a:latin typeface="+mn-lt"/>
                          <a:cs typeface="+mn-cs"/>
                        </a:rPr>
                        <a:t>4</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53787">
                <a:tc>
                  <a:txBody>
                    <a:bodyPr/>
                    <a:lstStyle/>
                    <a:p>
                      <a:pPr algn="l" fontAlgn="b"/>
                      <a:r>
                        <a:rPr lang="en-US" sz="1700" kern="1200" dirty="0" smtClean="0">
                          <a:solidFill>
                            <a:schemeClr val="dk1"/>
                          </a:solidFill>
                          <a:effectLst/>
                          <a:latin typeface="+mn-lt"/>
                          <a:ea typeface="+mn-ea"/>
                          <a:cs typeface="+mn-cs"/>
                        </a:rPr>
                        <a:t>Design pressure at </a:t>
                      </a:r>
                      <a:r>
                        <a:rPr lang="en-US" sz="1700" kern="1200" dirty="0" err="1" smtClean="0">
                          <a:solidFill>
                            <a:schemeClr val="dk1"/>
                          </a:solidFill>
                          <a:effectLst/>
                          <a:latin typeface="+mn-lt"/>
                          <a:ea typeface="+mn-ea"/>
                          <a:cs typeface="+mn-cs"/>
                        </a:rPr>
                        <a:t>Beineu-Bozoy</a:t>
                      </a:r>
                      <a:r>
                        <a:rPr lang="en-US" sz="1700" kern="1200" dirty="0" smtClean="0">
                          <a:solidFill>
                            <a:schemeClr val="dk1"/>
                          </a:solidFill>
                          <a:effectLst/>
                          <a:latin typeface="+mn-lt"/>
                          <a:ea typeface="+mn-ea"/>
                          <a:cs typeface="+mn-cs"/>
                        </a:rPr>
                        <a:t> section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a:solidFill>
                            <a:schemeClr val="dk1"/>
                          </a:solidFill>
                          <a:effectLst/>
                          <a:latin typeface="+mn-lt"/>
                          <a:ea typeface="+mn-ea"/>
                          <a:cs typeface="+mn-cs"/>
                        </a:rPr>
                        <a:t> </a:t>
                      </a:r>
                      <a:r>
                        <a:rPr lang="ru-RU" sz="1700" kern="1200" dirty="0" smtClean="0">
                          <a:solidFill>
                            <a:schemeClr val="dk1"/>
                          </a:solidFill>
                          <a:effectLst/>
                          <a:latin typeface="+mn-lt"/>
                          <a:ea typeface="+mn-ea"/>
                          <a:cs typeface="+mn-cs"/>
                        </a:rPr>
                        <a:t>М</a:t>
                      </a:r>
                      <a:r>
                        <a:rPr lang="en-US" sz="1700" kern="1200" dirty="0" smtClean="0">
                          <a:solidFill>
                            <a:schemeClr val="dk1"/>
                          </a:solidFill>
                          <a:effectLst/>
                          <a:latin typeface="+mn-lt"/>
                          <a:ea typeface="+mn-ea"/>
                          <a:cs typeface="+mn-cs"/>
                        </a:rPr>
                        <a:t>P</a:t>
                      </a:r>
                      <a:r>
                        <a:rPr lang="ru-RU" sz="1700" kern="1200" dirty="0" smtClean="0">
                          <a:solidFill>
                            <a:schemeClr val="dk1"/>
                          </a:solidFill>
                          <a:effectLst/>
                          <a:latin typeface="+mn-lt"/>
                          <a:ea typeface="+mn-ea"/>
                          <a:cs typeface="+mn-cs"/>
                        </a:rPr>
                        <a:t>а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smtClean="0">
                          <a:effectLst/>
                        </a:rPr>
                        <a:t>7,4 </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88032">
                <a:tc>
                  <a:txBody>
                    <a:bodyPr/>
                    <a:lstStyle/>
                    <a:p>
                      <a:pPr algn="l" fontAlgn="b"/>
                      <a:r>
                        <a:rPr lang="en-US" sz="1700" kern="1200" dirty="0" smtClean="0">
                          <a:solidFill>
                            <a:schemeClr val="dk1"/>
                          </a:solidFill>
                          <a:effectLst/>
                          <a:latin typeface="+mn-lt"/>
                          <a:ea typeface="+mn-ea"/>
                          <a:cs typeface="+mn-cs"/>
                        </a:rPr>
                        <a:t>Design pressure at </a:t>
                      </a:r>
                      <a:r>
                        <a:rPr lang="en-US" sz="1700" kern="1200" dirty="0" err="1" smtClean="0">
                          <a:solidFill>
                            <a:schemeClr val="dk1"/>
                          </a:solidFill>
                          <a:effectLst/>
                          <a:latin typeface="+mn-lt"/>
                          <a:ea typeface="+mn-ea"/>
                          <a:cs typeface="+mn-cs"/>
                        </a:rPr>
                        <a:t>Bozoy-Shymkent</a:t>
                      </a:r>
                      <a:r>
                        <a:rPr lang="en-US" sz="1700" kern="1200" dirty="0" smtClean="0">
                          <a:solidFill>
                            <a:schemeClr val="dk1"/>
                          </a:solidFill>
                          <a:effectLst/>
                          <a:latin typeface="+mn-lt"/>
                          <a:ea typeface="+mn-ea"/>
                          <a:cs typeface="+mn-cs"/>
                        </a:rPr>
                        <a:t> section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a:solidFill>
                            <a:schemeClr val="dk1"/>
                          </a:solidFill>
                          <a:effectLst/>
                          <a:latin typeface="+mn-lt"/>
                          <a:ea typeface="+mn-ea"/>
                          <a:cs typeface="+mn-cs"/>
                        </a:rPr>
                        <a:t> </a:t>
                      </a:r>
                      <a:r>
                        <a:rPr lang="ru-RU" sz="1700" kern="1200" dirty="0" smtClean="0">
                          <a:solidFill>
                            <a:schemeClr val="dk1"/>
                          </a:solidFill>
                          <a:effectLst/>
                          <a:latin typeface="+mn-lt"/>
                          <a:ea typeface="+mn-ea"/>
                          <a:cs typeface="+mn-cs"/>
                        </a:rPr>
                        <a:t>М</a:t>
                      </a:r>
                      <a:r>
                        <a:rPr lang="en-US" sz="1700" kern="1200" dirty="0" smtClean="0">
                          <a:solidFill>
                            <a:schemeClr val="dk1"/>
                          </a:solidFill>
                          <a:effectLst/>
                          <a:latin typeface="+mn-lt"/>
                          <a:ea typeface="+mn-ea"/>
                          <a:cs typeface="+mn-cs"/>
                        </a:rPr>
                        <a:t>P</a:t>
                      </a:r>
                      <a:r>
                        <a:rPr lang="ru-RU" sz="1700" kern="1200" dirty="0" smtClean="0">
                          <a:solidFill>
                            <a:schemeClr val="dk1"/>
                          </a:solidFill>
                          <a:effectLst/>
                          <a:latin typeface="+mn-lt"/>
                          <a:ea typeface="+mn-ea"/>
                          <a:cs typeface="+mn-cs"/>
                        </a:rPr>
                        <a:t>а </a:t>
                      </a:r>
                      <a:endParaRPr lang="ru-RU" sz="1700" kern="1200" dirty="0">
                        <a:solidFill>
                          <a:schemeClr val="dk1"/>
                        </a:solidFill>
                        <a:effectLst/>
                        <a:latin typeface="+mn-lt"/>
                        <a:ea typeface="+mn-ea"/>
                        <a:cs typeface="+mn-cs"/>
                      </a:endParaRPr>
                    </a:p>
                  </a:txBody>
                  <a:tcPr marL="9525" marR="9525" marT="9525" marB="0" anchor="ctr"/>
                </a:tc>
                <a:tc>
                  <a:txBody>
                    <a:bodyPr/>
                    <a:lstStyle/>
                    <a:p>
                      <a:pPr algn="ctr" fontAlgn="b"/>
                      <a:r>
                        <a:rPr lang="ru-RU" sz="1700" kern="1200" dirty="0" smtClean="0">
                          <a:effectLst/>
                        </a:rPr>
                        <a:t>9,8</a:t>
                      </a:r>
                      <a:endParaRPr lang="ru-RU" sz="17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bl>
          </a:graphicData>
        </a:graphic>
      </p:graphicFrame>
      <p:cxnSp>
        <p:nvCxnSpPr>
          <p:cNvPr id="8" name="Прямая соединительная линия 7"/>
          <p:cNvCxnSpPr/>
          <p:nvPr/>
        </p:nvCxnSpPr>
        <p:spPr>
          <a:xfrm>
            <a:off x="0" y="4149080"/>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4" name="Прямоугольник 3"/>
          <p:cNvSpPr/>
          <p:nvPr/>
        </p:nvSpPr>
        <p:spPr>
          <a:xfrm>
            <a:off x="77898" y="4767527"/>
            <a:ext cx="9045380" cy="406265"/>
          </a:xfrm>
          <a:prstGeom prst="rect">
            <a:avLst/>
          </a:prstGeom>
        </p:spPr>
        <p:txBody>
          <a:bodyPr wrap="square">
            <a:spAutoFit/>
          </a:bodyPr>
          <a:lstStyle/>
          <a:p>
            <a:pPr lvl="0" algn="ctr" fontAlgn="ctr">
              <a:lnSpc>
                <a:spcPct val="80000"/>
              </a:lnSpc>
              <a:spcBef>
                <a:spcPct val="20000"/>
              </a:spcBef>
              <a:defRPr/>
            </a:pPr>
            <a:r>
              <a:rPr lang="en-US" sz="2400" b="1" dirty="0">
                <a:solidFill>
                  <a:srgbClr val="002060"/>
                </a:solidFill>
                <a:ea typeface="+mj-ea"/>
                <a:cs typeface="Times New Roman" panose="02020603050405020304" pitchFamily="18" charset="0"/>
              </a:rPr>
              <a:t>Resource base of the project </a:t>
            </a:r>
            <a:endParaRPr lang="ru-RU" sz="2400" b="1" dirty="0">
              <a:solidFill>
                <a:srgbClr val="002060"/>
              </a:solidFill>
              <a:ea typeface="+mj-ea"/>
              <a:cs typeface="Times New Roman" panose="02020603050405020304" pitchFamily="18" charset="0"/>
            </a:endParaRPr>
          </a:p>
        </p:txBody>
      </p:sp>
      <p:cxnSp>
        <p:nvCxnSpPr>
          <p:cNvPr id="9" name="Прямая соединительная линия 8"/>
          <p:cNvCxnSpPr/>
          <p:nvPr/>
        </p:nvCxnSpPr>
        <p:spPr>
          <a:xfrm>
            <a:off x="0" y="5155325"/>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Прямоугольник 9"/>
          <p:cNvSpPr/>
          <p:nvPr/>
        </p:nvSpPr>
        <p:spPr>
          <a:xfrm>
            <a:off x="77898" y="5190607"/>
            <a:ext cx="9045380" cy="400110"/>
          </a:xfrm>
          <a:prstGeom prst="rect">
            <a:avLst/>
          </a:prstGeom>
        </p:spPr>
        <p:txBody>
          <a:bodyPr wrap="square">
            <a:spAutoFit/>
          </a:bodyPr>
          <a:lstStyle/>
          <a:p>
            <a:pPr marL="285750" indent="-285750" fontAlgn="b">
              <a:buFont typeface="Arial" panose="020B0604020202020204" pitchFamily="34" charset="0"/>
              <a:buChar char="•"/>
              <a:defRPr/>
            </a:pPr>
            <a:r>
              <a:rPr lang="en-US" sz="2000" dirty="0">
                <a:solidFill>
                  <a:schemeClr val="dk1"/>
                </a:solidFill>
              </a:rPr>
              <a:t>West and </a:t>
            </a:r>
            <a:r>
              <a:rPr lang="en-US" sz="2000" dirty="0" err="1">
                <a:solidFill>
                  <a:schemeClr val="dk1"/>
                </a:solidFill>
              </a:rPr>
              <a:t>Aktobe</a:t>
            </a:r>
            <a:r>
              <a:rPr lang="en-US" sz="2000" dirty="0">
                <a:solidFill>
                  <a:schemeClr val="dk1"/>
                </a:solidFill>
              </a:rPr>
              <a:t> groups of fields</a:t>
            </a:r>
            <a:endParaRPr lang="ru-RU" sz="2000" dirty="0">
              <a:solidFill>
                <a:schemeClr val="dk1"/>
              </a:solidFill>
            </a:endParaRPr>
          </a:p>
        </p:txBody>
      </p:sp>
      <p:sp>
        <p:nvSpPr>
          <p:cNvPr id="11" name="Прямоугольник 10"/>
          <p:cNvSpPr/>
          <p:nvPr/>
        </p:nvSpPr>
        <p:spPr>
          <a:xfrm>
            <a:off x="103794" y="5590716"/>
            <a:ext cx="9019484" cy="406265"/>
          </a:xfrm>
          <a:prstGeom prst="rect">
            <a:avLst/>
          </a:prstGeom>
        </p:spPr>
        <p:txBody>
          <a:bodyPr wrap="square">
            <a:spAutoFit/>
          </a:bodyPr>
          <a:lstStyle/>
          <a:p>
            <a:pPr algn="ctr" fontAlgn="ctr">
              <a:lnSpc>
                <a:spcPct val="80000"/>
              </a:lnSpc>
              <a:spcBef>
                <a:spcPct val="20000"/>
              </a:spcBef>
              <a:defRPr/>
            </a:pPr>
            <a:r>
              <a:rPr lang="en-US" sz="2400" b="1" dirty="0">
                <a:solidFill>
                  <a:srgbClr val="002060"/>
                </a:solidFill>
                <a:ea typeface="+mj-ea"/>
                <a:cs typeface="Times New Roman" panose="02020603050405020304" pitchFamily="18" charset="0"/>
              </a:rPr>
              <a:t>Place of the project realization </a:t>
            </a:r>
            <a:endParaRPr lang="ru-RU" sz="2400" b="1" dirty="0">
              <a:solidFill>
                <a:srgbClr val="002060"/>
              </a:solidFill>
              <a:ea typeface="+mj-ea"/>
              <a:cs typeface="Times New Roman" panose="02020603050405020304" pitchFamily="18" charset="0"/>
            </a:endParaRPr>
          </a:p>
        </p:txBody>
      </p:sp>
      <p:cxnSp>
        <p:nvCxnSpPr>
          <p:cNvPr id="12" name="Прямая соединительная линия 11"/>
          <p:cNvCxnSpPr/>
          <p:nvPr/>
        </p:nvCxnSpPr>
        <p:spPr>
          <a:xfrm>
            <a:off x="0" y="5978514"/>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3" name="Прямоугольник 12"/>
          <p:cNvSpPr/>
          <p:nvPr/>
        </p:nvSpPr>
        <p:spPr>
          <a:xfrm>
            <a:off x="108125" y="6000195"/>
            <a:ext cx="8927749" cy="400110"/>
          </a:xfrm>
          <a:prstGeom prst="rect">
            <a:avLst/>
          </a:prstGeom>
        </p:spPr>
        <p:txBody>
          <a:bodyPr wrap="square">
            <a:spAutoFit/>
          </a:bodyPr>
          <a:lstStyle/>
          <a:p>
            <a:pPr marL="285750" indent="-285750" fontAlgn="b">
              <a:buFont typeface="Arial" panose="020B0604020202020204" pitchFamily="34" charset="0"/>
              <a:buChar char="•"/>
              <a:defRPr/>
            </a:pPr>
            <a:r>
              <a:rPr lang="en-US" sz="2000" dirty="0" err="1">
                <a:solidFill>
                  <a:schemeClr val="dk1"/>
                </a:solidFill>
              </a:rPr>
              <a:t>Mangistau</a:t>
            </a:r>
            <a:r>
              <a:rPr lang="en-US" sz="2000" dirty="0">
                <a:solidFill>
                  <a:schemeClr val="dk1"/>
                </a:solidFill>
              </a:rPr>
              <a:t>, </a:t>
            </a:r>
            <a:r>
              <a:rPr lang="en-US" sz="2000" dirty="0" err="1" smtClean="0">
                <a:solidFill>
                  <a:schemeClr val="dk1"/>
                </a:solidFill>
              </a:rPr>
              <a:t>Aktobe</a:t>
            </a:r>
            <a:r>
              <a:rPr lang="en-US" sz="2000" dirty="0" smtClean="0">
                <a:solidFill>
                  <a:schemeClr val="dk1"/>
                </a:solidFill>
              </a:rPr>
              <a:t>, </a:t>
            </a:r>
            <a:r>
              <a:rPr lang="en-US" sz="2000" dirty="0">
                <a:solidFill>
                  <a:schemeClr val="dk1"/>
                </a:solidFill>
              </a:rPr>
              <a:t>Kyzylorda and South-Kazakhstan oblasts</a:t>
            </a:r>
            <a:endParaRPr lang="ru-RU" sz="2000" dirty="0">
              <a:solidFill>
                <a:schemeClr val="dk1"/>
              </a:solidFill>
            </a:endParaRPr>
          </a:p>
        </p:txBody>
      </p:sp>
    </p:spTree>
    <p:extLst>
      <p:ext uri="{BB962C8B-B14F-4D97-AF65-F5344CB8AC3E}">
        <p14:creationId xmlns:p14="http://schemas.microsoft.com/office/powerpoint/2010/main" val="3512258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128792" cy="778098"/>
          </a:xfrm>
        </p:spPr>
        <p:txBody>
          <a:bodyPr>
            <a:noAutofit/>
          </a:bodyPr>
          <a:lstStyle/>
          <a:p>
            <a:r>
              <a:rPr lang="en-US" sz="2200" b="1" dirty="0" smtClean="0">
                <a:solidFill>
                  <a:srgbClr val="002060"/>
                </a:solidFill>
                <a:latin typeface="+mn-lt"/>
                <a:cs typeface="Times New Roman" panose="02020603050405020304" pitchFamily="18" charset="0"/>
              </a:rPr>
              <a:t>Execution of investment program for</a:t>
            </a:r>
            <a:r>
              <a:rPr lang="ru-RU" sz="2200" b="1" dirty="0" smtClean="0">
                <a:solidFill>
                  <a:srgbClr val="002060"/>
                </a:solidFill>
                <a:latin typeface="+mn-lt"/>
                <a:cs typeface="Times New Roman" panose="02020603050405020304" pitchFamily="18" charset="0"/>
              </a:rPr>
              <a:t> 2015</a:t>
            </a:r>
            <a:endParaRPr lang="ru-RU" sz="2200" b="1" dirty="0">
              <a:solidFill>
                <a:srgbClr val="002060"/>
              </a:solidFill>
              <a:latin typeface="+mn-lt"/>
              <a:cs typeface="Times New Roman" panose="02020603050405020304" pitchFamily="18" charset="0"/>
            </a:endParaRPr>
          </a:p>
        </p:txBody>
      </p:sp>
      <p:pic>
        <p:nvPicPr>
          <p:cNvPr id="5" name="Рисунок 4"/>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7" name="Прямая соединительная линия 6"/>
          <p:cNvCxnSpPr/>
          <p:nvPr/>
        </p:nvCxnSpPr>
        <p:spPr>
          <a:xfrm>
            <a:off x="-2" y="738237"/>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028384" y="1324006"/>
            <a:ext cx="891591" cy="276999"/>
          </a:xfrm>
          <a:prstGeom prst="rect">
            <a:avLst/>
          </a:prstGeom>
          <a:noFill/>
        </p:spPr>
        <p:txBody>
          <a:bodyPr wrap="none" rtlCol="0">
            <a:spAutoFit/>
          </a:bodyPr>
          <a:lstStyle/>
          <a:p>
            <a:r>
              <a:rPr lang="en-US" sz="1200" b="1" i="1" dirty="0" err="1" smtClean="0"/>
              <a:t>thous</a:t>
            </a:r>
            <a:r>
              <a:rPr lang="en-US" sz="1200" b="1" i="1" dirty="0"/>
              <a:t>. KZT </a:t>
            </a:r>
            <a:endParaRPr lang="ru-RU" sz="1200" b="1" i="1" dirty="0"/>
          </a:p>
        </p:txBody>
      </p:sp>
      <p:graphicFrame>
        <p:nvGraphicFramePr>
          <p:cNvPr id="4" name="Таблица 3"/>
          <p:cNvGraphicFramePr>
            <a:graphicFrameLocks noGrp="1"/>
          </p:cNvGraphicFramePr>
          <p:nvPr>
            <p:extLst>
              <p:ext uri="{D42A27DB-BD31-4B8C-83A1-F6EECF244321}">
                <p14:modId xmlns:p14="http://schemas.microsoft.com/office/powerpoint/2010/main" val="2106395243"/>
              </p:ext>
            </p:extLst>
          </p:nvPr>
        </p:nvGraphicFramePr>
        <p:xfrm>
          <a:off x="107504" y="1601006"/>
          <a:ext cx="8900634" cy="4996346"/>
        </p:xfrm>
        <a:graphic>
          <a:graphicData uri="http://schemas.openxmlformats.org/drawingml/2006/table">
            <a:tbl>
              <a:tblPr firstRow="1" bandRow="1">
                <a:tableStyleId>{5C22544A-7EE6-4342-B048-85BDC9FD1C3A}</a:tableStyleId>
              </a:tblPr>
              <a:tblGrid>
                <a:gridCol w="441679">
                  <a:extLst>
                    <a:ext uri="{9D8B030D-6E8A-4147-A177-3AD203B41FA5}">
                      <a16:colId xmlns:a16="http://schemas.microsoft.com/office/drawing/2014/main" val="20000"/>
                    </a:ext>
                  </a:extLst>
                </a:gridCol>
                <a:gridCol w="4081594">
                  <a:extLst>
                    <a:ext uri="{9D8B030D-6E8A-4147-A177-3AD203B41FA5}">
                      <a16:colId xmlns:a16="http://schemas.microsoft.com/office/drawing/2014/main" val="20001"/>
                    </a:ext>
                  </a:extLst>
                </a:gridCol>
                <a:gridCol w="1991500">
                  <a:extLst>
                    <a:ext uri="{9D8B030D-6E8A-4147-A177-3AD203B41FA5}">
                      <a16:colId xmlns:a16="http://schemas.microsoft.com/office/drawing/2014/main" val="20002"/>
                    </a:ext>
                  </a:extLst>
                </a:gridCol>
                <a:gridCol w="2385861">
                  <a:extLst>
                    <a:ext uri="{9D8B030D-6E8A-4147-A177-3AD203B41FA5}">
                      <a16:colId xmlns:a16="http://schemas.microsoft.com/office/drawing/2014/main" val="20003"/>
                    </a:ext>
                  </a:extLst>
                </a:gridCol>
              </a:tblGrid>
              <a:tr h="783380">
                <a:tc>
                  <a:txBody>
                    <a:bodyPr/>
                    <a:lstStyle/>
                    <a:p>
                      <a:pPr algn="ctr" rtl="0" fontAlgn="ctr"/>
                      <a:r>
                        <a:rPr lang="en-US" sz="1000" u="none" strike="noStrike" dirty="0" smtClean="0">
                          <a:effectLst/>
                        </a:rPr>
                        <a:t>Ser. No.</a:t>
                      </a:r>
                      <a:endParaRPr lang="ru-RU" sz="1000" b="1" i="0" u="none" strike="noStrike" dirty="0">
                        <a:solidFill>
                          <a:srgbClr val="FFFFFF"/>
                        </a:solidFill>
                        <a:effectLst/>
                        <a:latin typeface="Calibri"/>
                      </a:endParaRPr>
                    </a:p>
                  </a:txBody>
                  <a:tcPr marL="8089" marR="8089" marT="8089" marB="0" anchor="ctr"/>
                </a:tc>
                <a:tc>
                  <a:txBody>
                    <a:bodyPr/>
                    <a:lstStyle/>
                    <a:p>
                      <a:pPr algn="ctr" rtl="0" fontAlgn="ctr"/>
                      <a:r>
                        <a:rPr lang="en-US" sz="1000" u="none" strike="noStrike" dirty="0" smtClean="0">
                          <a:effectLst/>
                        </a:rPr>
                        <a:t>Item title </a:t>
                      </a:r>
                      <a:endParaRPr lang="ru-RU" sz="1000" b="1" i="0" u="none" strike="noStrike" dirty="0">
                        <a:solidFill>
                          <a:srgbClr val="FFFFFF"/>
                        </a:solidFill>
                        <a:effectLst/>
                        <a:latin typeface="Calibri"/>
                      </a:endParaRPr>
                    </a:p>
                  </a:txBody>
                  <a:tcPr marL="8089" marR="8089" marT="8089" marB="0" anchor="ctr"/>
                </a:tc>
                <a:tc>
                  <a:txBody>
                    <a:bodyPr/>
                    <a:lstStyle/>
                    <a:p>
                      <a:pPr algn="ctr" rtl="0" fontAlgn="ctr"/>
                      <a:r>
                        <a:rPr lang="en-US" sz="1000" b="1" i="0" u="none" strike="noStrike" dirty="0" smtClean="0">
                          <a:solidFill>
                            <a:srgbClr val="FFFFFF"/>
                          </a:solidFill>
                          <a:effectLst/>
                          <a:latin typeface="+mn-lt"/>
                        </a:rPr>
                        <a:t>Approved IP </a:t>
                      </a:r>
                      <a:r>
                        <a:rPr lang="en-US" sz="1000" b="1" i="0" u="none" strike="noStrike" dirty="0" smtClean="0">
                          <a:solidFill>
                            <a:srgbClr val="FFFFFF"/>
                          </a:solidFill>
                          <a:effectLst/>
                          <a:latin typeface="Calibri"/>
                        </a:rPr>
                        <a:t>with regard to adjustment for</a:t>
                      </a:r>
                      <a:r>
                        <a:rPr lang="ru-RU" sz="1000" b="1" i="0" u="none" strike="noStrike" baseline="0" dirty="0" smtClean="0">
                          <a:solidFill>
                            <a:srgbClr val="FFFFFF"/>
                          </a:solidFill>
                          <a:effectLst/>
                          <a:latin typeface="Calibri"/>
                        </a:rPr>
                        <a:t> 2015</a:t>
                      </a:r>
                      <a:endParaRPr lang="ru-RU" sz="1000" b="1" i="0" u="none" strike="noStrike" dirty="0">
                        <a:solidFill>
                          <a:srgbClr val="FFFFFF"/>
                        </a:solidFill>
                        <a:effectLst/>
                        <a:latin typeface="Calibri"/>
                      </a:endParaRPr>
                    </a:p>
                  </a:txBody>
                  <a:tcPr marL="8089" marR="8089" marT="8089" marB="0" anchor="ctr"/>
                </a:tc>
                <a:tc>
                  <a:txBody>
                    <a:bodyPr/>
                    <a:lstStyle/>
                    <a:p>
                      <a:pPr algn="ctr" rtl="0" fontAlgn="ctr"/>
                      <a:r>
                        <a:rPr lang="en-US" sz="1000" b="1" i="0" u="none" strike="noStrike" dirty="0" smtClean="0">
                          <a:solidFill>
                            <a:srgbClr val="FFFFFF"/>
                          </a:solidFill>
                          <a:effectLst/>
                          <a:latin typeface="+mn-lt"/>
                        </a:rPr>
                        <a:t>Actual execution of IP for 2015 </a:t>
                      </a:r>
                      <a:endParaRPr lang="ru-RU" sz="1000" b="1" i="0" u="none" strike="noStrike" dirty="0">
                        <a:solidFill>
                          <a:srgbClr val="FFFFFF"/>
                        </a:solidFill>
                        <a:effectLst/>
                        <a:latin typeface="+mn-lt"/>
                      </a:endParaRPr>
                    </a:p>
                  </a:txBody>
                  <a:tcPr marL="8089" marR="8089" marT="8089" marB="0" anchor="ctr"/>
                </a:tc>
                <a:extLst>
                  <a:ext uri="{0D108BD9-81ED-4DB2-BD59-A6C34878D82A}">
                    <a16:rowId xmlns:a16="http://schemas.microsoft.com/office/drawing/2014/main" val="10000"/>
                  </a:ext>
                </a:extLst>
              </a:tr>
              <a:tr h="560444">
                <a:tc>
                  <a:txBody>
                    <a:bodyPr/>
                    <a:lstStyle/>
                    <a:p>
                      <a:pPr algn="ctr" rtl="0" fontAlgn="ctr"/>
                      <a:endParaRPr lang="ru-RU" sz="1000" b="1" i="0" u="none" strike="noStrike" dirty="0">
                        <a:solidFill>
                          <a:srgbClr val="000000"/>
                        </a:solidFill>
                        <a:effectLst/>
                        <a:latin typeface="Calibri"/>
                      </a:endParaRPr>
                    </a:p>
                  </a:txBody>
                  <a:tcPr marL="8089" marR="8089" marT="8089" marB="0" anchor="ctr"/>
                </a:tc>
                <a:tc>
                  <a:txBody>
                    <a:bodyPr/>
                    <a:lstStyle/>
                    <a:p>
                      <a:pPr algn="l" rtl="0" fontAlgn="ctr"/>
                      <a:r>
                        <a:rPr lang="en-US" sz="1000" b="1" u="none" strike="noStrike" dirty="0" smtClean="0">
                          <a:effectLst/>
                        </a:rPr>
                        <a:t>Total </a:t>
                      </a:r>
                      <a:endParaRPr lang="ru-RU" sz="1000" b="1" i="0" u="none" strike="noStrike" dirty="0">
                        <a:solidFill>
                          <a:srgbClr val="000000"/>
                        </a:solidFill>
                        <a:effectLst/>
                        <a:latin typeface="Calibri"/>
                      </a:endParaRPr>
                    </a:p>
                  </a:txBody>
                  <a:tcPr marL="8089" marR="8089" marT="8089" marB="0" anchor="ctr"/>
                </a:tc>
                <a:tc>
                  <a:txBody>
                    <a:bodyPr/>
                    <a:lstStyle/>
                    <a:p>
                      <a:pPr algn="ctr" fontAlgn="ctr"/>
                      <a:r>
                        <a:rPr lang="ru-RU" sz="1000" b="1" i="0" u="none" strike="noStrike" dirty="0">
                          <a:solidFill>
                            <a:srgbClr val="000000"/>
                          </a:solidFill>
                          <a:effectLst/>
                          <a:latin typeface="Calibri"/>
                        </a:rPr>
                        <a:t>23 702 960</a:t>
                      </a:r>
                    </a:p>
                  </a:txBody>
                  <a:tcPr marL="9525" marR="9525" marT="9525" marB="0" anchor="ctr"/>
                </a:tc>
                <a:tc>
                  <a:txBody>
                    <a:bodyPr/>
                    <a:lstStyle/>
                    <a:p>
                      <a:pPr algn="ctr" fontAlgn="ctr"/>
                      <a:r>
                        <a:rPr lang="ru-RU" sz="1000" b="1" i="0" u="none" strike="noStrike" dirty="0">
                          <a:solidFill>
                            <a:srgbClr val="000000"/>
                          </a:solidFill>
                          <a:effectLst/>
                          <a:latin typeface="Calibri"/>
                        </a:rPr>
                        <a:t>23 702 960</a:t>
                      </a:r>
                    </a:p>
                  </a:txBody>
                  <a:tcPr marL="9525" marR="9525" marT="9525" marB="0" anchor="ctr"/>
                </a:tc>
                <a:extLst>
                  <a:ext uri="{0D108BD9-81ED-4DB2-BD59-A6C34878D82A}">
                    <a16:rowId xmlns:a16="http://schemas.microsoft.com/office/drawing/2014/main" val="10001"/>
                  </a:ext>
                </a:extLst>
              </a:tr>
              <a:tr h="1153002">
                <a:tc>
                  <a:txBody>
                    <a:bodyPr/>
                    <a:lstStyle/>
                    <a:p>
                      <a:pPr algn="ctr" rtl="0" fontAlgn="ctr"/>
                      <a:r>
                        <a:rPr lang="ru-RU" sz="1000" u="none" strike="noStrike" dirty="0">
                          <a:effectLst/>
                        </a:rPr>
                        <a:t>1</a:t>
                      </a:r>
                      <a:endParaRPr lang="ru-RU" sz="1000" b="0" i="0" u="none" strike="noStrike" dirty="0">
                        <a:solidFill>
                          <a:srgbClr val="000000"/>
                        </a:solidFill>
                        <a:effectLst/>
                        <a:latin typeface="Calibri"/>
                      </a:endParaRPr>
                    </a:p>
                  </a:txBody>
                  <a:tcPr marL="8089" marR="8089" marT="8089" marB="0" anchor="ctr"/>
                </a:tc>
                <a:tc>
                  <a:txBody>
                    <a:bodyPr/>
                    <a:lstStyle/>
                    <a:p>
                      <a:pPr algn="l" rtl="0" fontAlgn="ctr"/>
                      <a:r>
                        <a:rPr lang="en-US" sz="1000" u="none" strike="noStrike" dirty="0" smtClean="0">
                          <a:effectLst/>
                        </a:rPr>
                        <a:t>Construction of MGP linear part at </a:t>
                      </a:r>
                      <a:r>
                        <a:rPr lang="en-US" sz="1000" u="none" strike="noStrike" dirty="0" err="1" smtClean="0">
                          <a:effectLst/>
                        </a:rPr>
                        <a:t>Beineu-Bozoy</a:t>
                      </a:r>
                      <a:r>
                        <a:rPr lang="en-US" sz="1000" u="none" strike="noStrike" dirty="0" smtClean="0">
                          <a:effectLst/>
                        </a:rPr>
                        <a:t> section (0-311 km)</a:t>
                      </a:r>
                      <a:endParaRPr lang="ru-RU" sz="1000" b="0" i="0" u="none" strike="noStrike" dirty="0">
                        <a:solidFill>
                          <a:srgbClr val="000000"/>
                        </a:solidFill>
                        <a:effectLst/>
                        <a:latin typeface="Calibri"/>
                      </a:endParaRPr>
                    </a:p>
                  </a:txBody>
                  <a:tcPr marL="8089" marR="8089" marT="8089" marB="0" anchor="ctr"/>
                </a:tc>
                <a:tc>
                  <a:txBody>
                    <a:bodyPr/>
                    <a:lstStyle/>
                    <a:p>
                      <a:pPr algn="ctr" fontAlgn="ctr"/>
                      <a:r>
                        <a:rPr lang="ru-RU" sz="1000" b="0" i="0" u="none" strike="noStrike" dirty="0">
                          <a:solidFill>
                            <a:srgbClr val="000000"/>
                          </a:solidFill>
                          <a:effectLst/>
                          <a:latin typeface="Calibri"/>
                        </a:rPr>
                        <a:t>22 182 289</a:t>
                      </a:r>
                    </a:p>
                  </a:txBody>
                  <a:tcPr marL="9525" marR="9525" marT="9525" marB="0" anchor="ctr"/>
                </a:tc>
                <a:tc>
                  <a:txBody>
                    <a:bodyPr/>
                    <a:lstStyle/>
                    <a:p>
                      <a:pPr algn="ctr" fontAlgn="ctr"/>
                      <a:r>
                        <a:rPr lang="ru-RU" sz="1000" b="0" i="0" u="none" strike="noStrike" dirty="0">
                          <a:solidFill>
                            <a:srgbClr val="000000"/>
                          </a:solidFill>
                          <a:effectLst/>
                          <a:latin typeface="Calibri"/>
                        </a:rPr>
                        <a:t>22 182 289</a:t>
                      </a:r>
                    </a:p>
                  </a:txBody>
                  <a:tcPr marL="9525" marR="9525" marT="9525" marB="0" anchor="ctr"/>
                </a:tc>
                <a:extLst>
                  <a:ext uri="{0D108BD9-81ED-4DB2-BD59-A6C34878D82A}">
                    <a16:rowId xmlns:a16="http://schemas.microsoft.com/office/drawing/2014/main" val="10002"/>
                  </a:ext>
                </a:extLst>
              </a:tr>
              <a:tr h="934159">
                <a:tc>
                  <a:txBody>
                    <a:bodyPr/>
                    <a:lstStyle/>
                    <a:p>
                      <a:pPr algn="ctr" rtl="0" fontAlgn="ctr"/>
                      <a:r>
                        <a:rPr lang="ru-RU" sz="1000" b="0" i="0" u="none" strike="noStrike" dirty="0" smtClean="0">
                          <a:solidFill>
                            <a:srgbClr val="000000"/>
                          </a:solidFill>
                          <a:effectLst/>
                          <a:latin typeface="Calibri"/>
                        </a:rPr>
                        <a:t>2</a:t>
                      </a:r>
                      <a:endParaRPr lang="ru-RU" sz="1000" b="0" i="0" u="none" strike="noStrike" dirty="0">
                        <a:solidFill>
                          <a:srgbClr val="000000"/>
                        </a:solidFill>
                        <a:effectLst/>
                        <a:latin typeface="Calibri"/>
                      </a:endParaRPr>
                    </a:p>
                  </a:txBody>
                  <a:tcPr marL="8089" marR="8089" marT="8089" marB="0" anchor="ctr"/>
                </a:tc>
                <a:tc>
                  <a:txBody>
                    <a:bodyPr/>
                    <a:lstStyle/>
                    <a:p>
                      <a:pPr algn="l" rtl="0" fontAlgn="ctr"/>
                      <a:r>
                        <a:rPr lang="en-US" sz="1000" u="none" strike="noStrike" dirty="0" smtClean="0">
                          <a:effectLst/>
                        </a:rPr>
                        <a:t>Construction of </a:t>
                      </a:r>
                      <a:r>
                        <a:rPr lang="en-US" sz="1000" u="none" strike="noStrike" dirty="0" err="1" smtClean="0">
                          <a:effectLst/>
                        </a:rPr>
                        <a:t>Aksuat</a:t>
                      </a:r>
                      <a:r>
                        <a:rPr lang="en-US" sz="1000" u="none" strike="noStrike" dirty="0" smtClean="0">
                          <a:effectLst/>
                        </a:rPr>
                        <a:t>, </a:t>
                      </a:r>
                      <a:r>
                        <a:rPr lang="en-US" sz="1000" u="none" strike="noStrike" dirty="0" err="1" smtClean="0">
                          <a:effectLst/>
                        </a:rPr>
                        <a:t>Shornak</a:t>
                      </a:r>
                      <a:r>
                        <a:rPr lang="en-US" sz="1000" u="none" strike="noStrike" dirty="0" smtClean="0">
                          <a:effectLst/>
                        </a:rPr>
                        <a:t>, </a:t>
                      </a:r>
                      <a:r>
                        <a:rPr lang="en-US" sz="1000" u="none" strike="noStrike" dirty="0" err="1" smtClean="0">
                          <a:effectLst/>
                        </a:rPr>
                        <a:t>Saksaulsk</a:t>
                      </a:r>
                      <a:r>
                        <a:rPr lang="en-US" sz="1000" u="none" strike="noStrike" dirty="0" smtClean="0">
                          <a:effectLst/>
                        </a:rPr>
                        <a:t>, </a:t>
                      </a:r>
                      <a:r>
                        <a:rPr lang="en-US" sz="1000" u="none" strike="noStrike" dirty="0" err="1" smtClean="0">
                          <a:effectLst/>
                        </a:rPr>
                        <a:t>Karaozek</a:t>
                      </a:r>
                      <a:r>
                        <a:rPr lang="en-US" sz="1000" u="none" strike="noStrike" dirty="0" smtClean="0">
                          <a:effectLst/>
                        </a:rPr>
                        <a:t> ERC</a:t>
                      </a:r>
                      <a:endParaRPr lang="ru-RU" sz="1000" b="0" i="0" u="none" strike="noStrike" dirty="0">
                        <a:solidFill>
                          <a:srgbClr val="000000"/>
                        </a:solidFill>
                        <a:effectLst/>
                        <a:latin typeface="Calibri"/>
                      </a:endParaRPr>
                    </a:p>
                  </a:txBody>
                  <a:tcPr marL="8089" marR="8089" marT="8089" marB="0" anchor="ctr"/>
                </a:tc>
                <a:tc>
                  <a:txBody>
                    <a:bodyPr/>
                    <a:lstStyle/>
                    <a:p>
                      <a:pPr algn="ctr" fontAlgn="ctr"/>
                      <a:r>
                        <a:rPr lang="ru-RU" sz="1000" b="0" i="0" u="none" strike="noStrike" dirty="0">
                          <a:solidFill>
                            <a:srgbClr val="000000"/>
                          </a:solidFill>
                          <a:effectLst/>
                          <a:latin typeface="Calibri"/>
                        </a:rPr>
                        <a:t>1 018 566</a:t>
                      </a:r>
                    </a:p>
                  </a:txBody>
                  <a:tcPr marL="9525" marR="9525" marT="9525" marB="0" anchor="ctr"/>
                </a:tc>
                <a:tc>
                  <a:txBody>
                    <a:bodyPr/>
                    <a:lstStyle/>
                    <a:p>
                      <a:pPr algn="ctr" fontAlgn="ctr"/>
                      <a:r>
                        <a:rPr lang="ru-RU" sz="1000" b="0" i="0" u="none" strike="noStrike" dirty="0">
                          <a:solidFill>
                            <a:srgbClr val="000000"/>
                          </a:solidFill>
                          <a:effectLst/>
                          <a:latin typeface="Calibri"/>
                        </a:rPr>
                        <a:t>1 018 566</a:t>
                      </a:r>
                    </a:p>
                  </a:txBody>
                  <a:tcPr marL="9525" marR="9525" marT="9525" marB="0" anchor="ctr"/>
                </a:tc>
                <a:extLst>
                  <a:ext uri="{0D108BD9-81ED-4DB2-BD59-A6C34878D82A}">
                    <a16:rowId xmlns:a16="http://schemas.microsoft.com/office/drawing/2014/main" val="10003"/>
                  </a:ext>
                </a:extLst>
              </a:tr>
              <a:tr h="934159">
                <a:tc>
                  <a:txBody>
                    <a:bodyPr/>
                    <a:lstStyle/>
                    <a:p>
                      <a:pPr algn="ctr" rtl="0" fontAlgn="ctr"/>
                      <a:r>
                        <a:rPr lang="ru-RU" sz="1000" b="0" i="0" u="none" strike="noStrike" dirty="0">
                          <a:solidFill>
                            <a:schemeClr val="dk1"/>
                          </a:solidFill>
                          <a:effectLst/>
                          <a:latin typeface="+mn-lt"/>
                        </a:rPr>
                        <a:t>3</a:t>
                      </a:r>
                      <a:endParaRPr lang="ru-RU" sz="1000" b="0" i="0" u="none" strike="noStrike" dirty="0">
                        <a:solidFill>
                          <a:srgbClr val="000000"/>
                        </a:solidFill>
                        <a:effectLst/>
                        <a:latin typeface="Calibri"/>
                      </a:endParaRPr>
                    </a:p>
                  </a:txBody>
                  <a:tcPr marL="8089" marR="8089" marT="8089" marB="0" anchor="ctr"/>
                </a:tc>
                <a:tc>
                  <a:txBody>
                    <a:bodyPr/>
                    <a:lstStyle/>
                    <a:p>
                      <a:pPr algn="l" rtl="0" fontAlgn="ctr"/>
                      <a:r>
                        <a:rPr lang="en-US" sz="1000" u="none" strike="noStrike" dirty="0" smtClean="0">
                          <a:effectLst/>
                        </a:rPr>
                        <a:t>Construction of </a:t>
                      </a:r>
                      <a:r>
                        <a:rPr lang="en-US" sz="1000" u="none" strike="noStrike" dirty="0" err="1" smtClean="0">
                          <a:effectLst/>
                        </a:rPr>
                        <a:t>Aksuat</a:t>
                      </a:r>
                      <a:r>
                        <a:rPr lang="en-US" sz="1000" u="none" strike="noStrike" dirty="0" smtClean="0">
                          <a:effectLst/>
                        </a:rPr>
                        <a:t>, </a:t>
                      </a:r>
                      <a:r>
                        <a:rPr lang="en-US" sz="1000" u="none" strike="noStrike" dirty="0" err="1" smtClean="0">
                          <a:effectLst/>
                        </a:rPr>
                        <a:t>Shornak</a:t>
                      </a:r>
                      <a:r>
                        <a:rPr lang="en-US" sz="1000" u="none" strike="noStrike" dirty="0" smtClean="0">
                          <a:effectLst/>
                        </a:rPr>
                        <a:t>, </a:t>
                      </a:r>
                      <a:r>
                        <a:rPr lang="en-US" sz="1000" u="none" strike="noStrike" dirty="0" err="1" smtClean="0">
                          <a:effectLst/>
                        </a:rPr>
                        <a:t>Saksaulsk</a:t>
                      </a:r>
                      <a:r>
                        <a:rPr lang="en-US" sz="1000" u="none" strike="noStrike" dirty="0" smtClean="0">
                          <a:effectLst/>
                        </a:rPr>
                        <a:t>, </a:t>
                      </a:r>
                      <a:r>
                        <a:rPr lang="en-US" sz="1000" u="none" strike="noStrike" dirty="0" err="1" smtClean="0">
                          <a:effectLst/>
                        </a:rPr>
                        <a:t>Karaozek</a:t>
                      </a:r>
                      <a:r>
                        <a:rPr lang="en-US" sz="1000" u="none" strike="noStrike" dirty="0" smtClean="0">
                          <a:effectLst/>
                        </a:rPr>
                        <a:t>, </a:t>
                      </a:r>
                      <a:r>
                        <a:rPr lang="en-US" sz="1000" u="none" strike="noStrike" dirty="0" err="1" smtClean="0">
                          <a:effectLst/>
                        </a:rPr>
                        <a:t>Bozoy</a:t>
                      </a:r>
                      <a:r>
                        <a:rPr lang="en-US" sz="1000" u="none" strike="noStrike" dirty="0" smtClean="0">
                          <a:effectLst/>
                        </a:rPr>
                        <a:t> SC</a:t>
                      </a:r>
                      <a:endParaRPr lang="ru-RU" sz="1000" b="0" i="0" u="none" strike="noStrike" dirty="0">
                        <a:solidFill>
                          <a:srgbClr val="000000"/>
                        </a:solidFill>
                        <a:effectLst/>
                        <a:latin typeface="Calibri"/>
                      </a:endParaRPr>
                    </a:p>
                  </a:txBody>
                  <a:tcPr marL="8089" marR="8089" marT="8089" marB="0" anchor="ctr"/>
                </a:tc>
                <a:tc>
                  <a:txBody>
                    <a:bodyPr/>
                    <a:lstStyle/>
                    <a:p>
                      <a:pPr algn="ctr" fontAlgn="ctr"/>
                      <a:r>
                        <a:rPr lang="ru-RU" sz="1000" b="0" i="0" u="none" strike="noStrike" dirty="0">
                          <a:solidFill>
                            <a:srgbClr val="000000"/>
                          </a:solidFill>
                          <a:effectLst/>
                          <a:latin typeface="Calibri"/>
                        </a:rPr>
                        <a:t>444 452</a:t>
                      </a:r>
                    </a:p>
                  </a:txBody>
                  <a:tcPr marL="9525" marR="9525" marT="9525" marB="0" anchor="ctr"/>
                </a:tc>
                <a:tc>
                  <a:txBody>
                    <a:bodyPr/>
                    <a:lstStyle/>
                    <a:p>
                      <a:pPr algn="ctr" fontAlgn="ctr"/>
                      <a:r>
                        <a:rPr lang="ru-RU" sz="1000" b="0" i="0" u="none" strike="noStrike" dirty="0">
                          <a:solidFill>
                            <a:srgbClr val="000000"/>
                          </a:solidFill>
                          <a:effectLst/>
                          <a:latin typeface="Calibri"/>
                        </a:rPr>
                        <a:t>444 452</a:t>
                      </a:r>
                    </a:p>
                  </a:txBody>
                  <a:tcPr marL="9525" marR="9525" marT="9525" marB="0" anchor="ctr"/>
                </a:tc>
                <a:extLst>
                  <a:ext uri="{0D108BD9-81ED-4DB2-BD59-A6C34878D82A}">
                    <a16:rowId xmlns:a16="http://schemas.microsoft.com/office/drawing/2014/main" val="10004"/>
                  </a:ext>
                </a:extLst>
              </a:tr>
              <a:tr h="631202">
                <a:tc>
                  <a:txBody>
                    <a:bodyPr/>
                    <a:lstStyle/>
                    <a:p>
                      <a:pPr algn="ctr" rtl="0" fontAlgn="ctr"/>
                      <a:r>
                        <a:rPr lang="ru-RU" sz="1000" u="none" strike="noStrike" dirty="0">
                          <a:effectLst/>
                        </a:rPr>
                        <a:t>4</a:t>
                      </a:r>
                      <a:endParaRPr lang="ru-RU" sz="1000" b="0" i="0" u="none" strike="noStrike" dirty="0">
                        <a:solidFill>
                          <a:srgbClr val="000000"/>
                        </a:solidFill>
                        <a:effectLst/>
                        <a:latin typeface="Calibri"/>
                      </a:endParaRPr>
                    </a:p>
                  </a:txBody>
                  <a:tcPr marL="8089" marR="8089" marT="8089" marB="0" anchor="ctr"/>
                </a:tc>
                <a:tc>
                  <a:txBody>
                    <a:bodyPr/>
                    <a:lstStyle/>
                    <a:p>
                      <a:pPr marL="0" algn="just" defTabSz="914400" rtl="0" eaLnBrk="1" fontAlgn="ctr" latinLnBrk="0" hangingPunct="1"/>
                      <a:r>
                        <a:rPr lang="en-US" sz="1000" b="0" i="0" u="none" strike="noStrike" kern="1200" dirty="0" smtClean="0">
                          <a:solidFill>
                            <a:srgbClr val="000000"/>
                          </a:solidFill>
                          <a:effectLst/>
                          <a:latin typeface="+mn-lt"/>
                          <a:ea typeface="+mn-ea"/>
                          <a:cs typeface="+mn-cs"/>
                        </a:rPr>
                        <a:t>Designer supervision</a:t>
                      </a:r>
                      <a:endParaRPr lang="ru-RU" sz="1000" b="0" i="0" u="none" strike="noStrike" kern="1200" dirty="0">
                        <a:solidFill>
                          <a:srgbClr val="000000"/>
                        </a:solidFill>
                        <a:effectLst/>
                        <a:latin typeface="+mn-lt"/>
                        <a:ea typeface="+mn-ea"/>
                        <a:cs typeface="+mn-cs"/>
                      </a:endParaRPr>
                    </a:p>
                  </a:txBody>
                  <a:tcPr marL="8089" marR="8089" marT="8089" marB="0" anchor="ctr"/>
                </a:tc>
                <a:tc>
                  <a:txBody>
                    <a:bodyPr/>
                    <a:lstStyle/>
                    <a:p>
                      <a:pPr marL="0" algn="ctr" defTabSz="914400" rtl="0" eaLnBrk="1" fontAlgn="ctr" latinLnBrk="0" hangingPunct="1"/>
                      <a:r>
                        <a:rPr lang="ru-RU" sz="1000" b="0" i="0" u="none" strike="noStrike" kern="1200" dirty="0">
                          <a:solidFill>
                            <a:srgbClr val="000000"/>
                          </a:solidFill>
                          <a:effectLst/>
                          <a:latin typeface="+mn-lt"/>
                          <a:ea typeface="+mn-ea"/>
                          <a:cs typeface="+mn-cs"/>
                        </a:rPr>
                        <a:t>57 652</a:t>
                      </a:r>
                    </a:p>
                  </a:txBody>
                  <a:tcPr marL="9525" marR="9525" marT="9525" marB="0" anchor="ctr"/>
                </a:tc>
                <a:tc>
                  <a:txBody>
                    <a:bodyPr/>
                    <a:lstStyle/>
                    <a:p>
                      <a:pPr marL="0" algn="ctr" defTabSz="914400" rtl="0" eaLnBrk="1" fontAlgn="ctr" latinLnBrk="0" hangingPunct="1"/>
                      <a:r>
                        <a:rPr lang="ru-RU" sz="1000" b="0" i="0" u="none" strike="noStrike" kern="1200" dirty="0">
                          <a:solidFill>
                            <a:srgbClr val="000000"/>
                          </a:solidFill>
                          <a:effectLst/>
                          <a:latin typeface="+mn-lt"/>
                          <a:ea typeface="+mn-ea"/>
                          <a:cs typeface="+mn-cs"/>
                        </a:rPr>
                        <a:t>57 652</a:t>
                      </a:r>
                    </a:p>
                  </a:txBody>
                  <a:tcPr marL="9525" marR="9525" marT="9525" marB="0" anchor="ctr"/>
                </a:tc>
                <a:extLst>
                  <a:ext uri="{0D108BD9-81ED-4DB2-BD59-A6C34878D82A}">
                    <a16:rowId xmlns:a16="http://schemas.microsoft.com/office/drawing/2014/main" val="10005"/>
                  </a:ext>
                </a:extLst>
              </a:tr>
            </a:tbl>
          </a:graphicData>
        </a:graphic>
      </p:graphicFrame>
      <p:sp>
        <p:nvSpPr>
          <p:cNvPr id="8" name="Прямоугольник 7"/>
          <p:cNvSpPr/>
          <p:nvPr/>
        </p:nvSpPr>
        <p:spPr>
          <a:xfrm>
            <a:off x="79387" y="836712"/>
            <a:ext cx="9036494" cy="523220"/>
          </a:xfrm>
          <a:prstGeom prst="rect">
            <a:avLst/>
          </a:prstGeom>
        </p:spPr>
        <p:txBody>
          <a:bodyPr wrap="square">
            <a:spAutoFit/>
          </a:bodyPr>
          <a:lstStyle/>
          <a:p>
            <a:pPr lvl="0"/>
            <a:r>
              <a:rPr lang="en-US" sz="1400" dirty="0"/>
              <a:t>Execution of the investment program of the Partnership with regard to adjustments (hereinafter – IP) for 2015 approved by the authorized body department amounts to</a:t>
            </a:r>
            <a:r>
              <a:rPr lang="ru-RU" sz="1400" dirty="0" smtClean="0"/>
              <a:t>: </a:t>
            </a:r>
            <a:endParaRPr lang="ru-RU" sz="1400" dirty="0"/>
          </a:p>
        </p:txBody>
      </p:sp>
    </p:spTree>
    <p:extLst>
      <p:ext uri="{BB962C8B-B14F-4D97-AF65-F5344CB8AC3E}">
        <p14:creationId xmlns:p14="http://schemas.microsoft.com/office/powerpoint/2010/main" val="162659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5"/>
          <p:cNvSpPr txBox="1">
            <a:spLocks noChangeArrowheads="1"/>
          </p:cNvSpPr>
          <p:nvPr/>
        </p:nvSpPr>
        <p:spPr bwMode="auto">
          <a:xfrm>
            <a:off x="1671997" y="192683"/>
            <a:ext cx="7462838" cy="707886"/>
          </a:xfrm>
          <a:prstGeom prst="rect">
            <a:avLst/>
          </a:prstGeom>
          <a:noFill/>
          <a:ln w="9525">
            <a:noFill/>
            <a:miter lim="800000"/>
            <a:headEnd/>
            <a:tailEnd/>
          </a:ln>
        </p:spPr>
        <p:txBody>
          <a:bodyPr>
            <a:spAutoFit/>
          </a:bodyPr>
          <a:lstStyle/>
          <a:p>
            <a:pPr algn="ctr"/>
            <a:r>
              <a:rPr lang="en-US" sz="2000" b="1" dirty="0" smtClean="0">
                <a:solidFill>
                  <a:srgbClr val="002060"/>
                </a:solidFill>
                <a:cs typeface="Times New Roman" panose="02020603050405020304" pitchFamily="18" charset="0"/>
              </a:rPr>
              <a:t>On </a:t>
            </a:r>
            <a:r>
              <a:rPr lang="en-US" sz="2000" b="1" dirty="0">
                <a:solidFill>
                  <a:srgbClr val="002060"/>
                </a:solidFill>
                <a:cs typeface="Times New Roman" panose="02020603050405020304" pitchFamily="18" charset="0"/>
              </a:rPr>
              <a:t>the main financial and economic indexes of the Partnership activity for 2015</a:t>
            </a:r>
            <a:endParaRPr lang="ru-RU" sz="2000" b="1" dirty="0">
              <a:solidFill>
                <a:srgbClr val="002060"/>
              </a:solidFill>
              <a:cs typeface="Arial" charset="0"/>
            </a:endParaRPr>
          </a:p>
        </p:txBody>
      </p:sp>
      <p:sp>
        <p:nvSpPr>
          <p:cNvPr id="8196" name="TextBox 6"/>
          <p:cNvSpPr txBox="1">
            <a:spLocks noChangeArrowheads="1"/>
          </p:cNvSpPr>
          <p:nvPr/>
        </p:nvSpPr>
        <p:spPr bwMode="auto">
          <a:xfrm>
            <a:off x="7380312" y="900569"/>
            <a:ext cx="1440160" cy="369332"/>
          </a:xfrm>
          <a:prstGeom prst="rect">
            <a:avLst/>
          </a:prstGeom>
          <a:noFill/>
          <a:ln w="9525">
            <a:noFill/>
            <a:miter lim="800000"/>
            <a:headEnd/>
            <a:tailEnd/>
          </a:ln>
        </p:spPr>
        <p:txBody>
          <a:bodyPr wrap="square">
            <a:spAutoFit/>
          </a:bodyPr>
          <a:lstStyle/>
          <a:p>
            <a:pPr algn="r"/>
            <a:r>
              <a:rPr lang="en-US" dirty="0" err="1"/>
              <a:t>Thous</a:t>
            </a:r>
            <a:r>
              <a:rPr lang="en-US" dirty="0"/>
              <a:t>. KZT </a:t>
            </a:r>
            <a:endParaRPr lang="ru-RU" dirty="0"/>
          </a:p>
        </p:txBody>
      </p:sp>
      <p:pic>
        <p:nvPicPr>
          <p:cNvPr id="8" name="Рисунок 7"/>
          <p:cNvPicPr>
            <a:picLocks noChangeAspect="1" noChangeArrowheads="1"/>
          </p:cNvPicPr>
          <p:nvPr/>
        </p:nvPicPr>
        <p:blipFill>
          <a:blip r:embed="rId3" cstate="print"/>
          <a:srcRect/>
          <a:stretch>
            <a:fillRect/>
          </a:stretch>
        </p:blipFill>
        <p:spPr bwMode="auto">
          <a:xfrm>
            <a:off x="15495" y="31369"/>
            <a:ext cx="1875642" cy="869200"/>
          </a:xfrm>
          <a:prstGeom prst="rect">
            <a:avLst/>
          </a:prstGeom>
          <a:noFill/>
          <a:ln w="9525">
            <a:noFill/>
            <a:miter lim="800000"/>
            <a:headEnd/>
            <a:tailEnd/>
          </a:ln>
        </p:spPr>
      </p:pic>
      <p:cxnSp>
        <p:nvCxnSpPr>
          <p:cNvPr id="10" name="Прямая соединительная линия 9"/>
          <p:cNvCxnSpPr/>
          <p:nvPr/>
        </p:nvCxnSpPr>
        <p:spPr>
          <a:xfrm>
            <a:off x="-9165" y="900569"/>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3901272084"/>
              </p:ext>
            </p:extLst>
          </p:nvPr>
        </p:nvGraphicFramePr>
        <p:xfrm>
          <a:off x="114610" y="1269901"/>
          <a:ext cx="8938158" cy="4680518"/>
        </p:xfrm>
        <a:graphic>
          <a:graphicData uri="http://schemas.openxmlformats.org/drawingml/2006/table">
            <a:tbl>
              <a:tblPr/>
              <a:tblGrid>
                <a:gridCol w="6854018">
                  <a:extLst>
                    <a:ext uri="{9D8B030D-6E8A-4147-A177-3AD203B41FA5}">
                      <a16:colId xmlns:a16="http://schemas.microsoft.com/office/drawing/2014/main" val="20000"/>
                    </a:ext>
                  </a:extLst>
                </a:gridCol>
                <a:gridCol w="2084140">
                  <a:extLst>
                    <a:ext uri="{9D8B030D-6E8A-4147-A177-3AD203B41FA5}">
                      <a16:colId xmlns:a16="http://schemas.microsoft.com/office/drawing/2014/main" val="20001"/>
                    </a:ext>
                  </a:extLst>
                </a:gridCol>
              </a:tblGrid>
              <a:tr h="494508">
                <a:tc>
                  <a:txBody>
                    <a:bodyPr/>
                    <a:lstStyle/>
                    <a:p>
                      <a:pPr marL="0" algn="l" defTabSz="914400" rtl="0" eaLnBrk="1" fontAlgn="ctr" latinLnBrk="0" hangingPunct="1"/>
                      <a:r>
                        <a:rPr lang="en-US" sz="1500" kern="1200" dirty="0" smtClean="0">
                          <a:solidFill>
                            <a:schemeClr val="tx1"/>
                          </a:solidFill>
                          <a:latin typeface="+mn-lt"/>
                          <a:ea typeface="+mn-ea"/>
                          <a:cs typeface="+mn-cs"/>
                        </a:rPr>
                        <a:t>Title</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marL="0" algn="l" defTabSz="914400" rtl="0" eaLnBrk="1" fontAlgn="ctr" latinLnBrk="0" hangingPunct="1"/>
                      <a:r>
                        <a:rPr lang="ru-RU" sz="1500" kern="1200" dirty="0">
                          <a:solidFill>
                            <a:schemeClr val="tx1"/>
                          </a:solidFill>
                          <a:latin typeface="+mn-lt"/>
                          <a:ea typeface="+mn-ea"/>
                          <a:cs typeface="+mn-cs"/>
                        </a:rPr>
                        <a:t> </a:t>
                      </a:r>
                      <a:r>
                        <a:rPr lang="en-US" sz="1500" kern="1200" dirty="0" smtClean="0">
                          <a:solidFill>
                            <a:schemeClr val="tx1"/>
                          </a:solidFill>
                          <a:latin typeface="+mn-lt"/>
                          <a:ea typeface="+mn-ea"/>
                          <a:cs typeface="+mn-cs"/>
                        </a:rPr>
                        <a:t>Actual for 2015 </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18601">
                <a:tc>
                  <a:txBody>
                    <a:bodyPr/>
                    <a:lstStyle/>
                    <a:p>
                      <a:pPr marL="0" algn="l" defTabSz="914400" rtl="0" eaLnBrk="1" fontAlgn="ctr" latinLnBrk="0" hangingPunct="1"/>
                      <a:r>
                        <a:rPr lang="ru-RU" sz="1500" kern="1200" dirty="0" smtClean="0">
                          <a:solidFill>
                            <a:schemeClr val="tx1"/>
                          </a:solidFill>
                          <a:latin typeface="+mn-lt"/>
                          <a:ea typeface="+mn-ea"/>
                          <a:cs typeface="+mn-cs"/>
                        </a:rPr>
                        <a:t> </a:t>
                      </a:r>
                      <a:r>
                        <a:rPr lang="en-US" sz="1500" kern="1200" dirty="0" smtClean="0">
                          <a:solidFill>
                            <a:schemeClr val="tx1"/>
                          </a:solidFill>
                          <a:latin typeface="+mn-lt"/>
                          <a:ea typeface="+mn-ea"/>
                          <a:cs typeface="+mn-cs"/>
                        </a:rPr>
                        <a:t>Income from the core activity</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r" defTabSz="914400" rtl="0" eaLnBrk="1" fontAlgn="ctr" latinLnBrk="0" hangingPunct="1"/>
                      <a:r>
                        <a:rPr lang="ru-RU" sz="1500" b="1" kern="1200" dirty="0" smtClean="0">
                          <a:solidFill>
                            <a:schemeClr val="tx1"/>
                          </a:solidFill>
                          <a:latin typeface="+mn-lt"/>
                          <a:ea typeface="+mn-ea"/>
                          <a:cs typeface="+mn-cs"/>
                        </a:rPr>
                        <a:t>14 305 380</a:t>
                      </a:r>
                      <a:endParaRPr lang="ru-RU" sz="1500" b="1"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418601">
                <a:tc>
                  <a:txBody>
                    <a:bodyPr/>
                    <a:lstStyle/>
                    <a:p>
                      <a:pPr marL="0" algn="l" defTabSz="914400" rtl="0" eaLnBrk="1" fontAlgn="ctr" latinLnBrk="0" hangingPunct="1"/>
                      <a:r>
                        <a:rPr lang="ru-RU" sz="1500" kern="1200" dirty="0" smtClean="0">
                          <a:solidFill>
                            <a:schemeClr val="tx1"/>
                          </a:solidFill>
                          <a:latin typeface="+mn-lt"/>
                          <a:ea typeface="+mn-ea"/>
                          <a:cs typeface="+mn-cs"/>
                        </a:rPr>
                        <a:t> </a:t>
                      </a:r>
                      <a:r>
                        <a:rPr lang="en-US" sz="1500" kern="1200" dirty="0" smtClean="0">
                          <a:solidFill>
                            <a:schemeClr val="tx1"/>
                          </a:solidFill>
                          <a:latin typeface="+mn-lt"/>
                          <a:ea typeface="+mn-ea"/>
                          <a:cs typeface="+mn-cs"/>
                        </a:rPr>
                        <a:t>Income from the non-core activity</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522 446</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418601">
                <a:tc>
                  <a:txBody>
                    <a:bodyPr/>
                    <a:lstStyle/>
                    <a:p>
                      <a:pPr marL="0" algn="l" defTabSz="914400" rtl="0" eaLnBrk="1" fontAlgn="ctr" latinLnBrk="0" hangingPunct="1"/>
                      <a:r>
                        <a:rPr lang="en-US" sz="1500" kern="1200" dirty="0" smtClean="0">
                          <a:solidFill>
                            <a:schemeClr val="tx1"/>
                          </a:solidFill>
                          <a:latin typeface="+mn-lt"/>
                          <a:ea typeface="+mn-ea"/>
                          <a:cs typeface="+mn-cs"/>
                        </a:rPr>
                        <a:t>Expenses</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r" defTabSz="914400" rtl="0" eaLnBrk="1" fontAlgn="ctr" latinLnBrk="0" hangingPunct="1"/>
                      <a:r>
                        <a:rPr lang="ru-RU" sz="1500" b="1" kern="1200" dirty="0" smtClean="0">
                          <a:solidFill>
                            <a:schemeClr val="tx1"/>
                          </a:solidFill>
                          <a:latin typeface="+mn-lt"/>
                          <a:ea typeface="+mn-ea"/>
                          <a:cs typeface="+mn-cs"/>
                        </a:rPr>
                        <a:t>197 409 327</a:t>
                      </a:r>
                      <a:endParaRPr lang="ru-RU" sz="1500" b="1"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418601">
                <a:tc>
                  <a:txBody>
                    <a:bodyPr/>
                    <a:lstStyle/>
                    <a:p>
                      <a:pPr marL="0" algn="l" defTabSz="914400" rtl="0" eaLnBrk="1" fontAlgn="ctr" latinLnBrk="0" hangingPunct="1"/>
                      <a:r>
                        <a:rPr lang="en-US" sz="1500" kern="1200" dirty="0" smtClean="0">
                          <a:solidFill>
                            <a:schemeClr val="tx1"/>
                          </a:solidFill>
                          <a:latin typeface="+mn-lt"/>
                          <a:ea typeface="+mn-ea"/>
                          <a:cs typeface="+mn-cs"/>
                        </a:rPr>
                        <a:t>Production expenses</a:t>
                      </a:r>
                      <a:endParaRPr lang="ru-RU" sz="1500" kern="1200" dirty="0">
                        <a:solidFill>
                          <a:schemeClr val="tx1"/>
                        </a:solidFill>
                        <a:latin typeface="+mn-lt"/>
                        <a:ea typeface="+mn-ea"/>
                        <a:cs typeface="+mn-cs"/>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11 194 594</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418601">
                <a:tc>
                  <a:txBody>
                    <a:bodyPr/>
                    <a:lstStyle/>
                    <a:p>
                      <a:pPr marL="0" algn="l" defTabSz="914400" rtl="0" eaLnBrk="1" fontAlgn="ctr" latinLnBrk="0" hangingPunct="1"/>
                      <a:r>
                        <a:rPr lang="en-US" sz="1500" kern="1200" dirty="0" smtClean="0">
                          <a:solidFill>
                            <a:schemeClr val="tx1"/>
                          </a:solidFill>
                          <a:latin typeface="+mn-lt"/>
                          <a:ea typeface="+mn-ea"/>
                          <a:cs typeface="+mn-cs"/>
                        </a:rPr>
                        <a:t>Administrative expenses</a:t>
                      </a:r>
                      <a:endParaRPr lang="ru-RU" sz="1500" kern="1200" dirty="0">
                        <a:solidFill>
                          <a:schemeClr val="tx1"/>
                        </a:solidFill>
                        <a:latin typeface="+mn-lt"/>
                        <a:ea typeface="+mn-ea"/>
                        <a:cs typeface="+mn-cs"/>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5 999 777 </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418601">
                <a:tc>
                  <a:txBody>
                    <a:bodyPr/>
                    <a:lstStyle/>
                    <a:p>
                      <a:pPr marL="0" algn="l" defTabSz="914400" rtl="0" eaLnBrk="1" fontAlgn="ctr" latinLnBrk="0" hangingPunct="1"/>
                      <a:r>
                        <a:rPr lang="en-US" sz="1500" kern="1200" dirty="0" smtClean="0">
                          <a:solidFill>
                            <a:schemeClr val="tx1"/>
                          </a:solidFill>
                          <a:latin typeface="+mn-lt"/>
                          <a:ea typeface="+mn-ea"/>
                          <a:cs typeface="+mn-cs"/>
                        </a:rPr>
                        <a:t>Financial expenses</a:t>
                      </a:r>
                      <a:endParaRPr lang="ru-RU" sz="1500" kern="1200" dirty="0">
                        <a:solidFill>
                          <a:schemeClr val="tx1"/>
                        </a:solidFill>
                        <a:latin typeface="+mn-lt"/>
                        <a:ea typeface="+mn-ea"/>
                        <a:cs typeface="+mn-cs"/>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5 444 889</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4186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Other expenses from the non-core activity </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r" defTabSz="914400" rtl="0" eaLnBrk="1" fontAlgn="ctr" latinLnBrk="0" hangingPunct="1"/>
                      <a:r>
                        <a:rPr lang="ru-RU" sz="1500" b="1" kern="1200" dirty="0" smtClean="0">
                          <a:solidFill>
                            <a:schemeClr val="tx1"/>
                          </a:solidFill>
                          <a:latin typeface="+mn-lt"/>
                          <a:ea typeface="+mn-ea"/>
                          <a:cs typeface="+mn-cs"/>
                        </a:rPr>
                        <a:t>174 770 067</a:t>
                      </a:r>
                      <a:endParaRPr lang="ru-RU" sz="1500" b="1"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4186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Financial result prior to taxation </a:t>
                      </a:r>
                      <a:endParaRPr lang="ru-RU" sz="1500" kern="1200" dirty="0">
                        <a:solidFill>
                          <a:schemeClr val="tx1"/>
                        </a:solidFill>
                        <a:latin typeface="+mn-lt"/>
                        <a:ea typeface="+mn-ea"/>
                        <a:cs typeface="+mn-cs"/>
                      </a:endParaRPr>
                    </a:p>
                  </a:txBody>
                  <a:tcPr marL="114300"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- 182 581 501</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41860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500" kern="1200" dirty="0" smtClean="0">
                          <a:solidFill>
                            <a:schemeClr val="tx1"/>
                          </a:solidFill>
                          <a:latin typeface="+mn-lt"/>
                          <a:ea typeface="+mn-ea"/>
                          <a:cs typeface="+mn-cs"/>
                        </a:rPr>
                        <a:t>Corporate income tax </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marL="0" algn="r" defTabSz="914400" rtl="0" eaLnBrk="1" fontAlgn="ctr" latinLnBrk="0" hangingPunct="1"/>
                      <a:r>
                        <a:rPr lang="ru-RU" sz="1500" kern="1200" dirty="0" smtClean="0">
                          <a:solidFill>
                            <a:schemeClr val="tx1"/>
                          </a:solidFill>
                          <a:latin typeface="+mn-lt"/>
                          <a:ea typeface="+mn-ea"/>
                          <a:cs typeface="+mn-cs"/>
                        </a:rPr>
                        <a:t>0</a:t>
                      </a:r>
                      <a:endParaRPr lang="ru-RU" sz="1500"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418601">
                <a:tc>
                  <a:txBody>
                    <a:bodyPr/>
                    <a:lstStyle/>
                    <a:p>
                      <a:pPr marL="0" algn="l" defTabSz="914400" rtl="0" eaLnBrk="1" fontAlgn="ctr" latinLnBrk="0" hangingPunct="1"/>
                      <a:r>
                        <a:rPr lang="ru-RU" sz="1500" kern="1200" dirty="0" smtClean="0">
                          <a:solidFill>
                            <a:schemeClr val="tx1"/>
                          </a:solidFill>
                          <a:latin typeface="+mn-lt"/>
                          <a:ea typeface="+mn-ea"/>
                          <a:cs typeface="+mn-cs"/>
                        </a:rPr>
                        <a:t> </a:t>
                      </a:r>
                      <a:r>
                        <a:rPr lang="en-US" sz="1500" kern="1200" dirty="0" smtClean="0">
                          <a:solidFill>
                            <a:schemeClr val="tx1"/>
                          </a:solidFill>
                          <a:latin typeface="+mn-lt"/>
                          <a:ea typeface="+mn-ea"/>
                          <a:cs typeface="+mn-cs"/>
                        </a:rPr>
                        <a:t>Net income/loss</a:t>
                      </a:r>
                      <a:endParaRPr lang="ru-RU" sz="1500" kern="1200" dirty="0">
                        <a:solidFill>
                          <a:schemeClr val="tx1"/>
                        </a:solidFill>
                        <a:latin typeface="+mn-lt"/>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algn="r" defTabSz="914400" rtl="0" eaLnBrk="1" fontAlgn="ctr" latinLnBrk="0" hangingPunct="1"/>
                      <a:r>
                        <a:rPr lang="ru-RU" sz="1500" b="1" kern="1200" dirty="0" smtClean="0">
                          <a:solidFill>
                            <a:schemeClr val="tx1"/>
                          </a:solidFill>
                          <a:latin typeface="+mn-lt"/>
                          <a:ea typeface="+mn-ea"/>
                          <a:cs typeface="+mn-cs"/>
                        </a:rPr>
                        <a:t>- 182 581 501 </a:t>
                      </a:r>
                      <a:endParaRPr lang="ru-RU" sz="1500" b="1" kern="1200" dirty="0">
                        <a:solidFill>
                          <a:schemeClr val="tx1"/>
                        </a:solidFill>
                        <a:latin typeface="+mn-lt"/>
                        <a:ea typeface="+mn-ea"/>
                        <a:cs typeface="+mn-cs"/>
                      </a:endParaRPr>
                    </a:p>
                  </a:txBody>
                  <a:tcPr marL="0" marR="72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bl>
          </a:graphicData>
        </a:graphic>
      </p:graphicFrame>
      <p:sp>
        <p:nvSpPr>
          <p:cNvPr id="9" name="Прямоугольник 8"/>
          <p:cNvSpPr/>
          <p:nvPr/>
        </p:nvSpPr>
        <p:spPr>
          <a:xfrm>
            <a:off x="79387" y="6027003"/>
            <a:ext cx="9036494" cy="523220"/>
          </a:xfrm>
          <a:prstGeom prst="rect">
            <a:avLst/>
          </a:prstGeom>
        </p:spPr>
        <p:txBody>
          <a:bodyPr wrap="square">
            <a:spAutoFit/>
          </a:bodyPr>
          <a:lstStyle/>
          <a:p>
            <a:r>
              <a:rPr lang="en-US" sz="1400" dirty="0"/>
              <a:t>The main reason of the negative financial and economic index of the Partnership is devaluation of the national currency, as well as deviation of the actual indexes from the planned volume of commercial gas transportation</a:t>
            </a:r>
            <a:r>
              <a:rPr lang="ru-RU" sz="1400" dirty="0" smtClean="0"/>
              <a:t>.</a:t>
            </a:r>
            <a:endParaRPr lang="ru-RU" sz="1400" dirty="0"/>
          </a:p>
        </p:txBody>
      </p:sp>
    </p:spTree>
    <p:extLst>
      <p:ext uri="{BB962C8B-B14F-4D97-AF65-F5344CB8AC3E}">
        <p14:creationId xmlns:p14="http://schemas.microsoft.com/office/powerpoint/2010/main" val="89385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4624"/>
            <a:ext cx="7812360" cy="864096"/>
          </a:xfrm>
        </p:spPr>
        <p:txBody>
          <a:bodyPr>
            <a:noAutofit/>
          </a:bodyPr>
          <a:lstStyle/>
          <a:p>
            <a:r>
              <a:rPr lang="en-US" sz="2000" b="1" dirty="0">
                <a:solidFill>
                  <a:srgbClr val="002060"/>
                </a:solidFill>
                <a:latin typeface="+mn-lt"/>
                <a:cs typeface="Times New Roman" panose="02020603050405020304" pitchFamily="18" charset="0"/>
              </a:rPr>
              <a:t>Information on scopes of rendered regulated services for 2015</a:t>
            </a:r>
            <a:endParaRPr lang="ru-RU" sz="2000" b="1" dirty="0">
              <a:solidFill>
                <a:srgbClr val="002060"/>
              </a:solidFill>
              <a:latin typeface="+mn-lt"/>
              <a:cs typeface="Times New Roman" panose="02020603050405020304" pitchFamily="18" charset="0"/>
            </a:endParaRPr>
          </a:p>
        </p:txBody>
      </p:sp>
      <p:sp>
        <p:nvSpPr>
          <p:cNvPr id="3" name="Объект 2"/>
          <p:cNvSpPr>
            <a:spLocks noGrp="1"/>
          </p:cNvSpPr>
          <p:nvPr>
            <p:ph idx="1"/>
          </p:nvPr>
        </p:nvSpPr>
        <p:spPr>
          <a:xfrm>
            <a:off x="107504" y="966715"/>
            <a:ext cx="8928992" cy="734093"/>
          </a:xfrm>
          <a:prstGeom prst="rect">
            <a:avLst/>
          </a:prstGeom>
        </p:spPr>
        <p:txBody>
          <a:bodyPr>
            <a:noAutofit/>
          </a:bodyPr>
          <a:lstStyle/>
          <a:p>
            <a:pPr marL="0" indent="0" eaLnBrk="0" hangingPunct="0">
              <a:spcBef>
                <a:spcPts val="0"/>
              </a:spcBef>
              <a:buNone/>
            </a:pPr>
            <a:r>
              <a:rPr kumimoji="1" lang="en-US" sz="1600" dirty="0">
                <a:solidFill>
                  <a:srgbClr val="000000"/>
                </a:solidFill>
              </a:rPr>
              <a:t>For the period of 2015, the Partnership has realized natural gas transportation via main gas pipeline in the volume of 1 215 926 </a:t>
            </a:r>
            <a:r>
              <a:rPr kumimoji="1" lang="en-US" sz="1600" dirty="0" err="1">
                <a:solidFill>
                  <a:srgbClr val="000000"/>
                </a:solidFill>
              </a:rPr>
              <a:t>thous</a:t>
            </a:r>
            <a:r>
              <a:rPr kumimoji="1" lang="en-US" sz="1600" dirty="0">
                <a:solidFill>
                  <a:srgbClr val="000000"/>
                </a:solidFill>
              </a:rPr>
              <a:t>. m3</a:t>
            </a:r>
            <a:r>
              <a:rPr kumimoji="1" lang="ru-RU" sz="1600" dirty="0" smtClean="0"/>
              <a:t>:</a:t>
            </a:r>
            <a:r>
              <a:rPr kumimoji="1" lang="ru-RU" sz="1600" dirty="0">
                <a:solidFill>
                  <a:srgbClr val="000000"/>
                </a:solidFill>
              </a:rPr>
              <a:t/>
            </a:r>
            <a:br>
              <a:rPr kumimoji="1" lang="ru-RU" sz="1600" dirty="0">
                <a:solidFill>
                  <a:srgbClr val="000000"/>
                </a:solidFill>
              </a:rPr>
            </a:br>
            <a:endParaRPr kumimoji="1" lang="ru-RU" altLang="ru-RU" sz="1600" i="1" dirty="0" smtClean="0">
              <a:solidFill>
                <a:srgbClr val="000000"/>
              </a:solidFill>
            </a:endParaRPr>
          </a:p>
          <a:p>
            <a:pPr marL="0" indent="0" algn="just" eaLnBrk="0" hangingPunct="0">
              <a:spcBef>
                <a:spcPts val="0"/>
              </a:spcBef>
              <a:buNone/>
            </a:pPr>
            <a:r>
              <a:rPr kumimoji="1" lang="ru-RU" altLang="ru-RU" sz="1600" dirty="0" smtClean="0">
                <a:solidFill>
                  <a:srgbClr val="000000"/>
                </a:solidFill>
              </a:rPr>
              <a:t>	</a:t>
            </a:r>
          </a:p>
          <a:p>
            <a:pPr marL="0" indent="0" algn="just" eaLnBrk="0" hangingPunct="0">
              <a:spcBef>
                <a:spcPts val="0"/>
              </a:spcBef>
              <a:buNone/>
            </a:pPr>
            <a:r>
              <a:rPr kumimoji="1" lang="ru-RU" altLang="ru-RU" sz="1600" dirty="0">
                <a:solidFill>
                  <a:srgbClr val="000000"/>
                </a:solidFill>
              </a:rPr>
              <a:t>	</a:t>
            </a:r>
          </a:p>
          <a:p>
            <a:pPr marL="0" indent="0" algn="just">
              <a:spcBef>
                <a:spcPts val="0"/>
              </a:spcBef>
              <a:buNone/>
            </a:pPr>
            <a:r>
              <a:rPr kumimoji="1" lang="ru-RU" sz="1600" dirty="0">
                <a:solidFill>
                  <a:srgbClr val="000000"/>
                </a:solidFill>
              </a:rPr>
              <a:t>	</a:t>
            </a:r>
          </a:p>
          <a:p>
            <a:pPr marL="0" indent="0" algn="just">
              <a:spcBef>
                <a:spcPts val="0"/>
              </a:spcBef>
              <a:buNone/>
            </a:pPr>
            <a:r>
              <a:rPr kumimoji="1" lang="ru-RU" sz="1600" dirty="0" smtClean="0">
                <a:solidFill>
                  <a:srgbClr val="000000"/>
                </a:solidFill>
              </a:rPr>
              <a:t>	</a:t>
            </a: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a:p>
            <a:pPr marL="0" indent="0" algn="just">
              <a:spcBef>
                <a:spcPts val="0"/>
              </a:spcBef>
              <a:buNone/>
            </a:pPr>
            <a:endParaRPr kumimoji="1" lang="ru-RU" sz="1600" dirty="0" smtClean="0">
              <a:solidFill>
                <a:srgbClr val="000000"/>
              </a:solidFill>
            </a:endParaRPr>
          </a:p>
          <a:p>
            <a:pPr marL="0" indent="0" algn="just">
              <a:spcBef>
                <a:spcPts val="0"/>
              </a:spcBef>
              <a:buNone/>
            </a:pPr>
            <a:endParaRPr kumimoji="1" lang="ru-RU" sz="16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8" name="Таблица 7"/>
          <p:cNvGraphicFramePr>
            <a:graphicFrameLocks noGrp="1"/>
          </p:cNvGraphicFramePr>
          <p:nvPr>
            <p:extLst>
              <p:ext uri="{D42A27DB-BD31-4B8C-83A1-F6EECF244321}">
                <p14:modId xmlns:p14="http://schemas.microsoft.com/office/powerpoint/2010/main" val="3806143027"/>
              </p:ext>
            </p:extLst>
          </p:nvPr>
        </p:nvGraphicFramePr>
        <p:xfrm>
          <a:off x="98628" y="1772816"/>
          <a:ext cx="8937868" cy="4291047"/>
        </p:xfrm>
        <a:graphic>
          <a:graphicData uri="http://schemas.openxmlformats.org/drawingml/2006/table">
            <a:tbl>
              <a:tblPr firstRow="1" bandRow="1">
                <a:tableStyleId>{5C22544A-7EE6-4342-B048-85BDC9FD1C3A}</a:tableStyleId>
              </a:tblPr>
              <a:tblGrid>
                <a:gridCol w="506079">
                  <a:extLst>
                    <a:ext uri="{9D8B030D-6E8A-4147-A177-3AD203B41FA5}">
                      <a16:colId xmlns:a16="http://schemas.microsoft.com/office/drawing/2014/main" val="20000"/>
                    </a:ext>
                  </a:extLst>
                </a:gridCol>
                <a:gridCol w="4105768">
                  <a:extLst>
                    <a:ext uri="{9D8B030D-6E8A-4147-A177-3AD203B41FA5}">
                      <a16:colId xmlns:a16="http://schemas.microsoft.com/office/drawing/2014/main" val="20001"/>
                    </a:ext>
                  </a:extLst>
                </a:gridCol>
                <a:gridCol w="928926">
                  <a:extLst>
                    <a:ext uri="{9D8B030D-6E8A-4147-A177-3AD203B41FA5}">
                      <a16:colId xmlns:a16="http://schemas.microsoft.com/office/drawing/2014/main" val="20002"/>
                    </a:ext>
                  </a:extLst>
                </a:gridCol>
                <a:gridCol w="1786396">
                  <a:extLst>
                    <a:ext uri="{9D8B030D-6E8A-4147-A177-3AD203B41FA5}">
                      <a16:colId xmlns:a16="http://schemas.microsoft.com/office/drawing/2014/main" val="20003"/>
                    </a:ext>
                  </a:extLst>
                </a:gridCol>
                <a:gridCol w="1610699">
                  <a:extLst>
                    <a:ext uri="{9D8B030D-6E8A-4147-A177-3AD203B41FA5}">
                      <a16:colId xmlns:a16="http://schemas.microsoft.com/office/drawing/2014/main" val="20004"/>
                    </a:ext>
                  </a:extLst>
                </a:gridCol>
              </a:tblGrid>
              <a:tr h="1340207">
                <a:tc>
                  <a:txBody>
                    <a:bodyPr/>
                    <a:lstStyle/>
                    <a:p>
                      <a:pPr algn="ctr">
                        <a:lnSpc>
                          <a:spcPct val="100000"/>
                        </a:lnSpc>
                        <a:spcAft>
                          <a:spcPts val="0"/>
                        </a:spcAft>
                      </a:pPr>
                      <a:r>
                        <a:rPr lang="en-US" sz="1600" dirty="0" smtClean="0">
                          <a:effectLst/>
                          <a:latin typeface="+mn-lt"/>
                        </a:rPr>
                        <a:t>No.</a:t>
                      </a:r>
                      <a:endParaRPr lang="ru-RU" sz="1600" dirty="0">
                        <a:effectLst/>
                        <a:latin typeface="+mn-lt"/>
                        <a:ea typeface="D # @"/>
                        <a:cs typeface="D # @"/>
                      </a:endParaRPr>
                    </a:p>
                  </a:txBody>
                  <a:tcPr marL="68580" marR="68580" marT="0" marB="0" anchor="ctr"/>
                </a:tc>
                <a:tc>
                  <a:txBody>
                    <a:bodyPr/>
                    <a:lstStyle/>
                    <a:p>
                      <a:pPr algn="ctr">
                        <a:lnSpc>
                          <a:spcPct val="100000"/>
                        </a:lnSpc>
                        <a:spcAft>
                          <a:spcPts val="0"/>
                        </a:spcAft>
                      </a:pPr>
                      <a:r>
                        <a:rPr lang="en-US" sz="1600" dirty="0" smtClean="0">
                          <a:effectLst/>
                          <a:latin typeface="+mn-lt"/>
                        </a:rPr>
                        <a:t>Title </a:t>
                      </a:r>
                      <a:endParaRPr lang="ru-RU" sz="1600" dirty="0">
                        <a:effectLst/>
                        <a:latin typeface="+mn-lt"/>
                        <a:ea typeface="D # @"/>
                        <a:cs typeface="D # @"/>
                      </a:endParaRPr>
                    </a:p>
                  </a:txBody>
                  <a:tcPr marL="68580" marR="68580" marT="0" marB="0" anchor="ctr"/>
                </a:tc>
                <a:tc>
                  <a:txBody>
                    <a:bodyPr/>
                    <a:lstStyle/>
                    <a:p>
                      <a:pPr algn="ctr">
                        <a:lnSpc>
                          <a:spcPct val="100000"/>
                        </a:lnSpc>
                        <a:spcAft>
                          <a:spcPts val="0"/>
                        </a:spcAft>
                      </a:pPr>
                      <a:r>
                        <a:rPr lang="en-US" sz="1600" dirty="0" err="1" smtClean="0">
                          <a:effectLst/>
                          <a:latin typeface="+mn-lt"/>
                        </a:rPr>
                        <a:t>UoM</a:t>
                      </a:r>
                      <a:endParaRPr lang="ru-RU" sz="1600" dirty="0">
                        <a:effectLst/>
                        <a:latin typeface="+mn-lt"/>
                        <a:ea typeface="D # @"/>
                        <a:cs typeface="D # @"/>
                      </a:endParaRPr>
                    </a:p>
                  </a:txBody>
                  <a:tcPr marL="68580" marR="68580" marT="0" marB="0" anchor="ctr"/>
                </a:tc>
                <a:tc>
                  <a:txBody>
                    <a:bodyPr/>
                    <a:lstStyle/>
                    <a:p>
                      <a:pPr marL="0" algn="ctr" defTabSz="914400" rtl="0" eaLnBrk="1" fontAlgn="ctr" latinLnBrk="0" hangingPunct="1">
                        <a:lnSpc>
                          <a:spcPct val="100000"/>
                        </a:lnSpc>
                        <a:spcAft>
                          <a:spcPts val="0"/>
                        </a:spcAft>
                      </a:pPr>
                      <a:r>
                        <a:rPr lang="en-US" sz="1600" b="1" kern="1200" dirty="0" smtClean="0">
                          <a:solidFill>
                            <a:schemeClr val="lt1"/>
                          </a:solidFill>
                          <a:effectLst/>
                          <a:latin typeface="+mn-lt"/>
                          <a:ea typeface="D # @"/>
                          <a:cs typeface="D # @"/>
                        </a:rPr>
                        <a:t>In the effective tariff estimate </a:t>
                      </a:r>
                      <a:endParaRPr lang="ru-RU" sz="1600" b="1" kern="1200" dirty="0">
                        <a:solidFill>
                          <a:schemeClr val="lt1"/>
                        </a:solidFill>
                        <a:effectLst/>
                        <a:latin typeface="+mn-lt"/>
                        <a:ea typeface="D # @"/>
                        <a:cs typeface="D # @"/>
                      </a:endParaRPr>
                    </a:p>
                  </a:txBody>
                  <a:tcPr marL="68580" marR="68580" marT="0" marB="0" anchor="ctr"/>
                </a:tc>
                <a:tc>
                  <a:txBody>
                    <a:bodyPr/>
                    <a:lstStyle/>
                    <a:p>
                      <a:pPr algn="ctr">
                        <a:lnSpc>
                          <a:spcPct val="100000"/>
                        </a:lnSpc>
                        <a:spcAft>
                          <a:spcPts val="0"/>
                        </a:spcAft>
                      </a:pPr>
                      <a:r>
                        <a:rPr lang="en-US" sz="1600" dirty="0" smtClean="0">
                          <a:effectLst/>
                          <a:latin typeface="+mn-lt"/>
                          <a:ea typeface="D # @"/>
                          <a:cs typeface="D # @"/>
                        </a:rPr>
                        <a:t>Actual execution </a:t>
                      </a:r>
                      <a:endParaRPr lang="ru-RU" sz="1600" dirty="0">
                        <a:effectLst/>
                        <a:latin typeface="+mn-lt"/>
                        <a:ea typeface="D # @"/>
                        <a:cs typeface="D # @"/>
                      </a:endParaRPr>
                    </a:p>
                  </a:txBody>
                  <a:tcPr marL="68580" marR="68580" marT="0" marB="0" anchor="ctr"/>
                </a:tc>
                <a:extLst>
                  <a:ext uri="{0D108BD9-81ED-4DB2-BD59-A6C34878D82A}">
                    <a16:rowId xmlns:a16="http://schemas.microsoft.com/office/drawing/2014/main" val="10000"/>
                  </a:ext>
                </a:extLst>
              </a:tr>
              <a:tr h="1612121">
                <a:tc>
                  <a:txBody>
                    <a:bodyPr/>
                    <a:lstStyle/>
                    <a:p>
                      <a:pPr algn="ctr">
                        <a:lnSpc>
                          <a:spcPct val="100000"/>
                        </a:lnSpc>
                        <a:spcAft>
                          <a:spcPts val="0"/>
                        </a:spcAft>
                      </a:pPr>
                      <a:r>
                        <a:rPr lang="ru-RU" sz="1600" dirty="0">
                          <a:effectLst/>
                          <a:latin typeface="+mn-lt"/>
                          <a:cs typeface="Times New Roman" panose="02020603050405020304" pitchFamily="18" charset="0"/>
                        </a:rPr>
                        <a:t>1</a:t>
                      </a:r>
                      <a:endParaRPr lang="ru-RU" sz="1600" dirty="0">
                        <a:effectLst/>
                        <a:latin typeface="+mn-lt"/>
                        <a:ea typeface="D # @"/>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dirty="0" smtClean="0">
                          <a:effectLst/>
                          <a:latin typeface="+mn-lt"/>
                          <a:cs typeface="Times New Roman" panose="02020603050405020304" pitchFamily="18" charset="0"/>
                        </a:rPr>
                        <a:t>Commercial gas transportation volume via main gas pipeline </a:t>
                      </a:r>
                      <a:endParaRPr lang="ru-RU" sz="1600" dirty="0">
                        <a:effectLst/>
                        <a:latin typeface="+mn-lt"/>
                        <a:ea typeface="D # @"/>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err="1" smtClean="0">
                          <a:effectLst/>
                          <a:latin typeface="+mn-lt"/>
                          <a:cs typeface="Times New Roman" panose="02020603050405020304" pitchFamily="18" charset="0"/>
                        </a:rPr>
                        <a:t>thous</a:t>
                      </a:r>
                      <a:r>
                        <a:rPr lang="en-US" sz="1600" dirty="0" smtClean="0">
                          <a:effectLst/>
                          <a:latin typeface="+mn-lt"/>
                          <a:cs typeface="Times New Roman" panose="02020603050405020304" pitchFamily="18" charset="0"/>
                        </a:rPr>
                        <a:t>. m3</a:t>
                      </a:r>
                      <a:endParaRPr lang="ru-RU" sz="1600" dirty="0">
                        <a:effectLst/>
                        <a:latin typeface="+mn-lt"/>
                        <a:cs typeface="Times New Roman" panose="02020603050405020304" pitchFamily="18" charset="0"/>
                      </a:endParaRPr>
                    </a:p>
                  </a:txBody>
                  <a:tcPr marL="68580" marR="68580" marT="0" marB="0" anchor="ctr"/>
                </a:tc>
                <a:tc>
                  <a:txBody>
                    <a:bodyPr/>
                    <a:lstStyle/>
                    <a:p>
                      <a:pPr algn="r">
                        <a:lnSpc>
                          <a:spcPct val="100000"/>
                        </a:lnSpc>
                        <a:spcAft>
                          <a:spcPts val="0"/>
                        </a:spcAft>
                      </a:pPr>
                      <a:r>
                        <a:rPr lang="ru-RU" sz="1600" dirty="0" smtClean="0">
                          <a:solidFill>
                            <a:schemeClr val="tx1"/>
                          </a:solidFill>
                          <a:effectLst/>
                          <a:latin typeface="+mn-lt"/>
                          <a:cs typeface="Times New Roman" panose="02020603050405020304" pitchFamily="18" charset="0"/>
                        </a:rPr>
                        <a:t>2 500 000</a:t>
                      </a:r>
                      <a:endParaRPr lang="ru-RU" sz="1600" dirty="0">
                        <a:solidFill>
                          <a:schemeClr val="tx1"/>
                        </a:solidFill>
                        <a:effectLst/>
                        <a:latin typeface="+mn-lt"/>
                        <a:ea typeface="D # @"/>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D # @"/>
                          <a:cs typeface="Times New Roman" panose="02020603050405020304" pitchFamily="18" charset="0"/>
                        </a:rPr>
                        <a:t>1 215 </a:t>
                      </a:r>
                      <a:r>
                        <a:rPr lang="ru-RU" sz="1600" kern="1200" dirty="0" smtClean="0">
                          <a:solidFill>
                            <a:schemeClr val="tx1"/>
                          </a:solidFill>
                          <a:effectLst/>
                          <a:latin typeface="+mn-lt"/>
                          <a:ea typeface="D # @"/>
                          <a:cs typeface="Times New Roman" panose="02020603050405020304" pitchFamily="18" charset="0"/>
                        </a:rPr>
                        <a:t>926</a:t>
                      </a:r>
                      <a:endParaRPr lang="ru-RU" sz="1600" kern="1200" dirty="0">
                        <a:solidFill>
                          <a:schemeClr val="tx1"/>
                        </a:solidFill>
                        <a:effectLst/>
                        <a:latin typeface="+mn-lt"/>
                        <a:ea typeface="D # @"/>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338719">
                <a:tc>
                  <a:txBody>
                    <a:bodyPr/>
                    <a:lstStyle/>
                    <a:p>
                      <a:pPr algn="ctr">
                        <a:lnSpc>
                          <a:spcPct val="100000"/>
                        </a:lnSpc>
                        <a:spcAft>
                          <a:spcPts val="0"/>
                        </a:spcAft>
                      </a:pPr>
                      <a:r>
                        <a:rPr lang="ru-RU" sz="1600" dirty="0" smtClean="0">
                          <a:effectLst/>
                          <a:latin typeface="+mn-lt"/>
                          <a:ea typeface="+mn-ea"/>
                          <a:cs typeface="Times New Roman" panose="02020603050405020304" pitchFamily="18" charset="0"/>
                        </a:rPr>
                        <a:t>2</a:t>
                      </a:r>
                      <a:endParaRPr lang="ru-RU" sz="1600" dirty="0">
                        <a:effectLst/>
                        <a:latin typeface="+mn-lt"/>
                        <a:ea typeface="D # @"/>
                        <a:cs typeface="Times New Roman" panose="02020603050405020304" pitchFamily="18" charset="0"/>
                      </a:endParaRPr>
                    </a:p>
                  </a:txBody>
                  <a:tcPr marL="68580" marR="68580" marT="0" marB="0" anchor="ctr"/>
                </a:tc>
                <a:tc>
                  <a:txBody>
                    <a:bodyPr/>
                    <a:lstStyle/>
                    <a:p>
                      <a:pPr>
                        <a:lnSpc>
                          <a:spcPct val="100000"/>
                        </a:lnSpc>
                        <a:spcAft>
                          <a:spcPts val="0"/>
                        </a:spcAft>
                      </a:pPr>
                      <a:r>
                        <a:rPr lang="en-US" sz="1600" dirty="0" smtClean="0">
                          <a:effectLst/>
                          <a:latin typeface="+mn-lt"/>
                          <a:cs typeface="Times New Roman" panose="02020603050405020304" pitchFamily="18" charset="0"/>
                        </a:rPr>
                        <a:t>Gas for own demands and process losses </a:t>
                      </a:r>
                      <a:endParaRPr lang="ru-RU" sz="1600" dirty="0">
                        <a:effectLst/>
                        <a:latin typeface="+mn-lt"/>
                        <a:ea typeface="D # @"/>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1600" dirty="0" err="1" smtClean="0">
                          <a:effectLst/>
                          <a:latin typeface="+mn-lt"/>
                          <a:cs typeface="Times New Roman" panose="02020603050405020304" pitchFamily="18" charset="0"/>
                        </a:rPr>
                        <a:t>thous</a:t>
                      </a:r>
                      <a:r>
                        <a:rPr lang="en-US" sz="1600" dirty="0" smtClean="0">
                          <a:effectLst/>
                          <a:latin typeface="+mn-lt"/>
                          <a:cs typeface="Times New Roman" panose="02020603050405020304" pitchFamily="18" charset="0"/>
                        </a:rPr>
                        <a:t>. m3</a:t>
                      </a:r>
                      <a:endParaRPr lang="ru-RU" sz="1600" dirty="0">
                        <a:effectLst/>
                        <a:latin typeface="+mn-lt"/>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D # @"/>
                          <a:cs typeface="Times New Roman" panose="02020603050405020304" pitchFamily="18" charset="0"/>
                        </a:rPr>
                        <a:t>36 163</a:t>
                      </a:r>
                      <a:endParaRPr lang="ru-RU" sz="1600" kern="1200" dirty="0">
                        <a:solidFill>
                          <a:schemeClr val="tx1"/>
                        </a:solidFill>
                        <a:effectLst/>
                        <a:latin typeface="+mn-lt"/>
                        <a:ea typeface="D # @"/>
                        <a:cs typeface="Times New Roman" panose="02020603050405020304" pitchFamily="18" charset="0"/>
                      </a:endParaRPr>
                    </a:p>
                  </a:txBody>
                  <a:tcPr marL="68580" marR="6858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effectLst/>
                          <a:latin typeface="+mn-lt"/>
                          <a:ea typeface="D # @"/>
                          <a:cs typeface="Times New Roman" panose="02020603050405020304" pitchFamily="18" charset="0"/>
                        </a:rPr>
                        <a:t> </a:t>
                      </a:r>
                    </a:p>
                    <a:p>
                      <a:pPr marL="0" marR="0" indent="0" algn="r" defTabSz="914400" rtl="0" eaLnBrk="1" fontAlgn="auto" latinLnBrk="0" hangingPunct="1">
                        <a:lnSpc>
                          <a:spcPct val="100000"/>
                        </a:lnSpc>
                        <a:spcBef>
                          <a:spcPts val="0"/>
                        </a:spcBef>
                        <a:spcAft>
                          <a:spcPts val="0"/>
                        </a:spcAft>
                        <a:buClrTx/>
                        <a:buSzTx/>
                        <a:buFontTx/>
                        <a:buNone/>
                        <a:tabLst/>
                        <a:defRPr/>
                      </a:pPr>
                      <a:endParaRPr lang="ru-RU" sz="2000" kern="1200" dirty="0" smtClean="0">
                        <a:solidFill>
                          <a:schemeClr val="tx1"/>
                        </a:solidFill>
                        <a:effectLst/>
                        <a:latin typeface="+mn-lt"/>
                        <a:ea typeface="D # @"/>
                        <a:cs typeface="Times New Roman" panose="02020603050405020304" pitchFamily="18"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tx1"/>
                          </a:solidFill>
                          <a:effectLst/>
                          <a:latin typeface="+mn-lt"/>
                          <a:ea typeface="D # @"/>
                          <a:cs typeface="Times New Roman" panose="02020603050405020304" pitchFamily="18" charset="0"/>
                        </a:rPr>
                        <a:t>18 838</a:t>
                      </a:r>
                      <a:r>
                        <a:rPr lang="ru-RU" sz="1600" kern="1200" dirty="0">
                          <a:solidFill>
                            <a:schemeClr val="tx1"/>
                          </a:solidFill>
                          <a:effectLst/>
                          <a:latin typeface="+mn-lt"/>
                          <a:ea typeface="D # @"/>
                          <a:cs typeface="Times New Roman" panose="02020603050405020304" pitchFamily="18" charset="0"/>
                        </a:rPr>
                        <a:t> </a:t>
                      </a: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6660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64052"/>
            <a:ext cx="7488832" cy="672660"/>
          </a:xfrm>
        </p:spPr>
        <p:txBody>
          <a:bodyPr>
            <a:noAutofit/>
          </a:bodyPr>
          <a:lstStyle/>
          <a:p>
            <a:pPr lvl="0"/>
            <a:r>
              <a:rPr lang="en-US" sz="2000" b="1" dirty="0" smtClean="0">
                <a:solidFill>
                  <a:srgbClr val="002060"/>
                </a:solidFill>
              </a:rPr>
              <a:t>Information </a:t>
            </a:r>
            <a:r>
              <a:rPr lang="en-US" sz="2000" b="1" dirty="0">
                <a:solidFill>
                  <a:srgbClr val="002060"/>
                </a:solidFill>
              </a:rPr>
              <a:t>on performed work with consumers of regulated services for 2015 </a:t>
            </a:r>
            <a:endParaRPr lang="ru-RU" sz="2000" dirty="0">
              <a:solidFill>
                <a:srgbClr val="002060"/>
              </a:solidFill>
            </a:endParaRPr>
          </a:p>
        </p:txBody>
      </p:sp>
      <p:sp>
        <p:nvSpPr>
          <p:cNvPr id="3" name="Объект 2"/>
          <p:cNvSpPr>
            <a:spLocks noGrp="1"/>
          </p:cNvSpPr>
          <p:nvPr>
            <p:ph idx="1"/>
          </p:nvPr>
        </p:nvSpPr>
        <p:spPr>
          <a:xfrm>
            <a:off x="107504" y="1268760"/>
            <a:ext cx="8856984" cy="5328592"/>
          </a:xfrm>
          <a:prstGeom prst="rect">
            <a:avLst/>
          </a:prstGeom>
        </p:spPr>
        <p:txBody>
          <a:bodyPr>
            <a:noAutofit/>
          </a:bodyPr>
          <a:lstStyle/>
          <a:p>
            <a:pPr marL="0" lvl="0" indent="0" eaLnBrk="0" hangingPunct="0">
              <a:buNone/>
            </a:pPr>
            <a:r>
              <a:rPr lang="ru-RU" sz="1600" dirty="0" smtClean="0"/>
              <a:t>    </a:t>
            </a:r>
            <a:r>
              <a:rPr lang="en-US" sz="1600" dirty="0"/>
              <a:t>The Partnership has realized in the reporting period</a:t>
            </a:r>
            <a:r>
              <a:rPr lang="ru-RU" sz="1600" dirty="0" smtClean="0"/>
              <a:t>: </a:t>
            </a:r>
            <a:endParaRPr lang="en-US" sz="1600" dirty="0" smtClean="0"/>
          </a:p>
          <a:p>
            <a:pPr eaLnBrk="0" hangingPunct="0"/>
            <a:r>
              <a:rPr lang="en-US" sz="1600" dirty="0" smtClean="0"/>
              <a:t>conclusion </a:t>
            </a:r>
            <a:r>
              <a:rPr lang="en-US" sz="1600" dirty="0"/>
              <a:t>of contract on gas transportation via main gas pipeline with commercial gas consumer, in accordance with standard form contract, approved by the Republic of Kazakhstan Government</a:t>
            </a:r>
            <a:r>
              <a:rPr lang="ru-RU" sz="1600" dirty="0" smtClean="0"/>
              <a:t>;</a:t>
            </a:r>
            <a:endParaRPr lang="en-US" sz="1600" dirty="0" smtClean="0"/>
          </a:p>
          <a:p>
            <a:pPr eaLnBrk="0" hangingPunct="0"/>
            <a:endParaRPr lang="ru-RU" sz="1600" dirty="0"/>
          </a:p>
          <a:p>
            <a:pPr lvl="0" eaLnBrk="0" hangingPunct="0"/>
            <a:r>
              <a:rPr lang="ru-RU" sz="1600" dirty="0"/>
              <a:t>     </a:t>
            </a:r>
            <a:r>
              <a:rPr kumimoji="1" lang="en-US" sz="1600" dirty="0" smtClean="0"/>
              <a:t>carrying </a:t>
            </a:r>
            <a:r>
              <a:rPr kumimoji="1" lang="en-US" sz="1600" dirty="0"/>
              <a:t>out of hearing of annual report on its activity for 2014 in accordance with sub-item 7-3) article 7 of the RK Law “On natural monopolies and regulated markets” and Rules for carrying out of annual report on activity of natural monopoly entity for provision of regulated services (goods, works) to consumers and other concerned persons, approved by the Order of the RK Ministry of National Economy dated December 18, 2014 No.150</a:t>
            </a:r>
            <a:r>
              <a:rPr kumimoji="1" lang="ru-RU" sz="1600" dirty="0" smtClean="0"/>
              <a:t>;</a:t>
            </a:r>
            <a:endParaRPr kumimoji="1" lang="en-US" sz="1600" dirty="0" smtClean="0"/>
          </a:p>
          <a:p>
            <a:pPr lvl="0" eaLnBrk="0" hangingPunct="0"/>
            <a:endParaRPr lang="ru-RU" sz="1600" dirty="0"/>
          </a:p>
          <a:p>
            <a:pPr lvl="0" eaLnBrk="0" hangingPunct="0"/>
            <a:r>
              <a:rPr lang="ru-RU" sz="1600" dirty="0"/>
              <a:t>     </a:t>
            </a:r>
            <a:r>
              <a:rPr kumimoji="1" lang="en-US" sz="1600" dirty="0" smtClean="0"/>
              <a:t>timely </a:t>
            </a:r>
            <a:r>
              <a:rPr kumimoji="1" lang="en-US" sz="1600" dirty="0"/>
              <a:t>communication of consumer concerning change of threshold level of tariff</a:t>
            </a:r>
            <a:r>
              <a:rPr kumimoji="1" lang="ru-RU" sz="1600" dirty="0" smtClean="0"/>
              <a:t>;</a:t>
            </a:r>
            <a:endParaRPr kumimoji="1" lang="en-US" sz="1600" dirty="0" smtClean="0"/>
          </a:p>
          <a:p>
            <a:pPr lvl="0" eaLnBrk="0" hangingPunct="0"/>
            <a:endParaRPr lang="ru-RU" sz="1600" dirty="0"/>
          </a:p>
          <a:p>
            <a:pPr lvl="0"/>
            <a:r>
              <a:rPr lang="ru-RU" sz="1600" dirty="0"/>
              <a:t>    </a:t>
            </a:r>
            <a:r>
              <a:rPr lang="en-US" sz="1600" dirty="0" smtClean="0"/>
              <a:t>there </a:t>
            </a:r>
            <a:r>
              <a:rPr lang="en-US" sz="1600" dirty="0"/>
              <a:t>were no complaints from the consumer concerning quality of provided services for gas transportation via main gas pipeline</a:t>
            </a:r>
            <a:r>
              <a:rPr lang="ru-RU" sz="1600" dirty="0" smtClean="0"/>
              <a:t>.</a:t>
            </a:r>
            <a:endParaRPr lang="ru-RU" sz="1600" dirty="0"/>
          </a:p>
          <a:p>
            <a:pPr marL="182563" indent="-160338" algn="just" eaLnBrk="0" hangingPunct="0">
              <a:spcBef>
                <a:spcPts val="0"/>
              </a:spcBef>
            </a:pPr>
            <a:endParaRPr kumimoji="1" lang="ru-RU" sz="1800" dirty="0">
              <a:solidFill>
                <a:srgbClr val="000000"/>
              </a:solidFill>
            </a:endParaRPr>
          </a:p>
          <a:p>
            <a:pPr marL="0" indent="0" algn="just" eaLnBrk="0" hangingPunct="0">
              <a:spcBef>
                <a:spcPts val="0"/>
              </a:spcBef>
              <a:buNone/>
            </a:pPr>
            <a:r>
              <a:rPr kumimoji="1" lang="ru-RU" altLang="ru-RU" sz="1800" dirty="0" smtClean="0">
                <a:solidFill>
                  <a:srgbClr val="000000"/>
                </a:solidFill>
              </a:rPr>
              <a:t>	</a:t>
            </a:r>
            <a:endParaRPr kumimoji="1" lang="en-US" altLang="ru-RU" sz="1800" dirty="0" smtClean="0">
              <a:solidFill>
                <a:srgbClr val="000000"/>
              </a:solidFill>
            </a:endParaRPr>
          </a:p>
          <a:p>
            <a:pPr marL="0" indent="0" algn="just" eaLnBrk="0" hangingPunct="0">
              <a:spcBef>
                <a:spcPts val="0"/>
              </a:spcBef>
              <a:buNone/>
            </a:pPr>
            <a:endParaRPr kumimoji="1" lang="ru-RU" altLang="ru-RU" sz="1800" dirty="0">
              <a:solidFill>
                <a:srgbClr val="000000"/>
              </a:solidFill>
            </a:endParaRPr>
          </a:p>
          <a:p>
            <a:pPr marL="0" indent="0" algn="just">
              <a:spcBef>
                <a:spcPts val="0"/>
              </a:spcBef>
              <a:buNone/>
            </a:pPr>
            <a:r>
              <a:rPr kumimoji="1" lang="ru-RU" sz="1800" dirty="0">
                <a:solidFill>
                  <a:srgbClr val="000000"/>
                </a:solidFill>
              </a:rPr>
              <a:t>	</a:t>
            </a:r>
          </a:p>
          <a:p>
            <a:pPr marL="0" indent="0" algn="just">
              <a:spcBef>
                <a:spcPts val="0"/>
              </a:spcBef>
              <a:buNone/>
            </a:pPr>
            <a:r>
              <a:rPr kumimoji="1" lang="ru-RU" sz="1800" dirty="0" smtClean="0">
                <a:solidFill>
                  <a:srgbClr val="000000"/>
                </a:solidFill>
              </a:rPr>
              <a:t>	</a:t>
            </a: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a:p>
            <a:pPr marL="0" indent="0" algn="just">
              <a:spcBef>
                <a:spcPts val="0"/>
              </a:spcBef>
              <a:buNone/>
            </a:pPr>
            <a:endParaRPr kumimoji="1" lang="ru-RU" sz="1800" dirty="0" smtClean="0">
              <a:solidFill>
                <a:srgbClr val="000000"/>
              </a:solidFill>
            </a:endParaRPr>
          </a:p>
          <a:p>
            <a:pPr marL="0" indent="0" algn="just">
              <a:spcBef>
                <a:spcPts val="0"/>
              </a:spcBef>
              <a:buNone/>
            </a:pPr>
            <a:endParaRPr kumimoji="1" lang="ru-RU" sz="1800" dirty="0">
              <a:solidFill>
                <a:srgbClr val="000000"/>
              </a:solidFill>
            </a:endParaRPr>
          </a:p>
        </p:txBody>
      </p:sp>
      <p:pic>
        <p:nvPicPr>
          <p:cNvPr id="4" name="Рисунок 3"/>
          <p:cNvPicPr>
            <a:picLocks noChangeAspect="1" noChangeArrowheads="1"/>
          </p:cNvPicPr>
          <p:nvPr/>
        </p:nvPicPr>
        <p:blipFill>
          <a:blip r:embed="rId3"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908720"/>
            <a:ext cx="9144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223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44624"/>
            <a:ext cx="7560840" cy="936104"/>
          </a:xfrm>
        </p:spPr>
        <p:txBody>
          <a:bodyPr>
            <a:noAutofit/>
          </a:bodyPr>
          <a:lstStyle/>
          <a:p>
            <a:pPr lvl="0"/>
            <a:r>
              <a:rPr lang="en-US" sz="1800" b="1" dirty="0" smtClean="0">
                <a:solidFill>
                  <a:srgbClr val="002060"/>
                </a:solidFill>
                <a:latin typeface="+mn-lt"/>
                <a:ea typeface="+mn-ea"/>
                <a:cs typeface="Arial" charset="0"/>
              </a:rPr>
              <a:t>Information </a:t>
            </a:r>
            <a:r>
              <a:rPr lang="en-US" sz="1800" b="1" dirty="0">
                <a:solidFill>
                  <a:srgbClr val="002060"/>
                </a:solidFill>
                <a:latin typeface="+mn-lt"/>
                <a:ea typeface="+mn-ea"/>
                <a:cs typeface="Arial" charset="0"/>
              </a:rPr>
              <a:t>on item-by-item execution of tariff estimate for 2015</a:t>
            </a:r>
            <a:endParaRPr lang="ru-RU" sz="1800" b="1" dirty="0">
              <a:solidFill>
                <a:srgbClr val="002060"/>
              </a:solidFill>
              <a:latin typeface="+mn-lt"/>
              <a:ea typeface="+mn-ea"/>
              <a:cs typeface="Arial" charset="0"/>
            </a:endParaRPr>
          </a:p>
        </p:txBody>
      </p:sp>
      <p:sp>
        <p:nvSpPr>
          <p:cNvPr id="3" name="Объект 2"/>
          <p:cNvSpPr>
            <a:spLocks noGrp="1"/>
          </p:cNvSpPr>
          <p:nvPr>
            <p:ph idx="1"/>
          </p:nvPr>
        </p:nvSpPr>
        <p:spPr>
          <a:xfrm>
            <a:off x="131118" y="879993"/>
            <a:ext cx="8928992" cy="5832648"/>
          </a:xfrm>
          <a:prstGeom prst="rect">
            <a:avLst/>
          </a:prstGeom>
        </p:spPr>
        <p:txBody>
          <a:bodyPr>
            <a:noAutofit/>
          </a:bodyPr>
          <a:lstStyle/>
          <a:p>
            <a:pPr marL="0" indent="0" algn="just" eaLnBrk="0" hangingPunct="0">
              <a:spcBef>
                <a:spcPts val="0"/>
              </a:spcBef>
              <a:buNone/>
            </a:pPr>
            <a:r>
              <a:rPr lang="en-US" sz="1400" dirty="0" smtClean="0"/>
              <a:t>    </a:t>
            </a:r>
            <a:r>
              <a:rPr lang="en-US" sz="1400" dirty="0"/>
              <a:t>Since June 1, 2014, the Partnership is using the tariff, approved in the simplified procedure to the amount of 11, 765 KZT per one thousand.m3 excluding VAT (approved by the order of the Agency for regulation of natural monopolies of the Republic of Kazakhstan dated May 11, 2014 No.101-ОД</a:t>
            </a:r>
            <a:r>
              <a:rPr lang="ru-RU" sz="1400" dirty="0" smtClean="0"/>
              <a:t>).  </a:t>
            </a:r>
            <a:r>
              <a:rPr kumimoji="1" lang="ru-RU" altLang="ru-RU" sz="1400" dirty="0">
                <a:solidFill>
                  <a:srgbClr val="000000"/>
                </a:solidFill>
              </a:rPr>
              <a:t>	</a:t>
            </a:r>
            <a:endParaRPr kumimoji="1" lang="ru-RU" altLang="ru-RU" sz="1400" dirty="0" smtClean="0">
              <a:solidFill>
                <a:srgbClr val="000000"/>
              </a:solidFill>
            </a:endParaRPr>
          </a:p>
          <a:p>
            <a:pPr marL="0" indent="0" algn="just" eaLnBrk="0" hangingPunct="0">
              <a:spcBef>
                <a:spcPts val="0"/>
              </a:spcBef>
              <a:buNone/>
            </a:pPr>
            <a:r>
              <a:rPr lang="en-US" sz="1400" dirty="0" smtClean="0"/>
              <a:t>    </a:t>
            </a:r>
            <a:r>
              <a:rPr lang="en-US" sz="1400" dirty="0"/>
              <a:t>Tables, which reflect execution of effective tariff estimate for commercial gas transportation via main gas pipeline of the Partnership for 2015, are stated below</a:t>
            </a:r>
            <a:r>
              <a:rPr lang="ru-RU" sz="1400" dirty="0" smtClean="0"/>
              <a:t>: </a:t>
            </a:r>
            <a:endParaRPr kumimoji="1" lang="ru-RU" altLang="ru-RU" sz="1400" i="1" dirty="0" smtClean="0">
              <a:solidFill>
                <a:srgbClr val="000000"/>
              </a:solidFill>
            </a:endParaRPr>
          </a:p>
          <a:p>
            <a:pPr marL="0" indent="0" algn="just" eaLnBrk="0" hangingPunct="0">
              <a:spcBef>
                <a:spcPts val="0"/>
              </a:spcBef>
              <a:buNone/>
            </a:pPr>
            <a:endParaRPr kumimoji="1" lang="ru-RU" altLang="ru-RU" sz="1400" i="1" dirty="0" smtClean="0">
              <a:solidFill>
                <a:srgbClr val="000000"/>
              </a:solidFill>
            </a:endParaRPr>
          </a:p>
          <a:p>
            <a:pPr marL="0" indent="0" algn="just" eaLnBrk="0" hangingPunct="0">
              <a:spcBef>
                <a:spcPts val="0"/>
              </a:spcBef>
              <a:buNone/>
            </a:pPr>
            <a:r>
              <a:rPr kumimoji="1" lang="ru-RU" altLang="ru-RU" sz="1400" dirty="0" smtClean="0">
                <a:solidFill>
                  <a:srgbClr val="000000"/>
                </a:solidFill>
              </a:rPr>
              <a:t>	</a:t>
            </a:r>
          </a:p>
          <a:p>
            <a:pPr marL="0" indent="0" algn="just" eaLnBrk="0" hangingPunct="0">
              <a:spcBef>
                <a:spcPts val="0"/>
              </a:spcBef>
              <a:buNone/>
            </a:pPr>
            <a:r>
              <a:rPr kumimoji="1" lang="ru-RU" altLang="ru-RU" sz="1400" dirty="0">
                <a:solidFill>
                  <a:srgbClr val="000000"/>
                </a:solidFill>
              </a:rPr>
              <a:t>	</a:t>
            </a:r>
          </a:p>
          <a:p>
            <a:pPr marL="0" indent="0" algn="just">
              <a:spcBef>
                <a:spcPts val="0"/>
              </a:spcBef>
              <a:buNone/>
            </a:pPr>
            <a:r>
              <a:rPr kumimoji="1" lang="ru-RU" sz="1400" dirty="0">
                <a:solidFill>
                  <a:srgbClr val="000000"/>
                </a:solidFill>
              </a:rPr>
              <a:t>	</a:t>
            </a:r>
          </a:p>
          <a:p>
            <a:pPr marL="0" indent="0" algn="just">
              <a:spcBef>
                <a:spcPts val="0"/>
              </a:spcBef>
              <a:buNone/>
            </a:pPr>
            <a:r>
              <a:rPr kumimoji="1" lang="ru-RU" sz="1400" dirty="0">
                <a:solidFill>
                  <a:srgbClr val="000000"/>
                </a:solidFill>
              </a:rPr>
              <a:t>	</a:t>
            </a:r>
            <a:endParaRPr kumimoji="1" lang="ru-RU" sz="1400" dirty="0" smtClean="0">
              <a:solidFill>
                <a:srgbClr val="000000"/>
              </a:solidFill>
            </a:endParaRPr>
          </a:p>
          <a:p>
            <a:pPr marL="0" indent="0" algn="just">
              <a:spcBef>
                <a:spcPts val="0"/>
              </a:spcBef>
              <a:buNone/>
            </a:pPr>
            <a:endParaRPr kumimoji="1" lang="ru-RU" sz="1400" dirty="0">
              <a:solidFill>
                <a:srgbClr val="000000"/>
              </a:solidFill>
            </a:endParaRPr>
          </a:p>
          <a:p>
            <a:pPr marL="0" indent="0" algn="just">
              <a:spcBef>
                <a:spcPts val="0"/>
              </a:spcBef>
              <a:buNone/>
            </a:pPr>
            <a:endParaRPr kumimoji="1" lang="ru-RU" sz="1400" dirty="0" smtClean="0">
              <a:solidFill>
                <a:srgbClr val="000000"/>
              </a:solidFill>
            </a:endParaRPr>
          </a:p>
          <a:p>
            <a:pPr marL="0" indent="0" algn="just">
              <a:spcBef>
                <a:spcPts val="0"/>
              </a:spcBef>
              <a:buNone/>
            </a:pPr>
            <a:endParaRPr kumimoji="1" lang="ru-RU" sz="1400" dirty="0">
              <a:solidFill>
                <a:srgbClr val="000000"/>
              </a:solidFill>
            </a:endParaRPr>
          </a:p>
          <a:p>
            <a:pPr marL="0" indent="0" algn="just">
              <a:spcBef>
                <a:spcPts val="0"/>
              </a:spcBef>
              <a:buNone/>
            </a:pPr>
            <a:endParaRPr kumimoji="1" lang="ru-RU" sz="1400" dirty="0" smtClean="0">
              <a:solidFill>
                <a:srgbClr val="000000"/>
              </a:solidFill>
            </a:endParaRPr>
          </a:p>
          <a:p>
            <a:pPr marL="0" indent="0" algn="just">
              <a:spcBef>
                <a:spcPts val="0"/>
              </a:spcBef>
              <a:buNone/>
            </a:pPr>
            <a:endParaRPr kumimoji="1" lang="ru-RU" sz="1400" dirty="0">
              <a:solidFill>
                <a:srgbClr val="000000"/>
              </a:solidFill>
            </a:endParaRPr>
          </a:p>
          <a:p>
            <a:pPr marL="0" indent="0" algn="just">
              <a:spcBef>
                <a:spcPts val="0"/>
              </a:spcBef>
              <a:buNone/>
            </a:pPr>
            <a:endParaRPr kumimoji="1" lang="ru-RU" sz="1400" dirty="0" smtClean="0">
              <a:solidFill>
                <a:srgbClr val="000000"/>
              </a:solidFill>
            </a:endParaRPr>
          </a:p>
          <a:p>
            <a:pPr marL="0" indent="0" algn="just">
              <a:spcBef>
                <a:spcPts val="0"/>
              </a:spcBef>
              <a:buNone/>
            </a:pPr>
            <a:endParaRPr kumimoji="1" lang="ru-RU" sz="1400" dirty="0">
              <a:solidFill>
                <a:srgbClr val="000000"/>
              </a:solidFill>
            </a:endParaRPr>
          </a:p>
          <a:p>
            <a:pPr marL="0" indent="0" algn="just">
              <a:spcBef>
                <a:spcPts val="0"/>
              </a:spcBef>
              <a:buNone/>
            </a:pPr>
            <a:endParaRPr kumimoji="1" lang="ru-RU" sz="1400" dirty="0" smtClean="0">
              <a:solidFill>
                <a:srgbClr val="000000"/>
              </a:solidFill>
            </a:endParaRPr>
          </a:p>
          <a:p>
            <a:pPr marL="0" indent="0" algn="just">
              <a:spcBef>
                <a:spcPts val="0"/>
              </a:spcBef>
              <a:buNone/>
            </a:pPr>
            <a:endParaRPr kumimoji="1" lang="ru-RU" sz="1400" dirty="0">
              <a:solidFill>
                <a:srgbClr val="000000"/>
              </a:solidFill>
            </a:endParaRPr>
          </a:p>
        </p:txBody>
      </p:sp>
      <p:pic>
        <p:nvPicPr>
          <p:cNvPr id="4" name="Рисунок 3"/>
          <p:cNvPicPr>
            <a:picLocks noChangeAspect="1" noChangeArrowheads="1"/>
          </p:cNvPicPr>
          <p:nvPr/>
        </p:nvPicPr>
        <p:blipFill>
          <a:blip r:embed="rId2" cstate="print"/>
          <a:srcRect/>
          <a:stretch>
            <a:fillRect/>
          </a:stretch>
        </p:blipFill>
        <p:spPr bwMode="auto">
          <a:xfrm>
            <a:off x="107504" y="116632"/>
            <a:ext cx="1296144" cy="600652"/>
          </a:xfrm>
          <a:prstGeom prst="rect">
            <a:avLst/>
          </a:prstGeom>
          <a:noFill/>
          <a:ln w="9525">
            <a:noFill/>
            <a:miter lim="800000"/>
            <a:headEnd/>
            <a:tailEnd/>
          </a:ln>
        </p:spPr>
      </p:pic>
      <p:cxnSp>
        <p:nvCxnSpPr>
          <p:cNvPr id="6" name="Прямая соединительная линия 5"/>
          <p:cNvCxnSpPr/>
          <p:nvPr/>
        </p:nvCxnSpPr>
        <p:spPr>
          <a:xfrm>
            <a:off x="0" y="836712"/>
            <a:ext cx="9144000" cy="0"/>
          </a:xfrm>
          <a:prstGeom prst="line">
            <a:avLst/>
          </a:prstGeom>
          <a:ln/>
        </p:spPr>
        <p:style>
          <a:lnRef idx="2">
            <a:schemeClr val="accent1"/>
          </a:lnRef>
          <a:fillRef idx="0">
            <a:schemeClr val="accent1"/>
          </a:fillRef>
          <a:effectRef idx="1">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1093512951"/>
              </p:ext>
            </p:extLst>
          </p:nvPr>
        </p:nvGraphicFramePr>
        <p:xfrm>
          <a:off x="115346" y="2204864"/>
          <a:ext cx="8921150" cy="4224815"/>
        </p:xfrm>
        <a:graphic>
          <a:graphicData uri="http://schemas.openxmlformats.org/drawingml/2006/table">
            <a:tbl>
              <a:tblPr firstRow="1" bandRow="1">
                <a:tableStyleId>{5C22544A-7EE6-4342-B048-85BDC9FD1C3A}</a:tableStyleId>
              </a:tblPr>
              <a:tblGrid>
                <a:gridCol w="521117">
                  <a:extLst>
                    <a:ext uri="{9D8B030D-6E8A-4147-A177-3AD203B41FA5}">
                      <a16:colId xmlns:a16="http://schemas.microsoft.com/office/drawing/2014/main" val="20000"/>
                    </a:ext>
                  </a:extLst>
                </a:gridCol>
                <a:gridCol w="29352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008381">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tblGrid>
              <a:tr h="447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No.</a:t>
                      </a:r>
                      <a:endParaRPr lang="ru-RU"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Title </a:t>
                      </a:r>
                      <a:endParaRPr lang="ru-RU"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UoM</a:t>
                      </a:r>
                      <a:endParaRPr lang="ru-RU" sz="1400" dirty="0"/>
                    </a:p>
                  </a:txBody>
                  <a:tcPr anchor="ctr"/>
                </a:tc>
                <a:tc>
                  <a:txBody>
                    <a:bodyPr/>
                    <a:lstStyle/>
                    <a:p>
                      <a:pPr marL="0" algn="ctr" defTabSz="914400" rtl="0" eaLnBrk="1" fontAlgn="ctr" latinLnBrk="0" hangingPunct="1">
                        <a:lnSpc>
                          <a:spcPct val="100000"/>
                        </a:lnSpc>
                        <a:spcAft>
                          <a:spcPts val="0"/>
                        </a:spcAft>
                      </a:pPr>
                      <a:r>
                        <a:rPr lang="en-US" sz="1400" b="1" kern="1200" dirty="0" smtClean="0">
                          <a:solidFill>
                            <a:schemeClr val="lt1"/>
                          </a:solidFill>
                          <a:effectLst/>
                          <a:latin typeface="+mn-lt"/>
                          <a:ea typeface="D # @"/>
                          <a:cs typeface="D # @"/>
                        </a:rPr>
                        <a:t>In effective tariff estimate </a:t>
                      </a:r>
                      <a:endParaRPr lang="ru-RU" sz="1400" b="1" kern="1200" dirty="0">
                        <a:solidFill>
                          <a:schemeClr val="lt1"/>
                        </a:solidFill>
                        <a:effectLst/>
                        <a:latin typeface="+mn-lt"/>
                        <a:ea typeface="D # @"/>
                        <a:cs typeface="D # @"/>
                      </a:endParaRPr>
                    </a:p>
                  </a:txBody>
                  <a:tcPr anchor="ctr"/>
                </a:tc>
                <a:tc>
                  <a:txBody>
                    <a:bodyPr/>
                    <a:lstStyle/>
                    <a:p>
                      <a:pPr algn="ctr">
                        <a:lnSpc>
                          <a:spcPct val="100000"/>
                        </a:lnSpc>
                        <a:spcAft>
                          <a:spcPts val="0"/>
                        </a:spcAft>
                      </a:pPr>
                      <a:r>
                        <a:rPr lang="en-US" sz="1400" dirty="0" smtClean="0">
                          <a:effectLst/>
                          <a:latin typeface="+mn-lt"/>
                          <a:ea typeface="D # @"/>
                          <a:cs typeface="D # @"/>
                        </a:rPr>
                        <a:t>Actual execution</a:t>
                      </a:r>
                      <a:endParaRPr lang="ru-RU" sz="1400" dirty="0">
                        <a:effectLst/>
                        <a:latin typeface="+mn-lt"/>
                        <a:ea typeface="D # @"/>
                        <a:cs typeface="D # @"/>
                      </a:endParaRPr>
                    </a:p>
                  </a:txBody>
                  <a:tcPr anchor="ctr"/>
                </a:tc>
                <a:extLst>
                  <a:ext uri="{0D108BD9-81ED-4DB2-BD59-A6C34878D82A}">
                    <a16:rowId xmlns:a16="http://schemas.microsoft.com/office/drawing/2014/main" val="10000"/>
                  </a:ext>
                </a:extLst>
              </a:tr>
              <a:tr h="8465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a:t>
                      </a:r>
                      <a:endParaRPr lang="ru-RU" sz="1400" b="1" dirty="0" smtClean="0"/>
                    </a:p>
                  </a:txBody>
                  <a:tcPr anchor="ctr"/>
                </a:tc>
                <a:tc>
                  <a:txBody>
                    <a:bodyPr/>
                    <a:lstStyle/>
                    <a:p>
                      <a:pPr algn="l" fontAlgn="ctr"/>
                      <a:r>
                        <a:rPr lang="en-US" sz="1400" u="none" strike="noStrike" dirty="0" smtClean="0">
                          <a:solidFill>
                            <a:schemeClr val="tx1"/>
                          </a:solidFill>
                          <a:effectLst/>
                        </a:rPr>
                        <a:t>Costs for manufacture of goods and provision of services:</a:t>
                      </a:r>
                      <a:endParaRPr lang="ru-RU" sz="1400" b="1" i="0" u="none" strike="noStrike" dirty="0">
                        <a:solidFill>
                          <a:schemeClr val="tx1"/>
                        </a:solidFill>
                        <a:effectLst/>
                        <a:latin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thous</a:t>
                      </a:r>
                      <a:r>
                        <a:rPr lang="en-US" sz="1400" dirty="0" smtClean="0"/>
                        <a:t>. KZT</a:t>
                      </a:r>
                      <a:endParaRPr lang="ru-RU" sz="1400" b="1" i="1" dirty="0"/>
                    </a:p>
                  </a:txBody>
                  <a:tcPr anchor="ctr"/>
                </a:tc>
                <a:tc>
                  <a:txBody>
                    <a:bodyPr/>
                    <a:lstStyle/>
                    <a:p>
                      <a:pPr algn="ctr"/>
                      <a:r>
                        <a:rPr lang="ru-RU" sz="1400" b="1" dirty="0" smtClean="0"/>
                        <a:t>11 396 138 </a:t>
                      </a:r>
                      <a:endParaRPr lang="ru-RU" sz="1400" b="1" i="1" dirty="0"/>
                    </a:p>
                  </a:txBody>
                  <a:tcPr marR="108000" anchor="ctr"/>
                </a:tc>
                <a:tc>
                  <a:txBody>
                    <a:bodyPr/>
                    <a:lstStyle/>
                    <a:p>
                      <a:pPr marL="0" algn="ctr" defTabSz="914400" rtl="0" eaLnBrk="1" latinLnBrk="0" hangingPunct="1"/>
                      <a:r>
                        <a:rPr lang="ru-RU" sz="1400" b="1" kern="1200" dirty="0" smtClean="0">
                          <a:solidFill>
                            <a:schemeClr val="dk1"/>
                          </a:solidFill>
                          <a:latin typeface="+mn-lt"/>
                          <a:ea typeface="+mn-ea"/>
                          <a:cs typeface="+mn-cs"/>
                        </a:rPr>
                        <a:t>11 </a:t>
                      </a:r>
                      <a:r>
                        <a:rPr lang="en-US" sz="1400" b="1" kern="1200" dirty="0" smtClean="0">
                          <a:solidFill>
                            <a:schemeClr val="dk1"/>
                          </a:solidFill>
                          <a:latin typeface="+mn-lt"/>
                          <a:ea typeface="+mn-ea"/>
                          <a:cs typeface="+mn-cs"/>
                        </a:rPr>
                        <a:t>186 706</a:t>
                      </a:r>
                      <a:endParaRPr lang="ru-RU" sz="1400" b="1" kern="1200" dirty="0">
                        <a:solidFill>
                          <a:schemeClr val="dk1"/>
                        </a:solidFill>
                        <a:latin typeface="+mn-lt"/>
                        <a:ea typeface="+mn-ea"/>
                        <a:cs typeface="+mn-cs"/>
                      </a:endParaRPr>
                    </a:p>
                  </a:txBody>
                  <a:tcPr marR="108000" anchor="ctr"/>
                </a:tc>
                <a:extLst>
                  <a:ext uri="{0D108BD9-81ED-4DB2-BD59-A6C34878D82A}">
                    <a16:rowId xmlns:a16="http://schemas.microsoft.com/office/drawing/2014/main" val="10001"/>
                  </a:ext>
                </a:extLst>
              </a:tr>
              <a:tr h="651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II</a:t>
                      </a:r>
                      <a:endParaRPr lang="ru-RU" sz="14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ru-RU" sz="1400" b="1" i="1" dirty="0"/>
                    </a:p>
                  </a:txBody>
                  <a:tcPr anchor="ctr"/>
                </a:tc>
                <a:tc>
                  <a:txBody>
                    <a:bodyPr/>
                    <a:lstStyle/>
                    <a:p>
                      <a:pPr marL="0" algn="l" defTabSz="914400" rtl="0" eaLnBrk="1" fontAlgn="ctr" latinLnBrk="0" hangingPunct="1"/>
                      <a:r>
                        <a:rPr lang="en-US" sz="1400" u="none" strike="noStrike" kern="1200" dirty="0" smtClean="0">
                          <a:solidFill>
                            <a:schemeClr val="tx1"/>
                          </a:solidFill>
                          <a:effectLst/>
                          <a:latin typeface="+mn-lt"/>
                          <a:ea typeface="+mn-ea"/>
                          <a:cs typeface="+mn-cs"/>
                        </a:rPr>
                        <a:t>Period expenses, total:</a:t>
                      </a:r>
                      <a:endParaRPr lang="ru-RU" sz="1400" u="none" strike="noStrike" kern="1200" dirty="0">
                        <a:solidFill>
                          <a:schemeClr val="tx1"/>
                        </a:solidFill>
                        <a:effectLst/>
                        <a:latin typeface="+mn-lt"/>
                        <a:ea typeface="+mn-ea"/>
                        <a:cs typeface="+mn-cs"/>
                      </a:endParaRPr>
                    </a:p>
                  </a:txBody>
                  <a:tcPr anchor="ctr"/>
                </a:tc>
                <a:tc>
                  <a:txBody>
                    <a:bodyPr/>
                    <a:lstStyle/>
                    <a:p>
                      <a:pPr algn="ctr"/>
                      <a:endParaRPr lang="ru-RU" sz="1400" b="1" i="1" dirty="0"/>
                    </a:p>
                  </a:txBody>
                  <a:tcPr anchor="ctr"/>
                </a:tc>
                <a:tc>
                  <a:txBody>
                    <a:bodyPr/>
                    <a:lstStyle/>
                    <a:p>
                      <a:pPr marL="0" algn="ctr" defTabSz="914400" rtl="0" eaLnBrk="1" latinLnBrk="0" hangingPunct="1"/>
                      <a:r>
                        <a:rPr lang="ru-RU" sz="1400" b="1" kern="1200" dirty="0" smtClean="0">
                          <a:solidFill>
                            <a:schemeClr val="dk1"/>
                          </a:solidFill>
                          <a:latin typeface="+mn-lt"/>
                          <a:ea typeface="+mn-ea"/>
                          <a:cs typeface="+mn-cs"/>
                        </a:rPr>
                        <a:t>2 503 297</a:t>
                      </a:r>
                      <a:endParaRPr lang="ru-RU" sz="1400" b="1" kern="1200" dirty="0">
                        <a:solidFill>
                          <a:schemeClr val="dk1"/>
                        </a:solidFill>
                        <a:latin typeface="+mn-lt"/>
                        <a:ea typeface="+mn-ea"/>
                        <a:cs typeface="+mn-cs"/>
                      </a:endParaRPr>
                    </a:p>
                  </a:txBody>
                  <a:tcPr marR="108000" anchor="ctr"/>
                </a:tc>
                <a:tc>
                  <a:txBody>
                    <a:bodyPr/>
                    <a:lstStyle/>
                    <a:p>
                      <a:pPr marL="0" algn="ctr" defTabSz="914400" rtl="0" eaLnBrk="1" fontAlgn="ctr" latinLnBrk="0" hangingPunct="1"/>
                      <a:r>
                        <a:rPr lang="ru-RU" sz="1400" b="1" kern="1200" dirty="0">
                          <a:solidFill>
                            <a:schemeClr val="dk1"/>
                          </a:solidFill>
                          <a:latin typeface="+mn-lt"/>
                          <a:ea typeface="+mn-ea"/>
                          <a:cs typeface="+mn-cs"/>
                        </a:rPr>
                        <a:t>6 901 </a:t>
                      </a:r>
                      <a:r>
                        <a:rPr lang="ru-RU" sz="1400" b="1" kern="1200" dirty="0" smtClean="0">
                          <a:solidFill>
                            <a:schemeClr val="dk1"/>
                          </a:solidFill>
                          <a:latin typeface="+mn-lt"/>
                          <a:ea typeface="+mn-ea"/>
                          <a:cs typeface="+mn-cs"/>
                        </a:rPr>
                        <a:t>902</a:t>
                      </a:r>
                      <a:r>
                        <a:rPr lang="en-US" sz="1400" b="1" kern="1200" dirty="0" smtClean="0">
                          <a:solidFill>
                            <a:schemeClr val="dk1"/>
                          </a:solidFill>
                          <a:latin typeface="+mn-lt"/>
                          <a:ea typeface="+mn-ea"/>
                          <a:cs typeface="+mn-cs"/>
                        </a:rPr>
                        <a:t>   </a:t>
                      </a:r>
                      <a:endParaRPr lang="ru-RU" sz="1400" b="1" kern="1200" dirty="0">
                        <a:solidFill>
                          <a:schemeClr val="dk1"/>
                        </a:solidFill>
                        <a:latin typeface="+mn-lt"/>
                        <a:ea typeface="+mn-ea"/>
                        <a:cs typeface="+mn-cs"/>
                      </a:endParaRPr>
                    </a:p>
                  </a:txBody>
                  <a:tcPr marL="0" marR="0" marT="0" marB="0" anchor="ctr"/>
                </a:tc>
                <a:extLst>
                  <a:ext uri="{0D108BD9-81ED-4DB2-BD59-A6C34878D82A}">
                    <a16:rowId xmlns:a16="http://schemas.microsoft.com/office/drawing/2014/main" val="10002"/>
                  </a:ext>
                </a:extLst>
              </a:tr>
              <a:tr h="403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III</a:t>
                      </a:r>
                      <a:endParaRPr lang="ru-RU" sz="1400" b="1"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smtClean="0">
                          <a:solidFill>
                            <a:schemeClr val="tx1"/>
                          </a:solidFill>
                          <a:effectLst/>
                        </a:rPr>
                        <a:t>Total costs</a:t>
                      </a:r>
                      <a:endParaRPr lang="ru-RU" sz="1400" b="1" i="0" u="none" strike="noStrike" dirty="0" smtClean="0">
                        <a:solidFill>
                          <a:schemeClr val="tx1"/>
                        </a:solidFill>
                        <a:effectLst/>
                        <a:latin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thous</a:t>
                      </a:r>
                      <a:r>
                        <a:rPr lang="en-US" sz="1400" dirty="0" smtClean="0"/>
                        <a:t>. KZT</a:t>
                      </a:r>
                      <a:endParaRPr lang="ru-RU" sz="1400" b="1" i="1" dirty="0"/>
                    </a:p>
                  </a:txBody>
                  <a:tcPr anchor="ctr"/>
                </a:tc>
                <a:tc>
                  <a:txBody>
                    <a:bodyPr/>
                    <a:lstStyle/>
                    <a:p>
                      <a:pPr algn="ctr"/>
                      <a:r>
                        <a:rPr lang="ru-RU" sz="1400" b="1" dirty="0" smtClean="0"/>
                        <a:t>13 899 435</a:t>
                      </a:r>
                      <a:endParaRPr lang="ru-RU" sz="1400" b="1" dirty="0"/>
                    </a:p>
                  </a:txBody>
                  <a:tcPr marR="108000" anchor="ctr"/>
                </a:tc>
                <a:tc>
                  <a:txBody>
                    <a:bodyPr/>
                    <a:lstStyle/>
                    <a:p>
                      <a:pPr marL="0" algn="ctr" defTabSz="914400" rtl="0" eaLnBrk="1" latinLnBrk="0" hangingPunct="1"/>
                      <a:r>
                        <a:rPr lang="ru-RU" sz="1400" b="1" kern="1200" dirty="0" smtClean="0">
                          <a:solidFill>
                            <a:schemeClr val="dk1"/>
                          </a:solidFill>
                          <a:latin typeface="+mn-lt"/>
                          <a:ea typeface="+mn-ea"/>
                          <a:cs typeface="+mn-cs"/>
                        </a:rPr>
                        <a:t>18 08</a:t>
                      </a:r>
                      <a:r>
                        <a:rPr lang="en-US" sz="1400" b="1" kern="1200" dirty="0" smtClean="0">
                          <a:solidFill>
                            <a:schemeClr val="dk1"/>
                          </a:solidFill>
                          <a:latin typeface="+mn-lt"/>
                          <a:ea typeface="+mn-ea"/>
                          <a:cs typeface="+mn-cs"/>
                        </a:rPr>
                        <a:t>8</a:t>
                      </a:r>
                      <a:r>
                        <a:rPr lang="ru-RU" sz="1400" b="1" kern="1200" dirty="0" smtClean="0">
                          <a:solidFill>
                            <a:schemeClr val="dk1"/>
                          </a:solidFill>
                          <a:latin typeface="+mn-lt"/>
                          <a:ea typeface="+mn-ea"/>
                          <a:cs typeface="+mn-cs"/>
                        </a:rPr>
                        <a:t> </a:t>
                      </a:r>
                      <a:r>
                        <a:rPr lang="en-US" sz="1400" b="1" kern="1200" dirty="0" smtClean="0">
                          <a:solidFill>
                            <a:schemeClr val="dk1"/>
                          </a:solidFill>
                          <a:latin typeface="+mn-lt"/>
                          <a:ea typeface="+mn-ea"/>
                          <a:cs typeface="+mn-cs"/>
                        </a:rPr>
                        <a:t>608</a:t>
                      </a:r>
                      <a:endParaRPr lang="ru-RU" sz="1400" b="1" kern="1200" dirty="0">
                        <a:solidFill>
                          <a:schemeClr val="dk1"/>
                        </a:solidFill>
                        <a:latin typeface="+mn-lt"/>
                        <a:ea typeface="+mn-ea"/>
                        <a:cs typeface="+mn-cs"/>
                      </a:endParaRPr>
                    </a:p>
                  </a:txBody>
                  <a:tcPr marR="108000" anchor="ctr"/>
                </a:tc>
                <a:extLst>
                  <a:ext uri="{0D108BD9-81ED-4DB2-BD59-A6C34878D82A}">
                    <a16:rowId xmlns:a16="http://schemas.microsoft.com/office/drawing/2014/main" val="10003"/>
                  </a:ext>
                </a:extLst>
              </a:tr>
              <a:tr h="403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IV</a:t>
                      </a:r>
                      <a:endParaRPr lang="ru-RU" sz="1400" b="1" i="0" dirty="0"/>
                    </a:p>
                  </a:txBody>
                  <a:tcPr anchor="ctr"/>
                </a:tc>
                <a:tc>
                  <a:txBody>
                    <a:bodyPr/>
                    <a:lstStyle/>
                    <a:p>
                      <a:r>
                        <a:rPr lang="en-US" sz="1400" dirty="0" smtClean="0"/>
                        <a:t>Profit </a:t>
                      </a:r>
                      <a:endParaRPr lang="ru-RU" sz="1400" b="1"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thous</a:t>
                      </a:r>
                      <a:r>
                        <a:rPr lang="en-US" sz="1400" dirty="0" smtClean="0"/>
                        <a:t>. KZT</a:t>
                      </a:r>
                      <a:endParaRPr lang="ru-RU" sz="1400" b="1" i="1" dirty="0"/>
                    </a:p>
                  </a:txBody>
                  <a:tcPr anchor="ctr"/>
                </a:tc>
                <a:tc>
                  <a:txBody>
                    <a:bodyPr/>
                    <a:lstStyle/>
                    <a:p>
                      <a:pPr algn="ctr"/>
                      <a:r>
                        <a:rPr lang="ru-RU" sz="1400" b="1" dirty="0" smtClean="0"/>
                        <a:t>15 513 065 </a:t>
                      </a:r>
                      <a:endParaRPr lang="ru-RU" sz="1400" b="1" i="0" dirty="0"/>
                    </a:p>
                  </a:txBody>
                  <a:tcPr marR="108000" anchor="ctr"/>
                </a:tc>
                <a:tc>
                  <a:txBody>
                    <a:bodyPr/>
                    <a:lstStyle/>
                    <a:p>
                      <a:pPr marL="0" algn="ctr" defTabSz="914400" rtl="0" eaLnBrk="1" latinLnBrk="0" hangingPunct="1"/>
                      <a:r>
                        <a:rPr lang="ru-RU" sz="1400" b="1" kern="1200" dirty="0" smtClean="0">
                          <a:solidFill>
                            <a:schemeClr val="dk1"/>
                          </a:solidFill>
                          <a:latin typeface="+mn-lt"/>
                          <a:ea typeface="+mn-ea"/>
                          <a:cs typeface="+mn-cs"/>
                        </a:rPr>
                        <a:t>-3 78</a:t>
                      </a:r>
                      <a:r>
                        <a:rPr lang="en-US" sz="1400" b="1" kern="1200" dirty="0" smtClean="0">
                          <a:solidFill>
                            <a:schemeClr val="dk1"/>
                          </a:solidFill>
                          <a:latin typeface="+mn-lt"/>
                          <a:ea typeface="+mn-ea"/>
                          <a:cs typeface="+mn-cs"/>
                        </a:rPr>
                        <a:t>3</a:t>
                      </a:r>
                      <a:r>
                        <a:rPr lang="ru-RU" sz="1400" b="1" kern="1200" dirty="0" smtClean="0">
                          <a:solidFill>
                            <a:schemeClr val="dk1"/>
                          </a:solidFill>
                          <a:latin typeface="+mn-lt"/>
                          <a:ea typeface="+mn-ea"/>
                          <a:cs typeface="+mn-cs"/>
                        </a:rPr>
                        <a:t> </a:t>
                      </a:r>
                      <a:r>
                        <a:rPr lang="en-US" sz="1400" b="1" kern="1200" dirty="0" smtClean="0">
                          <a:solidFill>
                            <a:schemeClr val="dk1"/>
                          </a:solidFill>
                          <a:latin typeface="+mn-lt"/>
                          <a:ea typeface="+mn-ea"/>
                          <a:cs typeface="+mn-cs"/>
                        </a:rPr>
                        <a:t>228</a:t>
                      </a:r>
                      <a:endParaRPr lang="ru-RU" sz="1400" b="1" kern="1200" dirty="0">
                        <a:solidFill>
                          <a:schemeClr val="dk1"/>
                        </a:solidFill>
                        <a:latin typeface="+mn-lt"/>
                        <a:ea typeface="+mn-ea"/>
                        <a:cs typeface="+mn-cs"/>
                      </a:endParaRPr>
                    </a:p>
                  </a:txBody>
                  <a:tcPr marR="108000" anchor="ctr"/>
                </a:tc>
                <a:extLst>
                  <a:ext uri="{0D108BD9-81ED-4DB2-BD59-A6C34878D82A}">
                    <a16:rowId xmlns:a16="http://schemas.microsoft.com/office/drawing/2014/main" val="10004"/>
                  </a:ext>
                </a:extLst>
              </a:tr>
              <a:tr h="403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V</a:t>
                      </a:r>
                      <a:endParaRPr lang="ru-RU" sz="1400" b="1" i="0" dirty="0" smtClean="0"/>
                    </a:p>
                  </a:txBody>
                  <a:tcPr anchor="ctr"/>
                </a:tc>
                <a:tc>
                  <a:txBody>
                    <a:bodyPr/>
                    <a:lstStyle/>
                    <a:p>
                      <a:r>
                        <a:rPr lang="en-US" sz="1400" dirty="0" smtClean="0"/>
                        <a:t>Total income</a:t>
                      </a:r>
                      <a:endParaRPr lang="ru-RU" sz="1400" b="1" i="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smtClean="0"/>
                        <a:t>thous</a:t>
                      </a:r>
                      <a:r>
                        <a:rPr lang="en-US" sz="1400" dirty="0" smtClean="0"/>
                        <a:t>. KZT</a:t>
                      </a:r>
                      <a:endParaRPr lang="ru-RU" sz="1400" b="1" i="1" dirty="0"/>
                    </a:p>
                  </a:txBody>
                  <a:tcPr anchor="ctr"/>
                </a:tc>
                <a:tc>
                  <a:txBody>
                    <a:bodyPr/>
                    <a:lstStyle/>
                    <a:p>
                      <a:pPr algn="ctr"/>
                      <a:r>
                        <a:rPr lang="ru-RU" sz="1400" b="1" dirty="0" smtClean="0"/>
                        <a:t>29 412 500</a:t>
                      </a:r>
                      <a:endParaRPr lang="ru-RU" sz="1400" b="1" i="0" dirty="0"/>
                    </a:p>
                  </a:txBody>
                  <a:tcPr marR="108000" anchor="ctr"/>
                </a:tc>
                <a:tc>
                  <a:txBody>
                    <a:bodyPr/>
                    <a:lstStyle/>
                    <a:p>
                      <a:pPr marL="0" algn="ctr" defTabSz="914400" rtl="0" eaLnBrk="1" latinLnBrk="0" hangingPunct="1"/>
                      <a:r>
                        <a:rPr lang="ru-RU" sz="1400" b="1" kern="1200" dirty="0" smtClean="0">
                          <a:solidFill>
                            <a:schemeClr val="tx1"/>
                          </a:solidFill>
                          <a:latin typeface="+mn-lt"/>
                          <a:ea typeface="+mn-ea"/>
                          <a:cs typeface="+mn-cs"/>
                        </a:rPr>
                        <a:t>14 305 380</a:t>
                      </a:r>
                      <a:endParaRPr lang="ru-RU" sz="1400" b="1" kern="1200" dirty="0">
                        <a:solidFill>
                          <a:schemeClr val="tx1"/>
                        </a:solidFill>
                        <a:latin typeface="+mn-lt"/>
                        <a:ea typeface="+mn-ea"/>
                        <a:cs typeface="+mn-cs"/>
                      </a:endParaRPr>
                    </a:p>
                  </a:txBody>
                  <a:tcPr marR="108000" anchor="ctr"/>
                </a:tc>
                <a:extLst>
                  <a:ext uri="{0D108BD9-81ED-4DB2-BD59-A6C34878D82A}">
                    <a16:rowId xmlns:a16="http://schemas.microsoft.com/office/drawing/2014/main" val="10005"/>
                  </a:ext>
                </a:extLst>
              </a:tr>
              <a:tr h="4039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VI</a:t>
                      </a:r>
                      <a:endParaRPr lang="ru-RU" sz="1400" b="1" i="0" dirty="0"/>
                    </a:p>
                  </a:txBody>
                  <a:tcPr anchor="ctr"/>
                </a:tc>
                <a:tc>
                  <a:txBody>
                    <a:bodyPr/>
                    <a:lstStyle/>
                    <a:p>
                      <a:r>
                        <a:rPr lang="en-US" sz="1400" dirty="0" smtClean="0"/>
                        <a:t>Rendered services scope </a:t>
                      </a:r>
                      <a:endParaRPr lang="ru-RU" sz="1400" b="1" i="0" dirty="0"/>
                    </a:p>
                  </a:txBody>
                  <a:tcPr anchor="ctr"/>
                </a:tc>
                <a:tc>
                  <a:txBody>
                    <a:bodyPr/>
                    <a:lstStyle/>
                    <a:p>
                      <a:pPr algn="ctr"/>
                      <a:r>
                        <a:rPr lang="en-US" sz="1400" dirty="0" err="1" smtClean="0"/>
                        <a:t>thous</a:t>
                      </a:r>
                      <a:r>
                        <a:rPr lang="en-US" sz="1400" dirty="0" smtClean="0"/>
                        <a:t>. m3</a:t>
                      </a:r>
                      <a:endParaRPr lang="ru-RU" sz="1400" b="1" i="0" dirty="0"/>
                    </a:p>
                  </a:txBody>
                  <a:tcPr anchor="ctr"/>
                </a:tc>
                <a:tc>
                  <a:txBody>
                    <a:bodyPr/>
                    <a:lstStyle/>
                    <a:p>
                      <a:pPr algn="ctr"/>
                      <a:r>
                        <a:rPr lang="ru-RU" sz="1400" b="1" dirty="0" smtClean="0"/>
                        <a:t>2 500 000</a:t>
                      </a:r>
                      <a:endParaRPr lang="ru-RU" sz="1400" b="1" i="0" dirty="0"/>
                    </a:p>
                  </a:txBody>
                  <a:tcPr marR="108000" anchor="ctr"/>
                </a:tc>
                <a:tc>
                  <a:txBody>
                    <a:bodyPr/>
                    <a:lstStyle/>
                    <a:p>
                      <a:pPr marL="0" algn="ctr" defTabSz="914400" rtl="0" eaLnBrk="1" latinLnBrk="0" hangingPunct="1"/>
                      <a:r>
                        <a:rPr lang="ru-RU" sz="1400" b="1" kern="1200" dirty="0" smtClean="0">
                          <a:solidFill>
                            <a:schemeClr val="tx1"/>
                          </a:solidFill>
                          <a:latin typeface="+mn-lt"/>
                          <a:ea typeface="+mn-ea"/>
                          <a:cs typeface="+mn-cs"/>
                        </a:rPr>
                        <a:t>1 215 92</a:t>
                      </a:r>
                      <a:r>
                        <a:rPr lang="en-US" sz="1400" b="1" kern="1200" dirty="0" smtClean="0">
                          <a:solidFill>
                            <a:schemeClr val="tx1"/>
                          </a:solidFill>
                          <a:latin typeface="+mn-lt"/>
                          <a:ea typeface="+mn-ea"/>
                          <a:cs typeface="+mn-cs"/>
                        </a:rPr>
                        <a:t>6</a:t>
                      </a:r>
                      <a:endParaRPr lang="ru-RU" sz="1400" b="1" kern="1200" dirty="0">
                        <a:solidFill>
                          <a:schemeClr val="tx1"/>
                        </a:solidFill>
                        <a:latin typeface="+mn-lt"/>
                        <a:ea typeface="+mn-ea"/>
                        <a:cs typeface="+mn-cs"/>
                      </a:endParaRPr>
                    </a:p>
                  </a:txBody>
                  <a:tcPr marR="108000" anchor="ctr"/>
                </a:tc>
                <a:extLst>
                  <a:ext uri="{0D108BD9-81ED-4DB2-BD59-A6C34878D82A}">
                    <a16:rowId xmlns:a16="http://schemas.microsoft.com/office/drawing/2014/main" val="10006"/>
                  </a:ext>
                </a:extLst>
              </a:tr>
              <a:tr h="5926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VIII</a:t>
                      </a:r>
                      <a:endParaRPr lang="ru-RU" sz="1400" b="1" i="0" dirty="0"/>
                    </a:p>
                  </a:txBody>
                  <a:tcPr anchor="ctr"/>
                </a:tc>
                <a:tc>
                  <a:txBody>
                    <a:bodyPr/>
                    <a:lstStyle/>
                    <a:p>
                      <a:r>
                        <a:rPr lang="en-US" sz="1400" dirty="0" smtClean="0"/>
                        <a:t>Tariff </a:t>
                      </a:r>
                      <a:r>
                        <a:rPr lang="ru-RU" sz="1400" dirty="0" smtClean="0"/>
                        <a:t> </a:t>
                      </a:r>
                      <a:endParaRPr lang="ru-RU" sz="1400" b="1" i="0" dirty="0"/>
                    </a:p>
                  </a:txBody>
                  <a:tcPr anchor="ctr"/>
                </a:tc>
                <a:tc>
                  <a:txBody>
                    <a:bodyPr/>
                    <a:lstStyle/>
                    <a:p>
                      <a:pPr algn="ctr"/>
                      <a:r>
                        <a:rPr lang="en-US" sz="1400" dirty="0" smtClean="0"/>
                        <a:t>KZT/</a:t>
                      </a:r>
                      <a:r>
                        <a:rPr lang="en-US" sz="1400" dirty="0" err="1" smtClean="0"/>
                        <a:t>thous</a:t>
                      </a:r>
                      <a:r>
                        <a:rPr lang="en-US" sz="1400" dirty="0" smtClean="0"/>
                        <a:t>. m3</a:t>
                      </a:r>
                      <a:endParaRPr lang="ru-RU" sz="1400" b="1" i="0" dirty="0"/>
                    </a:p>
                  </a:txBody>
                  <a:tcPr anchor="ctr"/>
                </a:tc>
                <a:tc>
                  <a:txBody>
                    <a:bodyPr/>
                    <a:lstStyle/>
                    <a:p>
                      <a:pPr algn="ctr"/>
                      <a:r>
                        <a:rPr lang="ru-RU" sz="1400" b="1" dirty="0" smtClean="0"/>
                        <a:t>11 765 </a:t>
                      </a:r>
                      <a:endParaRPr lang="ru-RU" sz="1400" b="1" i="0" dirty="0"/>
                    </a:p>
                  </a:txBody>
                  <a:tcPr marR="108000" anchor="ctr"/>
                </a:tc>
                <a:tc>
                  <a:txBody>
                    <a:bodyPr/>
                    <a:lstStyle/>
                    <a:p>
                      <a:pPr marL="0" algn="ctr" defTabSz="914400" rtl="0" eaLnBrk="1" latinLnBrk="0" hangingPunct="1"/>
                      <a:r>
                        <a:rPr lang="ru-RU" sz="1400" b="1" kern="1200" dirty="0" smtClean="0">
                          <a:solidFill>
                            <a:schemeClr val="dk1"/>
                          </a:solidFill>
                          <a:latin typeface="+mn-lt"/>
                          <a:ea typeface="+mn-ea"/>
                          <a:cs typeface="+mn-cs"/>
                        </a:rPr>
                        <a:t>11 765</a:t>
                      </a:r>
                      <a:endParaRPr lang="ru-RU" sz="1400" b="1" kern="1200" dirty="0">
                        <a:solidFill>
                          <a:schemeClr val="dk1"/>
                        </a:solidFill>
                        <a:latin typeface="+mn-lt"/>
                        <a:ea typeface="+mn-ea"/>
                        <a:cs typeface="+mn-cs"/>
                      </a:endParaRPr>
                    </a:p>
                  </a:txBody>
                  <a:tcPr marR="10800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961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8259</TotalTime>
  <Words>2316</Words>
  <Application>Microsoft Office PowerPoint</Application>
  <PresentationFormat>Экран (4:3)</PresentationFormat>
  <Paragraphs>639</Paragraphs>
  <Slides>14</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 Unicode MS</vt:lpstr>
      <vt:lpstr>D # @</vt:lpstr>
      <vt:lpstr>Arial</vt:lpstr>
      <vt:lpstr>Calibri</vt:lpstr>
      <vt:lpstr>Times New Roman</vt:lpstr>
      <vt:lpstr>Тема Office</vt:lpstr>
      <vt:lpstr>Презентация PowerPoint</vt:lpstr>
      <vt:lpstr>General information on the Project </vt:lpstr>
      <vt:lpstr>Презентация PowerPoint</vt:lpstr>
      <vt:lpstr>Technical parameters of the gas pipeline </vt:lpstr>
      <vt:lpstr>Execution of investment program for 2015</vt:lpstr>
      <vt:lpstr>Презентация PowerPoint</vt:lpstr>
      <vt:lpstr>Information on scopes of rendered regulated services for 2015</vt:lpstr>
      <vt:lpstr>Information on performed work with consumers of regulated services for 2015 </vt:lpstr>
      <vt:lpstr>Information on item-by-item execution of tariff estimate for 2015</vt:lpstr>
      <vt:lpstr>Презентация PowerPoint</vt:lpstr>
      <vt:lpstr>Презентация PowerPoint</vt:lpstr>
      <vt:lpstr>Main causes of deviation on tariff estimate execution</vt:lpstr>
      <vt:lpstr>Future activity (development plan), probable change of tariff for regulated service for commercial gas transportation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ТОО «Газопровод Бейнеу-Шымкент»</dc:title>
  <dc:creator>Zhannat Koishybayev &lt;BP&gt;</dc:creator>
  <cp:lastModifiedBy>Alima Kadyrova &lt;DCT&gt;</cp:lastModifiedBy>
  <cp:revision>367</cp:revision>
  <cp:lastPrinted>2016-02-17T06:42:52Z</cp:lastPrinted>
  <dcterms:created xsi:type="dcterms:W3CDTF">2013-07-09T09:35:30Z</dcterms:created>
  <dcterms:modified xsi:type="dcterms:W3CDTF">2018-01-12T11:54:45Z</dcterms:modified>
</cp:coreProperties>
</file>