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317" r:id="rId2"/>
    <p:sldId id="350" r:id="rId3"/>
    <p:sldId id="352" r:id="rId4"/>
    <p:sldId id="351" r:id="rId5"/>
    <p:sldId id="375" r:id="rId6"/>
    <p:sldId id="368" r:id="rId7"/>
    <p:sldId id="364" r:id="rId8"/>
    <p:sldId id="357" r:id="rId9"/>
    <p:sldId id="369" r:id="rId10"/>
    <p:sldId id="362" r:id="rId11"/>
    <p:sldId id="373" r:id="rId12"/>
    <p:sldId id="342" r:id="rId13"/>
    <p:sldId id="347" r:id="rId14"/>
    <p:sldId id="361" r:id="rId15"/>
  </p:sldIdLst>
  <p:sldSz cx="9144000" cy="6858000" type="screen4x3"/>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32"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27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Users\y.kazbekov\Desktop\&#1044;&#1080;&#1072;&#1075;&#1088;&#1072;&#1084;&#1084;&#1072;%20&#1074;%20Microsoft%20PowerPoin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75041472690348E-2"/>
          <c:y val="0.14969784776902886"/>
          <c:w val="0.7949743764626841"/>
          <c:h val="0.675601469816273"/>
        </c:manualLayout>
      </c:layout>
      <c:barChart>
        <c:barDir val="col"/>
        <c:grouping val="clustered"/>
        <c:varyColors val="0"/>
        <c:ser>
          <c:idx val="0"/>
          <c:order val="0"/>
          <c:tx>
            <c:strRef>
              <c:f>Лист1!$B$1</c:f>
              <c:strCache>
                <c:ptCount val="1"/>
                <c:pt idx="0">
                  <c:v>Тариф </c:v>
                </c:pt>
              </c:strCache>
            </c:strRef>
          </c:tx>
          <c:spPr>
            <a:ln w="22225"/>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2014 год</c:v>
                </c:pt>
                <c:pt idx="1">
                  <c:v>2015 год</c:v>
                </c:pt>
                <c:pt idx="2">
                  <c:v>2016 год</c:v>
                </c:pt>
                <c:pt idx="3">
                  <c:v>2017 год</c:v>
                </c:pt>
                <c:pt idx="4">
                  <c:v>2018 год</c:v>
                </c:pt>
                <c:pt idx="5">
                  <c:v>2019 год</c:v>
                </c:pt>
              </c:strCache>
            </c:strRef>
          </c:cat>
          <c:val>
            <c:numRef>
              <c:f>Лист1!$B$2:$B$7</c:f>
              <c:numCache>
                <c:formatCode>#,##0_ ;[Red]\-#,##0\ </c:formatCode>
                <c:ptCount val="6"/>
                <c:pt idx="0">
                  <c:v>11765</c:v>
                </c:pt>
                <c:pt idx="1">
                  <c:v>11765</c:v>
                </c:pt>
                <c:pt idx="2">
                  <c:v>18071</c:v>
                </c:pt>
                <c:pt idx="3">
                  <c:v>18071</c:v>
                </c:pt>
                <c:pt idx="4">
                  <c:v>18071</c:v>
                </c:pt>
                <c:pt idx="5">
                  <c:v>18071</c:v>
                </c:pt>
              </c:numCache>
            </c:numRef>
          </c:val>
          <c:extLst>
            <c:ext xmlns:c16="http://schemas.microsoft.com/office/drawing/2014/chart" uri="{C3380CC4-5D6E-409C-BE32-E72D297353CC}">
              <c16:uniqueId val="{00000000-A454-4573-A320-3581DD98FDEB}"/>
            </c:ext>
          </c:extLst>
        </c:ser>
        <c:dLbls>
          <c:showLegendKey val="0"/>
          <c:showVal val="0"/>
          <c:showCatName val="0"/>
          <c:showSerName val="0"/>
          <c:showPercent val="0"/>
          <c:showBubbleSize val="0"/>
        </c:dLbls>
        <c:gapWidth val="150"/>
        <c:axId val="105645568"/>
        <c:axId val="105631104"/>
      </c:barChart>
      <c:lineChart>
        <c:grouping val="standard"/>
        <c:varyColors val="0"/>
        <c:ser>
          <c:idx val="1"/>
          <c:order val="1"/>
          <c:tx>
            <c:strRef>
              <c:f>Лист1!$C$1</c:f>
              <c:strCache>
                <c:ptCount val="1"/>
                <c:pt idx="0">
                  <c:v>Объем</c:v>
                </c:pt>
              </c:strCache>
            </c:strRef>
          </c:tx>
          <c:spPr>
            <a:ln w="22225"/>
          </c:spPr>
          <c:marker>
            <c:spPr>
              <a:ln>
                <a:solidFill>
                  <a:schemeClr val="tx1"/>
                </a:solidFill>
              </a:ln>
            </c:spPr>
          </c:marker>
          <c:dLbls>
            <c:dLbl>
              <c:idx val="5"/>
              <c:layout>
                <c:manualLayout>
                  <c:x val="-6.4692999858829384E-2"/>
                  <c:y val="3.752538134060754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454-4573-A320-3581DD98FDEB}"/>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2014 год</c:v>
                </c:pt>
                <c:pt idx="1">
                  <c:v>2015 год</c:v>
                </c:pt>
                <c:pt idx="2">
                  <c:v>2016 год</c:v>
                </c:pt>
                <c:pt idx="3">
                  <c:v>2017 год</c:v>
                </c:pt>
                <c:pt idx="4">
                  <c:v>2018 год</c:v>
                </c:pt>
                <c:pt idx="5">
                  <c:v>2019 год</c:v>
                </c:pt>
              </c:strCache>
            </c:strRef>
          </c:cat>
          <c:val>
            <c:numRef>
              <c:f>Лист1!$C$2:$C$7</c:f>
              <c:numCache>
                <c:formatCode>#,##0_ ;[Red]\-#,##0\ </c:formatCode>
                <c:ptCount val="6"/>
                <c:pt idx="0">
                  <c:v>1377.577256</c:v>
                </c:pt>
                <c:pt idx="1">
                  <c:v>1215.92693968976</c:v>
                </c:pt>
                <c:pt idx="2">
                  <c:v>2166.4945493999999</c:v>
                </c:pt>
                <c:pt idx="3">
                  <c:v>5000</c:v>
                </c:pt>
                <c:pt idx="4">
                  <c:v>5803.3519999999999</c:v>
                </c:pt>
                <c:pt idx="5">
                  <c:v>6500</c:v>
                </c:pt>
              </c:numCache>
            </c:numRef>
          </c:val>
          <c:smooth val="0"/>
          <c:extLst>
            <c:ext xmlns:c16="http://schemas.microsoft.com/office/drawing/2014/chart" uri="{C3380CC4-5D6E-409C-BE32-E72D297353CC}">
              <c16:uniqueId val="{00000002-A454-4573-A320-3581DD98FDEB}"/>
            </c:ext>
          </c:extLst>
        </c:ser>
        <c:dLbls>
          <c:showLegendKey val="0"/>
          <c:showVal val="0"/>
          <c:showCatName val="0"/>
          <c:showSerName val="0"/>
          <c:showPercent val="0"/>
          <c:showBubbleSize val="0"/>
        </c:dLbls>
        <c:marker val="1"/>
        <c:smooth val="0"/>
        <c:axId val="105627648"/>
        <c:axId val="105629184"/>
      </c:lineChart>
      <c:catAx>
        <c:axId val="105627648"/>
        <c:scaling>
          <c:orientation val="minMax"/>
        </c:scaling>
        <c:delete val="0"/>
        <c:axPos val="b"/>
        <c:numFmt formatCode="General" sourceLinked="0"/>
        <c:majorTickMark val="out"/>
        <c:minorTickMark val="none"/>
        <c:tickLblPos val="nextTo"/>
        <c:crossAx val="105629184"/>
        <c:crosses val="autoZero"/>
        <c:auto val="1"/>
        <c:lblAlgn val="ctr"/>
        <c:lblOffset val="100"/>
        <c:noMultiLvlLbl val="0"/>
      </c:catAx>
      <c:valAx>
        <c:axId val="105629184"/>
        <c:scaling>
          <c:orientation val="minMax"/>
        </c:scaling>
        <c:delete val="0"/>
        <c:axPos val="l"/>
        <c:majorGridlines/>
        <c:title>
          <c:tx>
            <c:rich>
              <a:bodyPr rot="0" vert="horz"/>
              <a:lstStyle/>
              <a:p>
                <a:pPr>
                  <a:defRPr b="1" i="1"/>
                </a:pPr>
                <a:r>
                  <a:rPr lang="ru-RU" b="1" i="1"/>
                  <a:t>млн.м3</a:t>
                </a:r>
              </a:p>
            </c:rich>
          </c:tx>
          <c:layout>
            <c:manualLayout>
              <c:xMode val="edge"/>
              <c:yMode val="edge"/>
              <c:x val="2.8807015391880544E-2"/>
              <c:y val="5.954295713035871E-2"/>
            </c:manualLayout>
          </c:layout>
          <c:overlay val="0"/>
        </c:title>
        <c:numFmt formatCode="#,##0_ ;[Red]\-#,##0\ " sourceLinked="1"/>
        <c:majorTickMark val="out"/>
        <c:minorTickMark val="none"/>
        <c:tickLblPos val="nextTo"/>
        <c:crossAx val="105627648"/>
        <c:crosses val="autoZero"/>
        <c:crossBetween val="between"/>
      </c:valAx>
      <c:valAx>
        <c:axId val="105631104"/>
        <c:scaling>
          <c:orientation val="minMax"/>
        </c:scaling>
        <c:delete val="0"/>
        <c:axPos val="r"/>
        <c:title>
          <c:tx>
            <c:rich>
              <a:bodyPr rot="0" vert="horz"/>
              <a:lstStyle/>
              <a:p>
                <a:pPr>
                  <a:defRPr b="1" i="1"/>
                </a:pPr>
                <a:r>
                  <a:rPr lang="ru-RU" b="1" i="1"/>
                  <a:t>тенге/тыс.м3</a:t>
                </a:r>
              </a:p>
            </c:rich>
          </c:tx>
          <c:layout>
            <c:manualLayout>
              <c:xMode val="edge"/>
              <c:yMode val="edge"/>
              <c:x val="0.85416871858307031"/>
              <c:y val="5.5134068241469818E-2"/>
            </c:manualLayout>
          </c:layout>
          <c:overlay val="0"/>
        </c:title>
        <c:numFmt formatCode="#,##0_ ;[Red]\-#,##0\ " sourceLinked="1"/>
        <c:majorTickMark val="out"/>
        <c:minorTickMark val="none"/>
        <c:tickLblPos val="nextTo"/>
        <c:crossAx val="105645568"/>
        <c:crosses val="max"/>
        <c:crossBetween val="between"/>
      </c:valAx>
      <c:catAx>
        <c:axId val="105645568"/>
        <c:scaling>
          <c:orientation val="minMax"/>
        </c:scaling>
        <c:delete val="1"/>
        <c:axPos val="b"/>
        <c:numFmt formatCode="General" sourceLinked="1"/>
        <c:majorTickMark val="out"/>
        <c:minorTickMark val="none"/>
        <c:tickLblPos val="nextTo"/>
        <c:crossAx val="105631104"/>
        <c:crosses val="autoZero"/>
        <c:auto val="1"/>
        <c:lblAlgn val="ctr"/>
        <c:lblOffset val="100"/>
        <c:noMultiLvlLbl val="0"/>
      </c:catAx>
    </c:plotArea>
    <c:legend>
      <c:legendPos val="b"/>
      <c:layout>
        <c:manualLayout>
          <c:xMode val="edge"/>
          <c:yMode val="edge"/>
          <c:x val="7.5849682482550543E-2"/>
          <c:y val="0.91437186351706035"/>
          <c:w val="0.84203595269951081"/>
          <c:h val="6.4294803149606297E-2"/>
        </c:manualLayout>
      </c:layout>
      <c:overlay val="0"/>
      <c:txPr>
        <a:bodyPr/>
        <a:lstStyle/>
        <a:p>
          <a:pPr>
            <a:defRPr b="1"/>
          </a:pPr>
          <a:endParaRPr lang="ru-RU"/>
        </a:p>
      </c:txPr>
    </c:legend>
    <c:plotVisOnly val="1"/>
    <c:dispBlanksAs val="gap"/>
    <c:showDLblsOverMax val="0"/>
  </c:chart>
  <c:txPr>
    <a:bodyPr/>
    <a:lstStyle/>
    <a:p>
      <a:pPr>
        <a:defRPr sz="11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591B032-E2AA-42E9-A66B-7F3EE1BC837F}" type="datetimeFigureOut">
              <a:rPr lang="ru-RU" smtClean="0"/>
              <a:pPr/>
              <a:t>30.07.2018</a:t>
            </a:fld>
            <a:endParaRPr lang="ru-RU" dirty="0"/>
          </a:p>
        </p:txBody>
      </p:sp>
      <p:sp>
        <p:nvSpPr>
          <p:cNvPr id="4" name="Образ слайда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635CDFC-F982-41D6-9B06-DCB9464D8C26}" type="slidenum">
              <a:rPr lang="ru-RU" smtClean="0"/>
              <a:pPr/>
              <a:t>‹#›</a:t>
            </a:fld>
            <a:endParaRPr lang="ru-RU" dirty="0"/>
          </a:p>
        </p:txBody>
      </p:sp>
    </p:spTree>
    <p:extLst>
      <p:ext uri="{BB962C8B-B14F-4D97-AF65-F5344CB8AC3E}">
        <p14:creationId xmlns:p14="http://schemas.microsoft.com/office/powerpoint/2010/main" val="41224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3</a:t>
            </a:fld>
            <a:endParaRPr lang="ru-RU" smtClean="0"/>
          </a:p>
        </p:txBody>
      </p:sp>
    </p:spTree>
    <p:extLst>
      <p:ext uri="{BB962C8B-B14F-4D97-AF65-F5344CB8AC3E}">
        <p14:creationId xmlns:p14="http://schemas.microsoft.com/office/powerpoint/2010/main" val="128148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4</a:t>
            </a:fld>
            <a:endParaRPr lang="ru-RU" smtClean="0"/>
          </a:p>
        </p:txBody>
      </p:sp>
    </p:spTree>
    <p:extLst>
      <p:ext uri="{BB962C8B-B14F-4D97-AF65-F5344CB8AC3E}">
        <p14:creationId xmlns:p14="http://schemas.microsoft.com/office/powerpoint/2010/main" val="224052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5</a:t>
            </a:fld>
            <a:endParaRPr lang="ru-RU" smtClean="0"/>
          </a:p>
        </p:txBody>
      </p:sp>
    </p:spTree>
    <p:extLst>
      <p:ext uri="{BB962C8B-B14F-4D97-AF65-F5344CB8AC3E}">
        <p14:creationId xmlns:p14="http://schemas.microsoft.com/office/powerpoint/2010/main" val="335777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6</a:t>
            </a:fld>
            <a:endParaRPr lang="ru-RU" smtClean="0"/>
          </a:p>
        </p:txBody>
      </p:sp>
    </p:spTree>
    <p:extLst>
      <p:ext uri="{BB962C8B-B14F-4D97-AF65-F5344CB8AC3E}">
        <p14:creationId xmlns:p14="http://schemas.microsoft.com/office/powerpoint/2010/main" val="335777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7</a:t>
            </a:fld>
            <a:endParaRPr lang="ru-RU" smtClean="0"/>
          </a:p>
        </p:txBody>
      </p:sp>
    </p:spTree>
    <p:extLst>
      <p:ext uri="{BB962C8B-B14F-4D97-AF65-F5344CB8AC3E}">
        <p14:creationId xmlns:p14="http://schemas.microsoft.com/office/powerpoint/2010/main" val="2686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8</a:t>
            </a:fld>
            <a:endParaRPr lang="ru-RU" smtClean="0"/>
          </a:p>
        </p:txBody>
      </p:sp>
    </p:spTree>
    <p:extLst>
      <p:ext uri="{BB962C8B-B14F-4D97-AF65-F5344CB8AC3E}">
        <p14:creationId xmlns:p14="http://schemas.microsoft.com/office/powerpoint/2010/main" val="180283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12</a:t>
            </a:fld>
            <a:endParaRPr lang="ru-RU" smtClean="0"/>
          </a:p>
        </p:txBody>
      </p:sp>
    </p:spTree>
    <p:extLst>
      <p:ext uri="{BB962C8B-B14F-4D97-AF65-F5344CB8AC3E}">
        <p14:creationId xmlns:p14="http://schemas.microsoft.com/office/powerpoint/2010/main" val="335777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21045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1925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75527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9828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004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865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9845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264572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4116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0828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30.07.2018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5913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9144-1E4A-498E-A97A-CB63AEA137B9}" type="datetimeFigureOut">
              <a:rPr lang="ru-RU" smtClean="0"/>
              <a:pPr/>
              <a:t>30.07.2018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9977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5"/>
          <p:cNvPicPr>
            <a:picLocks noChangeAspect="1" noChangeArrowheads="1"/>
          </p:cNvPicPr>
          <p:nvPr/>
        </p:nvPicPr>
        <p:blipFill>
          <a:blip r:embed="rId2" cstate="print"/>
          <a:srcRect/>
          <a:stretch>
            <a:fillRect/>
          </a:stretch>
        </p:blipFill>
        <p:spPr bwMode="auto">
          <a:xfrm>
            <a:off x="250825" y="216024"/>
            <a:ext cx="2881015" cy="1124744"/>
          </a:xfrm>
          <a:prstGeom prst="rect">
            <a:avLst/>
          </a:prstGeom>
          <a:noFill/>
          <a:ln w="9525">
            <a:noFill/>
            <a:miter lim="800000"/>
            <a:headEnd/>
            <a:tailEnd/>
          </a:ln>
        </p:spPr>
      </p:pic>
      <p:sp>
        <p:nvSpPr>
          <p:cNvPr id="17410" name="Подзаголовок 4"/>
          <p:cNvSpPr>
            <a:spLocks noGrp="1"/>
          </p:cNvSpPr>
          <p:nvPr>
            <p:ph type="subTitle" idx="1"/>
          </p:nvPr>
        </p:nvSpPr>
        <p:spPr>
          <a:xfrm>
            <a:off x="26633" y="1628800"/>
            <a:ext cx="9009863" cy="1872208"/>
          </a:xfrm>
        </p:spPr>
        <p:txBody>
          <a:bodyPr>
            <a:noAutofit/>
          </a:bodyPr>
          <a:lstStyle/>
          <a:p>
            <a:pPr>
              <a:lnSpc>
                <a:spcPct val="114000"/>
              </a:lnSpc>
              <a:spcBef>
                <a:spcPct val="0"/>
              </a:spcBef>
            </a:pPr>
            <a:r>
              <a:rPr lang="en-US" sz="2400" b="1">
                <a:solidFill>
                  <a:schemeClr val="tx2">
                    <a:lumMod val="75000"/>
                  </a:schemeClr>
                </a:solidFill>
              </a:rPr>
              <a:t>Annual report on activity of </a:t>
            </a:r>
          </a:p>
          <a:p>
            <a:pPr>
              <a:lnSpc>
                <a:spcPct val="114000"/>
              </a:lnSpc>
              <a:spcBef>
                <a:spcPct val="0"/>
              </a:spcBef>
            </a:pPr>
            <a:r>
              <a:rPr lang="en-US" sz="2400" b="1">
                <a:solidFill>
                  <a:schemeClr val="tx2">
                    <a:lumMod val="75000"/>
                  </a:schemeClr>
                </a:solidFill>
              </a:rPr>
              <a:t>Beineu-Shymkent Gas Pipeline LLP </a:t>
            </a:r>
          </a:p>
          <a:p>
            <a:pPr>
              <a:lnSpc>
                <a:spcPct val="114000"/>
              </a:lnSpc>
              <a:spcBef>
                <a:spcPct val="0"/>
              </a:spcBef>
            </a:pPr>
            <a:r>
              <a:rPr lang="en-US" sz="2400" b="1">
                <a:solidFill>
                  <a:schemeClr val="tx2">
                    <a:lumMod val="75000"/>
                  </a:schemeClr>
                </a:solidFill>
              </a:rPr>
              <a:t>as related to commercial gas transportation </a:t>
            </a:r>
          </a:p>
          <a:p>
            <a:pPr>
              <a:lnSpc>
                <a:spcPct val="114000"/>
              </a:lnSpc>
              <a:spcBef>
                <a:spcPct val="0"/>
              </a:spcBef>
            </a:pPr>
            <a:r>
              <a:rPr lang="en-US" sz="2400" b="1">
                <a:solidFill>
                  <a:schemeClr val="tx2">
                    <a:lumMod val="75000"/>
                  </a:schemeClr>
                </a:solidFill>
              </a:rPr>
              <a:t>via main gas pipeline for 2017 </a:t>
            </a:r>
          </a:p>
        </p:txBody>
      </p:sp>
      <p:pic>
        <p:nvPicPr>
          <p:cNvPr id="17411" name="Picture 1"/>
          <p:cNvPicPr>
            <a:picLocks noChangeAspect="1" noChangeArrowheads="1"/>
          </p:cNvPicPr>
          <p:nvPr/>
        </p:nvPicPr>
        <p:blipFill>
          <a:blip r:embed="rId3" cstate="print"/>
          <a:srcRect/>
          <a:stretch>
            <a:fillRect/>
          </a:stretch>
        </p:blipFill>
        <p:spPr bwMode="auto">
          <a:xfrm>
            <a:off x="4427984" y="3877327"/>
            <a:ext cx="3222485" cy="2147797"/>
          </a:xfrm>
          <a:prstGeom prst="rect">
            <a:avLst/>
          </a:prstGeom>
          <a:noFill/>
          <a:ln w="9525">
            <a:noFill/>
            <a:miter lim="800000"/>
            <a:headEnd/>
            <a:tailEnd/>
          </a:ln>
        </p:spPr>
      </p:pic>
      <p:pic>
        <p:nvPicPr>
          <p:cNvPr id="17412" name="Picture 2"/>
          <p:cNvPicPr>
            <a:picLocks noChangeAspect="1" noChangeArrowheads="1"/>
          </p:cNvPicPr>
          <p:nvPr/>
        </p:nvPicPr>
        <p:blipFill>
          <a:blip r:embed="rId4" cstate="print"/>
          <a:srcRect/>
          <a:stretch>
            <a:fillRect/>
          </a:stretch>
        </p:blipFill>
        <p:spPr bwMode="auto">
          <a:xfrm>
            <a:off x="1613968" y="3867711"/>
            <a:ext cx="2814016" cy="2157413"/>
          </a:xfrm>
          <a:prstGeom prst="rect">
            <a:avLst/>
          </a:prstGeom>
          <a:noFill/>
          <a:ln w="9525">
            <a:noFill/>
            <a:miter lim="800000"/>
            <a:headEnd/>
            <a:tailEnd/>
          </a:ln>
        </p:spPr>
      </p:pic>
    </p:spTree>
    <p:extLst>
      <p:ext uri="{BB962C8B-B14F-4D97-AF65-F5344CB8AC3E}">
        <p14:creationId xmlns:p14="http://schemas.microsoft.com/office/powerpoint/2010/main" val="90982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31494" y="0"/>
            <a:ext cx="9144000" cy="830997"/>
          </a:xfrm>
          <a:prstGeom prst="rect">
            <a:avLst/>
          </a:prstGeom>
          <a:noFill/>
          <a:ln w="9525">
            <a:noFill/>
            <a:miter lim="800000"/>
            <a:headEnd/>
            <a:tailEnd/>
          </a:ln>
        </p:spPr>
        <p:txBody>
          <a:bodyPr wrap="square">
            <a:spAutoFit/>
          </a:bodyPr>
          <a:lstStyle/>
          <a:p>
            <a:pPr algn="ctr"/>
            <a:r>
              <a:rPr lang="en-US" sz="2400" b="1">
                <a:solidFill>
                  <a:srgbClr val="002060"/>
                </a:solidFill>
                <a:cs typeface="Arial" charset="0"/>
              </a:rPr>
              <a:t>Clause-by-clause execution by the approved agency of </a:t>
            </a:r>
          </a:p>
          <a:p>
            <a:pPr algn="ctr"/>
            <a:r>
              <a:rPr lang="en-US" sz="2400" b="1">
                <a:solidFill>
                  <a:srgbClr val="002060"/>
                </a:solidFill>
                <a:cs typeface="Arial" charset="0"/>
              </a:rPr>
              <a:t>the authorized body of the tariff estimate for 2017</a:t>
            </a:r>
          </a:p>
        </p:txBody>
      </p:sp>
      <p:cxnSp>
        <p:nvCxnSpPr>
          <p:cNvPr id="7" name="Прямая соединительная линия 6"/>
          <p:cNvCxnSpPr/>
          <p:nvPr/>
        </p:nvCxnSpPr>
        <p:spPr>
          <a:xfrm>
            <a:off x="0" y="805127"/>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443493605"/>
              </p:ext>
            </p:extLst>
          </p:nvPr>
        </p:nvGraphicFramePr>
        <p:xfrm>
          <a:off x="179512" y="979818"/>
          <a:ext cx="8836614" cy="5098650"/>
        </p:xfrm>
        <a:graphic>
          <a:graphicData uri="http://schemas.openxmlformats.org/drawingml/2006/table">
            <a:tbl>
              <a:tblPr/>
              <a:tblGrid>
                <a:gridCol w="504055">
                  <a:extLst>
                    <a:ext uri="{9D8B030D-6E8A-4147-A177-3AD203B41FA5}">
                      <a16:colId xmlns:a16="http://schemas.microsoft.com/office/drawing/2014/main" val="1345541588"/>
                    </a:ext>
                  </a:extLst>
                </a:gridCol>
                <a:gridCol w="4660151">
                  <a:extLst>
                    <a:ext uri="{9D8B030D-6E8A-4147-A177-3AD203B41FA5}">
                      <a16:colId xmlns:a16="http://schemas.microsoft.com/office/drawing/2014/main" val="3495732706"/>
                    </a:ext>
                  </a:extLst>
                </a:gridCol>
                <a:gridCol w="720080">
                  <a:extLst>
                    <a:ext uri="{9D8B030D-6E8A-4147-A177-3AD203B41FA5}">
                      <a16:colId xmlns:a16="http://schemas.microsoft.com/office/drawing/2014/main" val="2568935084"/>
                    </a:ext>
                  </a:extLst>
                </a:gridCol>
                <a:gridCol w="1080120">
                  <a:extLst>
                    <a:ext uri="{9D8B030D-6E8A-4147-A177-3AD203B41FA5}">
                      <a16:colId xmlns:a16="http://schemas.microsoft.com/office/drawing/2014/main" val="727986584"/>
                    </a:ext>
                  </a:extLst>
                </a:gridCol>
                <a:gridCol w="1028481">
                  <a:extLst>
                    <a:ext uri="{9D8B030D-6E8A-4147-A177-3AD203B41FA5}">
                      <a16:colId xmlns:a16="http://schemas.microsoft.com/office/drawing/2014/main" val="2699479216"/>
                    </a:ext>
                  </a:extLst>
                </a:gridCol>
                <a:gridCol w="843727">
                  <a:extLst>
                    <a:ext uri="{9D8B030D-6E8A-4147-A177-3AD203B41FA5}">
                      <a16:colId xmlns:a16="http://schemas.microsoft.com/office/drawing/2014/main" val="3143693285"/>
                    </a:ext>
                  </a:extLst>
                </a:gridCol>
              </a:tblGrid>
              <a:tr h="576063">
                <a:tc>
                  <a:txBody>
                    <a:bodyPr/>
                    <a:lstStyle/>
                    <a:p>
                      <a:pPr marL="0" algn="ctr" defTabSz="914400" rtl="0" eaLnBrk="1" fontAlgn="ctr" latinLnBrk="0" hangingPunct="1"/>
                      <a:r>
                        <a:rPr lang="en-US" sz="1150" b="1" u="none" strike="noStrike">
                          <a:solidFill>
                            <a:schemeClr val="tx1"/>
                          </a:solidFill>
                          <a:latin typeface="+mn-lt"/>
                          <a:ea typeface="+mn-ea"/>
                          <a:cs typeface="+mn-cs"/>
                        </a:rPr>
                        <a:t>Ser.No.</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Indicators title</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UoM</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 Approved TE taking into account the adjustments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 Actual execution for 2017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Relative deviation, in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51514604"/>
                  </a:ext>
                </a:extLst>
              </a:tr>
              <a:tr h="153324">
                <a:tc>
                  <a:txBody>
                    <a:bodyPr/>
                    <a:lstStyle/>
                    <a:p>
                      <a:pPr algn="ctr" fontAlgn="ctr"/>
                      <a:r>
                        <a:rPr lang="en-US" sz="1150" b="0" i="0" u="none" strike="noStrike">
                          <a:solidFill>
                            <a:srgbClr val="000000"/>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2206"/>
                  </a:ext>
                </a:extLst>
              </a:tr>
              <a:tr h="256788">
                <a:tc>
                  <a:txBody>
                    <a:bodyPr/>
                    <a:lstStyle/>
                    <a:p>
                      <a:pPr algn="ctr" fontAlgn="ctr"/>
                      <a:r>
                        <a:rPr lang="en-US" sz="1150" b="1" i="0" u="none" strike="noStrike">
                          <a:solidFill>
                            <a:srgbClr val="000000"/>
                          </a:solidFill>
                          <a:latin typeface="+mn-lt"/>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Costs for production of goods and provision of services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thous.KZT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23 265 784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16 551 205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793189"/>
                  </a:ext>
                </a:extLst>
              </a:tr>
              <a:tr h="148610">
                <a:tc>
                  <a:txBody>
                    <a:bodyPr/>
                    <a:lstStyle/>
                    <a:p>
                      <a:pPr algn="ctr" fontAlgn="ctr"/>
                      <a:r>
                        <a:rPr lang="en-US" sz="1150" b="1" i="0" u="none" strike="noStrike">
                          <a:solidFill>
                            <a:srgbClr val="000000"/>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Financial costs, including: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586 161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218 859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352391"/>
                  </a:ext>
                </a:extLst>
              </a:tr>
              <a:tr h="153324">
                <a:tc>
                  <a:txBody>
                    <a:bodyPr/>
                    <a:lstStyle/>
                    <a:p>
                      <a:pPr algn="ctr" fontAlgn="ctr"/>
                      <a:r>
                        <a:rPr lang="en-US" sz="1150" b="0" i="0" u="none" strike="noStrike">
                          <a:solidFill>
                            <a:srgbClr val="000000"/>
                          </a:solidFill>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Gas for own demands and losses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520 052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206 085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880444"/>
                  </a:ext>
                </a:extLst>
              </a:tr>
              <a:tr h="153324">
                <a:tc>
                  <a:txBody>
                    <a:bodyPr/>
                    <a:lstStyle/>
                    <a:p>
                      <a:pPr algn="ctr" fontAlgn="ctr"/>
                      <a:r>
                        <a:rPr lang="en-US" sz="1150" b="0" i="0" u="none" strike="noStrike">
                          <a:solidFill>
                            <a:srgbClr val="000000"/>
                          </a:solidFill>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POL (Generator and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66,109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12 773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048979"/>
                  </a:ext>
                </a:extLst>
              </a:tr>
              <a:tr h="153324">
                <a:tc>
                  <a:txBody>
                    <a:bodyPr/>
                    <a:lstStyle/>
                    <a:p>
                      <a:pPr algn="ctr" fontAlgn="ctr"/>
                      <a:r>
                        <a:rPr lang="en-US" sz="1150" b="0" i="0" u="none" strike="noStrike">
                          <a:solidFill>
                            <a:srgbClr val="000000"/>
                          </a:solidFill>
                          <a:latin typeface="+mn-lt"/>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Electric power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194757"/>
                  </a:ext>
                </a:extLst>
              </a:tr>
              <a:tr h="160626">
                <a:tc>
                  <a:txBody>
                    <a:bodyPr/>
                    <a:lstStyle/>
                    <a:p>
                      <a:pPr algn="ctr" fontAlgn="ctr"/>
                      <a:r>
                        <a:rPr lang="en-US" sz="1150" b="1" i="0" u="none" strike="noStrike">
                          <a:solidFill>
                            <a:srgbClr val="000000"/>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Labor payment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221 070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117 308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656502"/>
                  </a:ext>
                </a:extLst>
              </a:tr>
              <a:tr h="238700">
                <a:tc>
                  <a:txBody>
                    <a:bodyPr/>
                    <a:lstStyle/>
                    <a:p>
                      <a:pPr algn="ctr" fontAlgn="ctr"/>
                      <a:r>
                        <a:rPr lang="en-US" sz="1150" b="0" i="0" u="none" strike="noStrike">
                          <a:solidFill>
                            <a:srgbClr val="000000"/>
                          </a:solidFill>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Salary of production personnel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201 155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109 034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987362"/>
                  </a:ext>
                </a:extLst>
              </a:tr>
              <a:tr h="189829">
                <a:tc>
                  <a:txBody>
                    <a:bodyPr/>
                    <a:lstStyle/>
                    <a:p>
                      <a:pPr algn="ctr" fontAlgn="ctr"/>
                      <a:r>
                        <a:rPr lang="en-US" sz="1150" b="0" i="0" u="none" strike="noStrike">
                          <a:solidFill>
                            <a:srgbClr val="000000"/>
                          </a:solidFill>
                          <a:latin typeface="+mn-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Social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19 914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8 275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88784"/>
                  </a:ext>
                </a:extLst>
              </a:tr>
              <a:tr h="153324">
                <a:tc>
                  <a:txBody>
                    <a:bodyPr/>
                    <a:lstStyle/>
                    <a:p>
                      <a:pPr algn="ctr" fontAlgn="ctr"/>
                      <a:r>
                        <a:rPr lang="en-US" sz="1150" b="1" i="0" u="none" strike="noStrike">
                          <a:solidFill>
                            <a:srgbClr val="000000"/>
                          </a:solidFill>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Depreciation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15 449 970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12 567 042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222727"/>
                  </a:ext>
                </a:extLst>
              </a:tr>
              <a:tr h="197131">
                <a:tc>
                  <a:txBody>
                    <a:bodyPr/>
                    <a:lstStyle/>
                    <a:p>
                      <a:pPr algn="ctr" fontAlgn="ctr"/>
                      <a:r>
                        <a:rPr lang="en-US" sz="1150" b="1" i="0" u="none" strike="noStrike">
                          <a:solidFill>
                            <a:srgbClr val="000000"/>
                          </a:solidFill>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290 534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442 696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75745"/>
                  </a:ext>
                </a:extLst>
              </a:tr>
              <a:tr h="192977">
                <a:tc>
                  <a:txBody>
                    <a:bodyPr/>
                    <a:lstStyle/>
                    <a:p>
                      <a:pPr algn="ctr" fontAlgn="ctr"/>
                      <a:r>
                        <a:rPr lang="en-US" sz="1150" b="1" i="0" u="none" strike="noStrike">
                          <a:solidFill>
                            <a:srgbClr val="000000"/>
                          </a:solidFill>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Gas pipeline operation costs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5 787 415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2 511 199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627051"/>
                  </a:ext>
                </a:extLst>
              </a:tr>
              <a:tr h="153324">
                <a:tc>
                  <a:txBody>
                    <a:bodyPr/>
                    <a:lstStyle/>
                    <a:p>
                      <a:pPr algn="ctr" fontAlgn="ctr"/>
                      <a:r>
                        <a:rPr lang="en-US" sz="1150" b="1" i="0" u="none" strike="noStrike">
                          <a:solidFill>
                            <a:srgbClr val="000000"/>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Taxes and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514229"/>
                  </a:ext>
                </a:extLst>
              </a:tr>
              <a:tr h="153324">
                <a:tc>
                  <a:txBody>
                    <a:bodyPr/>
                    <a:lstStyle/>
                    <a:p>
                      <a:pPr algn="ctr" fontAlgn="ctr"/>
                      <a:r>
                        <a:rPr lang="en-US" sz="1150" b="1" i="0" u="none" strike="noStrike">
                          <a:solidFill>
                            <a:srgbClr val="000000"/>
                          </a:solidFill>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Other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733 975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624 913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175109"/>
                  </a:ext>
                </a:extLst>
              </a:tr>
              <a:tr h="153324">
                <a:tc>
                  <a:txBody>
                    <a:bodyPr/>
                    <a:lstStyle/>
                    <a:p>
                      <a:pPr algn="ctr" fontAlgn="ctr"/>
                      <a:r>
                        <a:rPr lang="en-US" sz="1150" b="0" i="0" u="none" strike="noStrike">
                          <a:solidFill>
                            <a:srgbClr val="000000"/>
                          </a:solidFill>
                          <a:latin typeface="+mn-lt"/>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Aerial surveillance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125 024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31 920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902087"/>
                  </a:ext>
                </a:extLst>
              </a:tr>
              <a:tr h="193536">
                <a:tc>
                  <a:txBody>
                    <a:bodyPr/>
                    <a:lstStyle/>
                    <a:p>
                      <a:pPr algn="ctr" fontAlgn="ctr"/>
                      <a:r>
                        <a:rPr lang="en-US" sz="1150" b="0" i="0" u="none" strike="noStrike">
                          <a:solidFill>
                            <a:srgbClr val="000000"/>
                          </a:solidFill>
                          <a:latin typeface="+mn-lt"/>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Verification of measuring instruments (metrology and standardization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18 261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83 250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2238"/>
                  </a:ext>
                </a:extLst>
              </a:tr>
              <a:tr h="238750">
                <a:tc>
                  <a:txBody>
                    <a:bodyPr/>
                    <a:lstStyle/>
                    <a:p>
                      <a:pPr algn="ctr" fontAlgn="ctr"/>
                      <a:r>
                        <a:rPr lang="en-US" sz="1150" b="0" i="0" u="none" strike="noStrike">
                          <a:solidFill>
                            <a:srgbClr val="000000"/>
                          </a:solidFill>
                          <a:latin typeface="+mn-lt"/>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Gas pipeline security (extradepartmental and fire security)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458 731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486 025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012102"/>
                  </a:ext>
                </a:extLst>
              </a:tr>
              <a:tr h="238750">
                <a:tc>
                  <a:txBody>
                    <a:bodyPr/>
                    <a:lstStyle/>
                    <a:p>
                      <a:pPr algn="ctr" fontAlgn="ctr"/>
                      <a:r>
                        <a:rPr lang="en-US" sz="1150" b="0" i="0" u="none" strike="noStrike">
                          <a:solidFill>
                            <a:srgbClr val="000000"/>
                          </a:solidFill>
                          <a:latin typeface="+mn-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Business trip expenses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130 914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7 761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924413"/>
                  </a:ext>
                </a:extLst>
              </a:tr>
              <a:tr h="279514">
                <a:tc>
                  <a:txBody>
                    <a:bodyPr/>
                    <a:lstStyle/>
                    <a:p>
                      <a:pPr algn="ctr" fontAlgn="ctr"/>
                      <a:r>
                        <a:rPr lang="en-US" sz="1150" b="0" i="0" u="none" strike="noStrike">
                          <a:solidFill>
                            <a:srgbClr val="000000"/>
                          </a:solidFill>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Satellite communication and connection to telecommunication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14 906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94934"/>
                  </a:ext>
                </a:extLst>
              </a:tr>
              <a:tr h="233637">
                <a:tc>
                  <a:txBody>
                    <a:bodyPr/>
                    <a:lstStyle/>
                    <a:p>
                      <a:pPr algn="ctr" fontAlgn="ctr"/>
                      <a:r>
                        <a:rPr lang="en-US" sz="1150" b="0" i="0" u="none" strike="noStrike">
                          <a:solidFill>
                            <a:srgbClr val="000000"/>
                          </a:solidFill>
                          <a:latin typeface="+mn-lt"/>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a:solidFill>
                            <a:srgbClr val="000000"/>
                          </a:solidFill>
                          <a:latin typeface="+mn-lt"/>
                        </a:rPr>
                        <a:t> Personnel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1 044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1 050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032833"/>
                  </a:ext>
                </a:extLst>
              </a:tr>
              <a:tr h="220651">
                <a:tc>
                  <a:txBody>
                    <a:bodyPr/>
                    <a:lstStyle/>
                    <a:p>
                      <a:pPr algn="ctr" fontAlgn="ctr"/>
                      <a:r>
                        <a:rPr lang="en-US" sz="1150" b="1" i="0" u="none" strike="noStrike">
                          <a:solidFill>
                            <a:srgbClr val="000000"/>
                          </a:solidFill>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a:solidFill>
                            <a:srgbClr val="000000"/>
                          </a:solidFill>
                          <a:latin typeface="+mn-lt"/>
                        </a:rPr>
                        <a:t> Other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196 372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68 904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211353"/>
                  </a:ext>
                </a:extLst>
              </a:tr>
            </a:tbl>
          </a:graphicData>
        </a:graphic>
      </p:graphicFrame>
    </p:spTree>
    <p:extLst>
      <p:ext uri="{BB962C8B-B14F-4D97-AF65-F5344CB8AC3E}">
        <p14:creationId xmlns:p14="http://schemas.microsoft.com/office/powerpoint/2010/main" val="142848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0" y="5715"/>
            <a:ext cx="9144000" cy="830997"/>
          </a:xfrm>
          <a:prstGeom prst="rect">
            <a:avLst/>
          </a:prstGeom>
          <a:noFill/>
          <a:ln w="9525">
            <a:noFill/>
            <a:miter lim="800000"/>
            <a:headEnd/>
            <a:tailEnd/>
          </a:ln>
        </p:spPr>
        <p:txBody>
          <a:bodyPr wrap="square">
            <a:spAutoFit/>
          </a:bodyPr>
          <a:lstStyle/>
          <a:p>
            <a:pPr algn="ctr"/>
            <a:r>
              <a:rPr lang="en-US" sz="2400" b="1">
                <a:solidFill>
                  <a:srgbClr val="002060"/>
                </a:solidFill>
                <a:cs typeface="Arial" charset="0"/>
              </a:rPr>
              <a:t>Clause-by-clause execution by the approved agency of </a:t>
            </a:r>
          </a:p>
          <a:p>
            <a:pPr algn="ctr"/>
            <a:r>
              <a:rPr lang="en-US" sz="2400" b="1">
                <a:solidFill>
                  <a:srgbClr val="002060"/>
                </a:solidFill>
                <a:cs typeface="Arial" charset="0"/>
              </a:rPr>
              <a:t>the authorized body of the tariff estimate for 2017</a:t>
            </a:r>
          </a:p>
        </p:txBody>
      </p:sp>
      <p:cxnSp>
        <p:nvCxnSpPr>
          <p:cNvPr id="7" name="Прямая соединительная линия 6"/>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1720643308"/>
              </p:ext>
            </p:extLst>
          </p:nvPr>
        </p:nvGraphicFramePr>
        <p:xfrm>
          <a:off x="179512" y="1017313"/>
          <a:ext cx="8784976" cy="5272354"/>
        </p:xfrm>
        <a:graphic>
          <a:graphicData uri="http://schemas.openxmlformats.org/drawingml/2006/table">
            <a:tbl>
              <a:tblPr/>
              <a:tblGrid>
                <a:gridCol w="664410">
                  <a:extLst>
                    <a:ext uri="{9D8B030D-6E8A-4147-A177-3AD203B41FA5}">
                      <a16:colId xmlns:a16="http://schemas.microsoft.com/office/drawing/2014/main" val="2839696897"/>
                    </a:ext>
                  </a:extLst>
                </a:gridCol>
                <a:gridCol w="3779460">
                  <a:extLst>
                    <a:ext uri="{9D8B030D-6E8A-4147-A177-3AD203B41FA5}">
                      <a16:colId xmlns:a16="http://schemas.microsoft.com/office/drawing/2014/main" val="326105922"/>
                    </a:ext>
                  </a:extLst>
                </a:gridCol>
                <a:gridCol w="1037512">
                  <a:extLst>
                    <a:ext uri="{9D8B030D-6E8A-4147-A177-3AD203B41FA5}">
                      <a16:colId xmlns:a16="http://schemas.microsoft.com/office/drawing/2014/main" val="3623817033"/>
                    </a:ext>
                  </a:extLst>
                </a:gridCol>
                <a:gridCol w="1208857">
                  <a:extLst>
                    <a:ext uri="{9D8B030D-6E8A-4147-A177-3AD203B41FA5}">
                      <a16:colId xmlns:a16="http://schemas.microsoft.com/office/drawing/2014/main" val="1977049480"/>
                    </a:ext>
                  </a:extLst>
                </a:gridCol>
                <a:gridCol w="1181174">
                  <a:extLst>
                    <a:ext uri="{9D8B030D-6E8A-4147-A177-3AD203B41FA5}">
                      <a16:colId xmlns:a16="http://schemas.microsoft.com/office/drawing/2014/main" val="400389744"/>
                    </a:ext>
                  </a:extLst>
                </a:gridCol>
                <a:gridCol w="913563">
                  <a:extLst>
                    <a:ext uri="{9D8B030D-6E8A-4147-A177-3AD203B41FA5}">
                      <a16:colId xmlns:a16="http://schemas.microsoft.com/office/drawing/2014/main" val="974449325"/>
                    </a:ext>
                  </a:extLst>
                </a:gridCol>
              </a:tblGrid>
              <a:tr h="539993">
                <a:tc>
                  <a:txBody>
                    <a:bodyPr/>
                    <a:lstStyle/>
                    <a:p>
                      <a:pPr marL="0" algn="ctr" defTabSz="914400" rtl="0" eaLnBrk="1" fontAlgn="ctr" latinLnBrk="0" hangingPunct="1"/>
                      <a:r>
                        <a:rPr lang="en-US" sz="1150" b="1" u="none" strike="noStrike">
                          <a:solidFill>
                            <a:schemeClr val="tx1"/>
                          </a:solidFill>
                          <a:latin typeface="+mn-lt"/>
                          <a:ea typeface="+mn-ea"/>
                          <a:cs typeface="+mn-cs"/>
                        </a:rPr>
                        <a:t>Ser.No.</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Indicators title</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UoM</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 Approved TE taking into account the adjustments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 Actual execution for 2017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a:solidFill>
                            <a:schemeClr val="tx1"/>
                          </a:solidFill>
                          <a:latin typeface="+mn-lt"/>
                          <a:ea typeface="+mn-ea"/>
                          <a:cs typeface="+mn-cs"/>
                        </a:rPr>
                        <a:t>Relative deviation, in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20337863"/>
                  </a:ext>
                </a:extLst>
              </a:tr>
              <a:tr h="177379">
                <a:tc>
                  <a:txBody>
                    <a:bodyPr/>
                    <a:lstStyle/>
                    <a:p>
                      <a:pPr algn="ctr" fontAlgn="ctr"/>
                      <a:r>
                        <a:rPr lang="en-US" sz="1150" b="0" i="0" u="none" strike="noStrike">
                          <a:solidFill>
                            <a:srgbClr val="000000"/>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827646"/>
                  </a:ext>
                </a:extLst>
              </a:tr>
              <a:tr h="177379">
                <a:tc>
                  <a:txBody>
                    <a:bodyPr/>
                    <a:lstStyle/>
                    <a:p>
                      <a:pPr algn="ctr" fontAlgn="ctr"/>
                      <a:r>
                        <a:rPr lang="en-US" sz="1150" b="1" i="0" u="none" strike="noStrike">
                          <a:solidFill>
                            <a:srgbClr val="000000"/>
                          </a:solidFill>
                          <a:latin typeface="+mn-lt"/>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Period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4 611 704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10 738 567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32386"/>
                  </a:ext>
                </a:extLst>
              </a:tr>
              <a:tr h="177379">
                <a:tc>
                  <a:txBody>
                    <a:bodyPr/>
                    <a:lstStyle/>
                    <a:p>
                      <a:pPr algn="ctr" fontAlgn="ctr"/>
                      <a:r>
                        <a:rPr lang="en-US" sz="1150" b="1" i="0" u="none" strike="noStrike">
                          <a:solidFill>
                            <a:srgbClr val="000000"/>
                          </a:solidFill>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General and administrative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1 007 204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1 700 446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74413"/>
                  </a:ext>
                </a:extLst>
              </a:tr>
              <a:tr h="177379">
                <a:tc>
                  <a:txBody>
                    <a:bodyPr/>
                    <a:lstStyle/>
                    <a:p>
                      <a:pPr algn="ctr" fontAlgn="ctr"/>
                      <a:r>
                        <a:rPr lang="en-US" sz="1150" b="0" i="0" u="none" strike="noStrike">
                          <a:solidFill>
                            <a:srgbClr val="000000"/>
                          </a:solidFill>
                          <a:latin typeface="+mn-lt"/>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Salary of Administrative personnel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499 621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1 042 244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640889"/>
                  </a:ext>
                </a:extLst>
              </a:tr>
              <a:tr h="177379">
                <a:tc>
                  <a:txBody>
                    <a:bodyPr/>
                    <a:lstStyle/>
                    <a:p>
                      <a:pPr algn="ctr" fontAlgn="ctr"/>
                      <a:r>
                        <a:rPr lang="en-US" sz="1150" b="0" i="0" u="none" strike="noStrike">
                          <a:solidFill>
                            <a:srgbClr val="000000"/>
                          </a:solidFill>
                          <a:latin typeface="+mn-lt"/>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Social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49 462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99 184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482840"/>
                  </a:ext>
                </a:extLst>
              </a:tr>
              <a:tr h="177379">
                <a:tc>
                  <a:txBody>
                    <a:bodyPr/>
                    <a:lstStyle/>
                    <a:p>
                      <a:pPr algn="ctr" fontAlgn="ctr"/>
                      <a:r>
                        <a:rPr lang="en-US" sz="1150" b="0" i="0" u="none" strike="noStrike">
                          <a:solidFill>
                            <a:srgbClr val="000000"/>
                          </a:solidFill>
                          <a:latin typeface="+mn-lt"/>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Hired personnel (recruiting expenses)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77 895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53566"/>
                  </a:ext>
                </a:extLst>
              </a:tr>
              <a:tr h="178732">
                <a:tc>
                  <a:txBody>
                    <a:bodyPr/>
                    <a:lstStyle/>
                    <a:p>
                      <a:pPr algn="ctr" fontAlgn="ctr"/>
                      <a:r>
                        <a:rPr lang="en-US" sz="1150" b="0" i="0" u="none" strike="noStrike">
                          <a:solidFill>
                            <a:srgbClr val="000000"/>
                          </a:solidFill>
                          <a:latin typeface="+mn-lt"/>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Depreciation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80,936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43 488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99476"/>
                  </a:ext>
                </a:extLst>
              </a:tr>
              <a:tr h="177379">
                <a:tc>
                  <a:txBody>
                    <a:bodyPr/>
                    <a:lstStyle/>
                    <a:p>
                      <a:pPr algn="ctr" fontAlgn="ctr"/>
                      <a:r>
                        <a:rPr lang="en-US" sz="1150" b="0" i="0" u="none" strike="noStrike">
                          <a:solidFill>
                            <a:srgbClr val="000000"/>
                          </a:solidFill>
                          <a:latin typeface="+mn-lt"/>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Expenses for the office lease, including  maintenance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149 889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138 179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666760"/>
                  </a:ext>
                </a:extLst>
              </a:tr>
              <a:tr h="177379">
                <a:tc>
                  <a:txBody>
                    <a:bodyPr/>
                    <a:lstStyle/>
                    <a:p>
                      <a:pPr algn="ctr" fontAlgn="ctr"/>
                      <a:r>
                        <a:rPr lang="en-US" sz="1150" b="0" i="0" u="none" strike="noStrike">
                          <a:solidFill>
                            <a:srgbClr val="000000"/>
                          </a:solidFill>
                          <a:latin typeface="+mn-lt"/>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Services of third party companies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28 195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22,615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61633"/>
                  </a:ext>
                </a:extLst>
              </a:tr>
              <a:tr h="215968">
                <a:tc>
                  <a:txBody>
                    <a:bodyPr/>
                    <a:lstStyle/>
                    <a:p>
                      <a:pPr algn="ctr" fontAlgn="ctr"/>
                      <a:r>
                        <a:rPr lang="en-US" sz="1150" b="0" i="0" u="none" strike="noStrike">
                          <a:solidFill>
                            <a:srgbClr val="000000"/>
                          </a:solidFill>
                          <a:latin typeface="+mn-lt"/>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Business trips related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69 115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124,112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327845"/>
                  </a:ext>
                </a:extLst>
              </a:tr>
              <a:tr h="177379">
                <a:tc>
                  <a:txBody>
                    <a:bodyPr/>
                    <a:lstStyle/>
                    <a:p>
                      <a:pPr algn="ctr" fontAlgn="ctr"/>
                      <a:r>
                        <a:rPr lang="en-US" sz="1150" b="0" i="0" u="none" strike="noStrike">
                          <a:solidFill>
                            <a:srgbClr val="000000"/>
                          </a:solidFill>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Banks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6 547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349419"/>
                  </a:ext>
                </a:extLst>
              </a:tr>
              <a:tr h="177379">
                <a:tc>
                  <a:txBody>
                    <a:bodyPr/>
                    <a:lstStyle/>
                    <a:p>
                      <a:pPr algn="ctr" fontAlgn="ctr"/>
                      <a:r>
                        <a:rPr lang="en-US" sz="1150" b="0" i="0" u="none" strike="noStrike">
                          <a:solidFill>
                            <a:srgbClr val="000000"/>
                          </a:solidFill>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Services of audit companies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35 492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26 650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437019"/>
                  </a:ext>
                </a:extLst>
              </a:tr>
              <a:tr h="177379">
                <a:tc>
                  <a:txBody>
                    <a:bodyPr/>
                    <a:lstStyle/>
                    <a:p>
                      <a:pPr algn="ctr" fontAlgn="ctr"/>
                      <a:r>
                        <a:rPr lang="en-US" sz="1150" b="0" i="0" u="none" strike="noStrike">
                          <a:solidFill>
                            <a:srgbClr val="000000"/>
                          </a:solidFill>
                          <a:latin typeface="+mn-lt"/>
                        </a:rPr>
                        <a:t>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Office security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10 810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6 718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755391"/>
                  </a:ext>
                </a:extLst>
              </a:tr>
              <a:tr h="177379">
                <a:tc>
                  <a:txBody>
                    <a:bodyPr/>
                    <a:lstStyle/>
                    <a:p>
                      <a:pPr algn="ctr" fontAlgn="ctr"/>
                      <a:r>
                        <a:rPr lang="en-US" sz="1150" b="0" i="0" u="none" strike="noStrike">
                          <a:solidFill>
                            <a:srgbClr val="000000"/>
                          </a:solidFill>
                          <a:latin typeface="+mn-lt"/>
                        </a:rPr>
                        <a:t>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Taxes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15 008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475692"/>
                  </a:ext>
                </a:extLst>
              </a:tr>
              <a:tr h="177379">
                <a:tc>
                  <a:txBody>
                    <a:bodyPr/>
                    <a:lstStyle/>
                    <a:p>
                      <a:pPr algn="ctr" fontAlgn="ctr"/>
                      <a:r>
                        <a:rPr lang="en-US" sz="1150" b="0" i="0" u="none" strike="noStrike">
                          <a:solidFill>
                            <a:srgbClr val="000000"/>
                          </a:solidFill>
                          <a:latin typeface="+mn-lt"/>
                        </a:rPr>
                        <a:t>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Communication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20 115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7 752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68112"/>
                  </a:ext>
                </a:extLst>
              </a:tr>
              <a:tr h="177379">
                <a:tc>
                  <a:txBody>
                    <a:bodyPr/>
                    <a:lstStyle/>
                    <a:p>
                      <a:pPr algn="ctr" fontAlgn="ctr"/>
                      <a:r>
                        <a:rPr lang="en-US" sz="1150" b="0" i="0" u="none" strike="noStrike">
                          <a:solidFill>
                            <a:srgbClr val="000000"/>
                          </a:solidFill>
                          <a:latin typeface="+mn-lt"/>
                        </a:rPr>
                        <a:t>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Expenses for vehicles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34 915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29 981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922929"/>
                  </a:ext>
                </a:extLst>
              </a:tr>
              <a:tr h="177379">
                <a:tc>
                  <a:txBody>
                    <a:bodyPr/>
                    <a:lstStyle/>
                    <a:p>
                      <a:pPr algn="ctr" fontAlgn="ctr"/>
                      <a:r>
                        <a:rPr lang="en-US" sz="1150" b="0" i="0" u="none" strike="noStrike">
                          <a:solidFill>
                            <a:srgbClr val="000000"/>
                          </a:solidFill>
                          <a:latin typeface="+mn-lt"/>
                        </a:rPr>
                        <a:t>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1 111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25 342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207205"/>
                  </a:ext>
                </a:extLst>
              </a:tr>
              <a:tr h="146334">
                <a:tc>
                  <a:txBody>
                    <a:bodyPr/>
                    <a:lstStyle/>
                    <a:p>
                      <a:pPr algn="ctr" fontAlgn="ctr"/>
                      <a:r>
                        <a:rPr lang="en-US" sz="1150" b="0" i="0" u="none" strike="noStrike">
                          <a:solidFill>
                            <a:srgbClr val="000000"/>
                          </a:solidFill>
                          <a:latin typeface="+mn-lt"/>
                        </a:rPr>
                        <a:t>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Personnel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1 044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7 617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729%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110192"/>
                  </a:ext>
                </a:extLst>
              </a:tr>
              <a:tr h="203504">
                <a:tc>
                  <a:txBody>
                    <a:bodyPr/>
                    <a:lstStyle/>
                    <a:p>
                      <a:pPr algn="ctr" fontAlgn="ctr"/>
                      <a:r>
                        <a:rPr lang="en-US" sz="1150" b="0" i="0" u="none" strike="noStrike">
                          <a:solidFill>
                            <a:srgbClr val="000000"/>
                          </a:solidFill>
                          <a:latin typeface="+mn-lt"/>
                        </a:rPr>
                        <a:t>9.16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a:solidFill>
                            <a:srgbClr val="000000"/>
                          </a:solidFill>
                          <a:latin typeface="+mn-lt"/>
                        </a:rPr>
                        <a:t> Other expenses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13 116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27 117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114568"/>
                  </a:ext>
                </a:extLst>
              </a:tr>
              <a:tr h="177379">
                <a:tc>
                  <a:txBody>
                    <a:bodyPr/>
                    <a:lstStyle/>
                    <a:p>
                      <a:pPr algn="ctr" fontAlgn="ctr"/>
                      <a:r>
                        <a:rPr lang="en-US" sz="1150" b="1" i="0" u="none" strike="noStrike">
                          <a:solidFill>
                            <a:srgbClr val="000000"/>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Incentive payment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3 604 500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9 038 121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718532"/>
                  </a:ext>
                </a:extLst>
              </a:tr>
              <a:tr h="212954">
                <a:tc>
                  <a:txBody>
                    <a:bodyPr/>
                    <a:lstStyle/>
                    <a:p>
                      <a:pPr algn="ctr" fontAlgn="ctr"/>
                      <a:r>
                        <a:rPr lang="en-US" sz="1150" b="1" i="0" u="none" strike="noStrike">
                          <a:solidFill>
                            <a:srgbClr val="000000"/>
                          </a:solidFill>
                          <a:latin typeface="+mn-lt"/>
                        </a:rPr>
                        <a:t>III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Total expenses for services rendering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27 877 488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27 289 771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174194"/>
                  </a:ext>
                </a:extLst>
              </a:tr>
              <a:tr h="216024">
                <a:tc>
                  <a:txBody>
                    <a:bodyPr/>
                    <a:lstStyle/>
                    <a:p>
                      <a:pPr algn="ctr" fontAlgn="ctr"/>
                      <a:r>
                        <a:rPr lang="en-US" sz="1150" b="1" i="0" u="none" strike="noStrike">
                          <a:solidFill>
                            <a:srgbClr val="000000"/>
                          </a:solidFill>
                          <a:latin typeface="+mn-lt"/>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Profit (RBA*SP)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51 995 614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51 813 959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906222"/>
                  </a:ext>
                </a:extLst>
              </a:tr>
              <a:tr h="216024">
                <a:tc>
                  <a:txBody>
                    <a:bodyPr/>
                    <a:lstStyle/>
                    <a:p>
                      <a:pPr algn="ctr" fontAlgn="ctr"/>
                      <a:r>
                        <a:rPr lang="en-US" sz="1150" b="1" i="0" u="none" strike="noStrike">
                          <a:solidFill>
                            <a:srgbClr val="000000"/>
                          </a:solidFill>
                          <a:latin typeface="+mn-lt"/>
                        </a:rPr>
                        <a:t>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Total incomes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a:solidFill>
                            <a:srgbClr val="000000"/>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79 873 102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79 103 730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50904"/>
                  </a:ext>
                </a:extLst>
              </a:tr>
              <a:tr h="216024">
                <a:tc>
                  <a:txBody>
                    <a:bodyPr/>
                    <a:lstStyle/>
                    <a:p>
                      <a:pPr algn="ctr" fontAlgn="ctr"/>
                      <a:r>
                        <a:rPr lang="en-US" sz="1150" b="1" i="0" u="none" strike="noStrike">
                          <a:solidFill>
                            <a:srgbClr val="000000"/>
                          </a:solidFill>
                          <a:latin typeface="+mn-lt"/>
                        </a:rPr>
                        <a:t>VII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Scope of services (goods, works) to be rendered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thous.m3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5 000 000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4 377 385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637927"/>
                  </a:ext>
                </a:extLst>
              </a:tr>
              <a:tr h="259807">
                <a:tc>
                  <a:txBody>
                    <a:bodyPr/>
                    <a:lstStyle/>
                    <a:p>
                      <a:pPr algn="ctr" fontAlgn="ctr"/>
                      <a:r>
                        <a:rPr lang="en-US" sz="1150" b="1" i="0" u="none" strike="noStrike">
                          <a:solidFill>
                            <a:srgbClr val="000000"/>
                          </a:solidFill>
                          <a:latin typeface="+mn-lt"/>
                        </a:rPr>
                        <a:t>VIII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a:solidFill>
                            <a:srgbClr val="000000"/>
                          </a:solidFill>
                          <a:latin typeface="+mn-lt"/>
                        </a:rPr>
                        <a:t> Tariff (excluding VAT)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tenge/ 1000 m</a:t>
                      </a:r>
                      <a:r>
                        <a:rPr lang="en-US" sz="1150" b="1" i="0" u="none" strike="noStrike" baseline="30000">
                          <a:solidFill>
                            <a:srgbClr val="000000"/>
                          </a:solidFill>
                          <a:latin typeface="+mn-lt"/>
                        </a:rPr>
                        <a:t>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15,975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18,071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a:solidFill>
                            <a:srgbClr val="000000"/>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055089"/>
                  </a:ext>
                </a:extLst>
              </a:tr>
            </a:tbl>
          </a:graphicData>
        </a:graphic>
      </p:graphicFrame>
    </p:spTree>
    <p:extLst>
      <p:ext uri="{BB962C8B-B14F-4D97-AF65-F5344CB8AC3E}">
        <p14:creationId xmlns:p14="http://schemas.microsoft.com/office/powerpoint/2010/main" val="1005157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5596"/>
            <a:ext cx="9144000" cy="437822"/>
          </a:xfrm>
        </p:spPr>
        <p:txBody>
          <a:bodyPr>
            <a:noAutofit/>
          </a:bodyPr>
          <a:lstStyle/>
          <a:p>
            <a:r>
              <a:rPr lang="en-US" sz="2400" b="1">
                <a:solidFill>
                  <a:srgbClr val="002060"/>
                </a:solidFill>
                <a:latin typeface="+mn-lt"/>
                <a:cs typeface="Times New Roman" panose="02020603050405020304" pitchFamily="18" charset="0"/>
              </a:rPr>
              <a:t>The main reasons of the deviation as related to the implementation of the tariff estimate </a:t>
            </a:r>
          </a:p>
        </p:txBody>
      </p:sp>
      <p:sp>
        <p:nvSpPr>
          <p:cNvPr id="3" name="Объект 2"/>
          <p:cNvSpPr>
            <a:spLocks noGrp="1"/>
          </p:cNvSpPr>
          <p:nvPr>
            <p:ph idx="1"/>
          </p:nvPr>
        </p:nvSpPr>
        <p:spPr>
          <a:xfrm>
            <a:off x="314232" y="908720"/>
            <a:ext cx="8650256" cy="5896350"/>
          </a:xfrm>
          <a:prstGeom prst="rect">
            <a:avLst/>
          </a:prstGeom>
        </p:spPr>
        <p:txBody>
          <a:bodyPr>
            <a:noAutofit/>
          </a:bodyPr>
          <a:lstStyle/>
          <a:p>
            <a:pPr marL="0" indent="0" algn="just">
              <a:spcBef>
                <a:spcPts val="0"/>
              </a:spcBef>
              <a:spcAft>
                <a:spcPts val="600"/>
              </a:spcAft>
              <a:buNone/>
            </a:pPr>
            <a:r>
              <a:rPr lang="en-US" sz="1600" b="1"/>
              <a:t>The total costs for provision of services in the Approved Tariff Estimate make - 27,877, 488 thous. KZT excluding VAT, the actual performance makes 27, 289, 771  thous. KZT excluding VAT or 98%, including:</a:t>
            </a:r>
            <a:r>
              <a:rPr lang="en-US" sz="1600"/>
              <a:t> </a:t>
            </a:r>
          </a:p>
          <a:p>
            <a:pPr indent="-257175" algn="just">
              <a:spcBef>
                <a:spcPts val="0"/>
              </a:spcBef>
              <a:spcAft>
                <a:spcPts val="600"/>
              </a:spcAft>
              <a:buFont typeface="Wingdings" panose="05000000000000000000" pitchFamily="2" charset="2"/>
              <a:buChar char="q"/>
            </a:pPr>
            <a:r>
              <a:rPr lang="en-US" sz="1600"/>
              <a:t>Costs for the production of goods and services: the plan for the Tariff estimate makes 23, 265, 784 thous. KZT excluding VAT, the actual execution -  16, 551,205 thous. KZT excluding VAT or 71%.</a:t>
            </a:r>
          </a:p>
          <a:p>
            <a:pPr indent="-257175" algn="just">
              <a:spcBef>
                <a:spcPts val="0"/>
              </a:spcBef>
              <a:spcAft>
                <a:spcPts val="600"/>
              </a:spcAft>
              <a:buFont typeface="Wingdings" panose="05000000000000000000" pitchFamily="2" charset="2"/>
              <a:buChar char="q"/>
            </a:pPr>
            <a:r>
              <a:rPr lang="en-US" sz="1600"/>
              <a:t>Period expenses: the plan for the TE makes 4, 611,704 thous. KZT excluding VAT, the actual execution  is  10, 738, 567 thous. KZT excluding VAT or 233%. </a:t>
            </a:r>
          </a:p>
          <a:p>
            <a:pPr marL="542925" indent="-180975" algn="just">
              <a:spcBef>
                <a:spcPts val="0"/>
              </a:spcBef>
              <a:spcAft>
                <a:spcPts val="600"/>
              </a:spcAft>
              <a:buFont typeface="Wingdings" panose="05000000000000000000" pitchFamily="2" charset="2"/>
              <a:buChar char="§"/>
            </a:pPr>
            <a:r>
              <a:rPr lang="en-US" sz="1600"/>
              <a:t>The saving under the costs for production of goods and provision of services is provided by:</a:t>
            </a:r>
          </a:p>
          <a:p>
            <a:pPr marL="647700" indent="-285750" algn="just">
              <a:spcBef>
                <a:spcPts val="0"/>
              </a:spcBef>
              <a:spcAft>
                <a:spcPts val="600"/>
              </a:spcAft>
              <a:buFontTx/>
              <a:buChar char="-"/>
            </a:pPr>
            <a:r>
              <a:rPr lang="en-US" sz="1600"/>
              <a:t>transfer of the dates of commissioning of some production facilities;</a:t>
            </a:r>
          </a:p>
          <a:p>
            <a:pPr marL="647700" indent="-285750" algn="just">
              <a:spcBef>
                <a:spcPts val="0"/>
              </a:spcBef>
              <a:spcAft>
                <a:spcPts val="600"/>
              </a:spcAft>
              <a:buFontTx/>
              <a:buChar char="-"/>
            </a:pPr>
            <a:r>
              <a:rPr lang="en-US" sz="1600"/>
              <a:t>conclusion of contracts for smaller amounts;</a:t>
            </a:r>
          </a:p>
          <a:p>
            <a:pPr marL="647700" indent="-285750" algn="just">
              <a:spcBef>
                <a:spcPts val="0"/>
              </a:spcBef>
              <a:spcAft>
                <a:spcPts val="600"/>
              </a:spcAft>
              <a:buFontTx/>
              <a:buChar char="-"/>
            </a:pPr>
            <a:r>
              <a:rPr lang="en-US" sz="1600"/>
              <a:t>savings under results of tenders. </a:t>
            </a:r>
          </a:p>
          <a:p>
            <a:pPr marL="542925" indent="-180975" algn="just">
              <a:spcBef>
                <a:spcPts val="0"/>
              </a:spcBef>
              <a:spcAft>
                <a:spcPts val="600"/>
              </a:spcAft>
              <a:buFont typeface="Wingdings" panose="05000000000000000000" pitchFamily="2" charset="2"/>
              <a:buChar char="§"/>
            </a:pPr>
            <a:r>
              <a:rPr lang="en-US" sz="1600"/>
              <a:t>For the period expenditures, the over expenditure is provided by: </a:t>
            </a:r>
          </a:p>
          <a:p>
            <a:pPr marL="647700" indent="-285750" algn="just">
              <a:spcBef>
                <a:spcPts val="0"/>
              </a:spcBef>
              <a:spcAft>
                <a:spcPts val="600"/>
              </a:spcAft>
              <a:buFontTx/>
              <a:buChar char="-"/>
            </a:pPr>
            <a:r>
              <a:rPr lang="en-US" sz="1600"/>
              <a:t>not all costs associated with the Salary fund have been included into the tariff estimate; </a:t>
            </a:r>
          </a:p>
          <a:p>
            <a:pPr marL="647700" indent="-285750" algn="just">
              <a:spcBef>
                <a:spcPts val="0"/>
              </a:spcBef>
              <a:spcAft>
                <a:spcPts val="600"/>
              </a:spcAft>
              <a:buFontTx/>
              <a:buChar char="-"/>
            </a:pPr>
            <a:r>
              <a:rPr lang="en-US" sz="1600"/>
              <a:t>increase in expenses for financing due to the devaluation of the national currency against the US dollar.</a:t>
            </a:r>
          </a:p>
        </p:txBody>
      </p:sp>
      <p:cxnSp>
        <p:nvCxnSpPr>
          <p:cNvPr id="6" name="Прямая соединительная линия 5"/>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78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865"/>
            <a:ext cx="9107520" cy="800308"/>
          </a:xfrm>
        </p:spPr>
        <p:txBody>
          <a:bodyPr>
            <a:noAutofit/>
          </a:bodyPr>
          <a:lstStyle/>
          <a:p>
            <a:pPr>
              <a:defRPr/>
            </a:pPr>
            <a:r>
              <a:rPr lang="en-US" sz="2400" b="1">
                <a:solidFill>
                  <a:srgbClr val="002060"/>
                </a:solidFill>
                <a:latin typeface="+mn-lt"/>
                <a:ea typeface="+mn-ea"/>
                <a:cs typeface="Arial" pitchFamily="34" charset="0"/>
              </a:rPr>
              <a:t>Prospects of activity (development plan), possible change in the tariff for commercial gas transportation service:</a:t>
            </a:r>
          </a:p>
        </p:txBody>
      </p:sp>
      <p:sp>
        <p:nvSpPr>
          <p:cNvPr id="50" name="Text Box 30"/>
          <p:cNvSpPr txBox="1">
            <a:spLocks noChangeArrowheads="1"/>
          </p:cNvSpPr>
          <p:nvPr/>
        </p:nvSpPr>
        <p:spPr bwMode="auto">
          <a:xfrm>
            <a:off x="179512" y="1268760"/>
            <a:ext cx="8636614" cy="5216813"/>
          </a:xfrm>
          <a:prstGeom prst="rect">
            <a:avLst/>
          </a:prstGeom>
          <a:noFill/>
          <a:ln w="9525" algn="ctr">
            <a:noFill/>
            <a:miter lim="800000"/>
            <a:headEnd/>
            <a:tailEnd/>
          </a:ln>
          <a:scene3d>
            <a:camera prst="orthographicFront">
              <a:rot lat="0" lon="0" rev="0"/>
            </a:camera>
            <a:lightRig rig="balanced" dir="t"/>
          </a:scene3d>
          <a:sp3d prstMaterial="metal">
            <a:bevelT w="44450"/>
            <a:bevelB w="292100" prst="angle"/>
          </a:sp3d>
        </p:spPr>
        <p:txBody>
          <a:bodyPr wrap="square">
            <a:spAutoFit/>
          </a:bodyPr>
          <a:lstStyle/>
          <a:p>
            <a:pPr marL="285750" indent="-285750" algn="just">
              <a:spcAft>
                <a:spcPts val="600"/>
              </a:spcAft>
              <a:buFont typeface="Wingdings" panose="05000000000000000000" pitchFamily="2" charset="2"/>
              <a:buChar char="q"/>
              <a:defRPr/>
            </a:pPr>
            <a:r>
              <a:rPr lang="en-US" sz="1600" b="1">
                <a:cs typeface="Arial" pitchFamily="34" charset="0"/>
              </a:rPr>
              <a:t>Prospects of activity (development plan)</a:t>
            </a:r>
          </a:p>
          <a:p>
            <a:pPr marL="446088" indent="-180975" algn="just">
              <a:spcAft>
                <a:spcPts val="600"/>
              </a:spcAft>
              <a:buFont typeface="Wingdings" panose="05000000000000000000" pitchFamily="2" charset="2"/>
              <a:buChar char="§"/>
            </a:pPr>
            <a:r>
              <a:rPr lang="en-US" sz="1600"/>
              <a:t>ensuring reliable and safe transportation of commercial gas; </a:t>
            </a:r>
          </a:p>
          <a:p>
            <a:pPr marL="446088" indent="-180975" algn="just">
              <a:spcAft>
                <a:spcPts val="600"/>
              </a:spcAft>
              <a:buFont typeface="Wingdings" panose="05000000000000000000" pitchFamily="2" charset="2"/>
              <a:buChar char="§"/>
            </a:pPr>
            <a:r>
              <a:rPr lang="en-US" sz="1600"/>
              <a:t>ensuring the established level of transportation of commercial gas;</a:t>
            </a:r>
          </a:p>
          <a:p>
            <a:pPr marL="446088" indent="-180975" algn="just">
              <a:spcAft>
                <a:spcPts val="600"/>
              </a:spcAft>
              <a:buFont typeface="Wingdings" panose="05000000000000000000" pitchFamily="2" charset="2"/>
              <a:buChar char="§"/>
            </a:pPr>
            <a:r>
              <a:rPr lang="en-US" sz="1600"/>
              <a:t>to ensure the absence of accidents at the gas pipeline facilities, emergency situations that caused the suspension of the production  and cause environmental damage;</a:t>
            </a:r>
          </a:p>
          <a:p>
            <a:pPr marL="446088" indent="-180975" algn="just">
              <a:spcAft>
                <a:spcPts val="600"/>
              </a:spcAft>
              <a:buFont typeface="Wingdings" panose="05000000000000000000" pitchFamily="2" charset="2"/>
              <a:buChar char="§"/>
            </a:pPr>
            <a:r>
              <a:rPr lang="en-US" sz="1600"/>
              <a:t>to increase the efficiency of the gas pipeline operation;</a:t>
            </a:r>
          </a:p>
          <a:p>
            <a:pPr marL="446088" indent="-180975" algn="just">
              <a:spcAft>
                <a:spcPts val="600"/>
              </a:spcAft>
              <a:buFont typeface="Wingdings" panose="05000000000000000000" pitchFamily="2" charset="2"/>
              <a:buChar char="§"/>
            </a:pPr>
            <a:r>
              <a:rPr lang="en-US" sz="1600"/>
              <a:t>to increase the efficiency of the use of energy resources (process gas, electricity, water, etc.);</a:t>
            </a:r>
          </a:p>
          <a:p>
            <a:pPr marL="446088" indent="-180975" algn="just">
              <a:spcAft>
                <a:spcPts val="600"/>
              </a:spcAft>
              <a:buFont typeface="Wingdings" panose="05000000000000000000" pitchFamily="2" charset="2"/>
              <a:buChar char="§"/>
            </a:pPr>
            <a:r>
              <a:rPr lang="en-US" sz="1600"/>
              <a:t>to ensure the maintenance of high labor productivity and  advanced training of the staff.</a:t>
            </a:r>
          </a:p>
          <a:p>
            <a:pPr marL="446088" indent="-180975" algn="just">
              <a:spcAft>
                <a:spcPts val="600"/>
              </a:spcAft>
              <a:buFont typeface="Wingdings" panose="05000000000000000000" pitchFamily="2" charset="2"/>
              <a:buChar char="§"/>
            </a:pPr>
            <a:r>
              <a:rPr lang="en-US" sz="1600"/>
              <a:t>consideration of the possibility for increasing the throughput capacity of the main gas pipeline up to 15 bln. m3 per year. </a:t>
            </a:r>
          </a:p>
          <a:p>
            <a:pPr marL="285750" indent="-285750" algn="just">
              <a:spcAft>
                <a:spcPts val="600"/>
              </a:spcAft>
              <a:buFont typeface="Wingdings" panose="05000000000000000000" pitchFamily="2" charset="2"/>
              <a:buChar char="q"/>
            </a:pPr>
            <a:r>
              <a:rPr lang="en-US" sz="1600"/>
              <a:t> </a:t>
            </a:r>
            <a:r>
              <a:rPr lang="en-US" sz="1600" b="1">
                <a:cs typeface="Arial" pitchFamily="34" charset="0"/>
              </a:rPr>
              <a:t>Possible change in the tariff for a regulated gas transportation service</a:t>
            </a:r>
          </a:p>
          <a:p>
            <a:pPr marL="446088" indent="-180975" algn="just">
              <a:spcAft>
                <a:spcPts val="600"/>
              </a:spcAft>
              <a:buFont typeface="Wingdings" panose="05000000000000000000" pitchFamily="2" charset="2"/>
              <a:buChar char="§"/>
              <a:defRPr/>
            </a:pPr>
            <a:r>
              <a:rPr lang="en-US" sz="1600"/>
              <a:t>Almaty Department of the Committee for Regulation of Natural Monopolies and Protection of Competition of the Ministry of National Economy of the Republic of Kazakhstan approved the threshold level of tariff and tariff estimate for regulated service for transportation of commercial gas via the main gas pipeline for 2015-2019 to the amount of 18,071  KZT per 1000 m3 excluding VAT putting into effect from March 1, 2016.   </a:t>
            </a:r>
          </a:p>
        </p:txBody>
      </p:sp>
      <p:cxnSp>
        <p:nvCxnSpPr>
          <p:cNvPr id="8" name="Прямая соединительная линия 7"/>
          <p:cNvCxnSpPr/>
          <p:nvPr/>
        </p:nvCxnSpPr>
        <p:spPr>
          <a:xfrm>
            <a:off x="0" y="980728"/>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16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noChangeArrowheads="1"/>
          </p:cNvPicPr>
          <p:nvPr/>
        </p:nvPicPr>
        <p:blipFill>
          <a:blip r:embed="rId2" cstate="print"/>
          <a:srcRect/>
          <a:stretch>
            <a:fillRect/>
          </a:stretch>
        </p:blipFill>
        <p:spPr bwMode="auto">
          <a:xfrm>
            <a:off x="107503" y="116632"/>
            <a:ext cx="2486171" cy="1152128"/>
          </a:xfrm>
          <a:prstGeom prst="rect">
            <a:avLst/>
          </a:prstGeom>
          <a:noFill/>
          <a:ln w="9525">
            <a:noFill/>
            <a:miter lim="800000"/>
            <a:headEnd/>
            <a:tailEnd/>
          </a:ln>
        </p:spPr>
      </p:pic>
      <p:sp>
        <p:nvSpPr>
          <p:cNvPr id="6" name="Прямоугольник 5"/>
          <p:cNvSpPr/>
          <p:nvPr/>
        </p:nvSpPr>
        <p:spPr>
          <a:xfrm>
            <a:off x="0" y="2636912"/>
            <a:ext cx="9144000" cy="707886"/>
          </a:xfrm>
          <a:prstGeom prst="rect">
            <a:avLst/>
          </a:prstGeom>
        </p:spPr>
        <p:txBody>
          <a:bodyPr wrap="square">
            <a:spAutoFit/>
          </a:bodyPr>
          <a:lstStyle/>
          <a:p>
            <a:pPr algn="ctr"/>
            <a:r>
              <a:rPr lang="en-US" sz="4000" b="1">
                <a:solidFill>
                  <a:srgbClr val="002060"/>
                </a:solidFill>
                <a:cs typeface="Times New Roman" panose="02020603050405020304" pitchFamily="18" charset="0"/>
              </a:rPr>
              <a:t>Thank you for your attention!</a:t>
            </a:r>
          </a:p>
        </p:txBody>
      </p:sp>
    </p:spTree>
    <p:extLst>
      <p:ext uri="{BB962C8B-B14F-4D97-AF65-F5344CB8AC3E}">
        <p14:creationId xmlns:p14="http://schemas.microsoft.com/office/powerpoint/2010/main" val="392476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382"/>
            <a:ext cx="9144000" cy="599306"/>
          </a:xfrm>
        </p:spPr>
        <p:txBody>
          <a:bodyPr>
            <a:noAutofit/>
          </a:bodyPr>
          <a:lstStyle/>
          <a:p>
            <a:pPr marL="0" indent="0">
              <a:buNone/>
            </a:pPr>
            <a:r>
              <a:rPr lang="en-US" sz="2400" b="1">
                <a:solidFill>
                  <a:srgbClr val="002060"/>
                </a:solidFill>
                <a:latin typeface="+mn-lt"/>
                <a:cs typeface="Times New Roman" panose="02020603050405020304" pitchFamily="18" charset="0"/>
              </a:rPr>
              <a:t>General information on the Project</a:t>
            </a:r>
          </a:p>
        </p:txBody>
      </p:sp>
      <p:sp>
        <p:nvSpPr>
          <p:cNvPr id="3" name="Объект 2"/>
          <p:cNvSpPr>
            <a:spLocks noGrp="1"/>
          </p:cNvSpPr>
          <p:nvPr>
            <p:ph idx="1"/>
          </p:nvPr>
        </p:nvSpPr>
        <p:spPr>
          <a:xfrm>
            <a:off x="179512" y="980728"/>
            <a:ext cx="8640960" cy="5328592"/>
          </a:xfrm>
          <a:prstGeom prst="rect">
            <a:avLst/>
          </a:prstGeom>
        </p:spPr>
        <p:txBody>
          <a:bodyPr>
            <a:noAutofit/>
          </a:bodyPr>
          <a:lstStyle/>
          <a:p>
            <a:pPr marL="0" indent="0" algn="just" eaLnBrk="0" hangingPunct="0">
              <a:spcBef>
                <a:spcPts val="0"/>
              </a:spcBef>
              <a:spcAft>
                <a:spcPts val="600"/>
              </a:spcAft>
              <a:buNone/>
            </a:pPr>
            <a:r>
              <a:rPr lang="en-US" sz="1600" b="1">
                <a:cs typeface="Times New Roman" panose="02020603050405020304" pitchFamily="18" charset="0"/>
              </a:rPr>
              <a:t>Project goal:</a:t>
            </a:r>
          </a:p>
          <a:p>
            <a:pPr marL="0" indent="0" algn="just" eaLnBrk="0" hangingPunct="0">
              <a:spcBef>
                <a:spcPts val="0"/>
              </a:spcBef>
              <a:spcAft>
                <a:spcPts val="600"/>
              </a:spcAft>
              <a:buNone/>
            </a:pPr>
            <a:r>
              <a:rPr lang="en-US" sz="1600">
                <a:solidFill>
                  <a:schemeClr val="dk1"/>
                </a:solidFill>
              </a:rPr>
              <a:t>Providing natural gas to the southern regions of the RK, exporting supply of gas to China, ensuring the energy security of the Republic of Kazakhstan.</a:t>
            </a:r>
          </a:p>
          <a:p>
            <a:pPr marL="0" indent="0" algn="just" eaLnBrk="0" hangingPunct="0">
              <a:spcBef>
                <a:spcPts val="0"/>
              </a:spcBef>
              <a:spcAft>
                <a:spcPts val="600"/>
              </a:spcAft>
              <a:buNone/>
            </a:pPr>
            <a:endParaRPr lang="en-US" sz="1600" dirty="0" smtClean="0">
              <a:solidFill>
                <a:schemeClr val="dk1"/>
              </a:solidFill>
            </a:endParaRPr>
          </a:p>
          <a:p>
            <a:pPr marL="0" indent="0" algn="just" eaLnBrk="0" hangingPunct="0">
              <a:spcBef>
                <a:spcPts val="0"/>
              </a:spcBef>
              <a:spcAft>
                <a:spcPts val="600"/>
              </a:spcAft>
              <a:buNone/>
            </a:pPr>
            <a:r>
              <a:rPr lang="en-US" sz="1600" b="1">
                <a:cs typeface="Times New Roman" panose="02020603050405020304" pitchFamily="18" charset="0"/>
              </a:rPr>
              <a:t>The Project participants:</a:t>
            </a:r>
          </a:p>
          <a:p>
            <a:pPr marL="550863" indent="-285750" algn="just" eaLnBrk="0" hangingPunct="0">
              <a:spcBef>
                <a:spcPts val="0"/>
              </a:spcBef>
              <a:spcAft>
                <a:spcPts val="600"/>
              </a:spcAft>
              <a:buFont typeface="Wingdings" panose="05000000000000000000" pitchFamily="2" charset="2"/>
              <a:buChar char="q"/>
            </a:pPr>
            <a:r>
              <a:rPr kumimoji="1" lang="en-US" sz="1600">
                <a:solidFill>
                  <a:srgbClr val="000000"/>
                </a:solidFill>
              </a:rPr>
              <a:t>The Agreement between the Government of the Republic of Kazakhstan and Government of People’s Republic of China  on cooperation in construction and operation of the Kazakhstan-China Gas Pipeline has been signed on August 18,2007</a:t>
            </a:r>
          </a:p>
          <a:p>
            <a:pPr marL="550863" indent="-285750" algn="just" eaLnBrk="0" hangingPunct="0">
              <a:spcBef>
                <a:spcPts val="0"/>
              </a:spcBef>
              <a:spcAft>
                <a:spcPts val="600"/>
              </a:spcAft>
              <a:buFont typeface="Wingdings" panose="05000000000000000000" pitchFamily="2" charset="2"/>
              <a:buChar char="q"/>
            </a:pPr>
            <a:r>
              <a:rPr kumimoji="1" lang="en-US" sz="1600">
                <a:solidFill>
                  <a:srgbClr val="000000"/>
                </a:solidFill>
              </a:rPr>
              <a:t>On January 18, 2011 KazTransGas JSC (50%) and Trans-Asia Gas Pipeline Co Ltd (50%) established Beineu-Shymkent Gas Pipeline LLP (hereinafter - the Partnership).</a:t>
            </a:r>
          </a:p>
          <a:p>
            <a:pPr marL="446088" indent="-180975" algn="just" eaLnBrk="0" hangingPunct="0">
              <a:spcBef>
                <a:spcPts val="0"/>
              </a:spcBef>
              <a:spcAft>
                <a:spcPts val="600"/>
              </a:spcAft>
            </a:pPr>
            <a:endParaRPr kumimoji="1" lang="ru-RU" sz="1600" dirty="0">
              <a:solidFill>
                <a:srgbClr val="000000"/>
              </a:solidFill>
            </a:endParaRPr>
          </a:p>
          <a:p>
            <a:pPr marL="0" lvl="0" indent="0" algn="just" eaLnBrk="0" hangingPunct="0">
              <a:spcBef>
                <a:spcPts val="0"/>
              </a:spcBef>
              <a:spcAft>
                <a:spcPts val="600"/>
              </a:spcAft>
              <a:buNone/>
            </a:pPr>
            <a:r>
              <a:rPr lang="en-US" sz="1600" b="1">
                <a:cs typeface="Times New Roman" panose="02020603050405020304" pitchFamily="18" charset="0"/>
              </a:rPr>
              <a:t>Resource base of the Project:</a:t>
            </a:r>
          </a:p>
          <a:p>
            <a:pPr marL="0" indent="0" algn="just" eaLnBrk="0" hangingPunct="0">
              <a:spcBef>
                <a:spcPts val="0"/>
              </a:spcBef>
              <a:spcAft>
                <a:spcPts val="600"/>
              </a:spcAft>
              <a:buNone/>
            </a:pPr>
            <a:r>
              <a:rPr lang="en-US" sz="1600">
                <a:solidFill>
                  <a:schemeClr val="dk1"/>
                </a:solidFill>
              </a:rPr>
              <a:t>Western and Aktyubinsk group of fields</a:t>
            </a:r>
          </a:p>
          <a:p>
            <a:pPr marL="0" indent="0" algn="just" eaLnBrk="0" hangingPunct="0">
              <a:spcBef>
                <a:spcPts val="0"/>
              </a:spcBef>
              <a:spcAft>
                <a:spcPts val="600"/>
              </a:spcAft>
              <a:buNone/>
            </a:pPr>
            <a:endParaRPr lang="ru-RU" sz="1600" dirty="0" smtClean="0">
              <a:solidFill>
                <a:schemeClr val="dk1"/>
              </a:solidFill>
            </a:endParaRPr>
          </a:p>
          <a:p>
            <a:pPr marL="0" indent="0" algn="just" eaLnBrk="0" hangingPunct="0">
              <a:spcBef>
                <a:spcPts val="0"/>
              </a:spcBef>
              <a:spcAft>
                <a:spcPts val="600"/>
              </a:spcAft>
              <a:buNone/>
            </a:pPr>
            <a:r>
              <a:rPr lang="en-US" sz="1600" b="1">
                <a:cs typeface="Times New Roman" panose="02020603050405020304" pitchFamily="18" charset="0"/>
              </a:rPr>
              <a:t>Project realization place:</a:t>
            </a:r>
          </a:p>
          <a:p>
            <a:pPr marL="0" indent="0" algn="just" eaLnBrk="0" hangingPunct="0">
              <a:spcBef>
                <a:spcPts val="0"/>
              </a:spcBef>
              <a:spcAft>
                <a:spcPts val="600"/>
              </a:spcAft>
              <a:buNone/>
            </a:pPr>
            <a:r>
              <a:rPr lang="en-US" sz="1600">
                <a:solidFill>
                  <a:schemeClr val="dk1"/>
                </a:solidFill>
              </a:rPr>
              <a:t>Mangistau, Aktyubinsk, Kyzylorda and South-Kazakhstan oblasts.</a:t>
            </a:r>
          </a:p>
          <a:p>
            <a:pPr marL="0" indent="0" algn="just" eaLnBrk="0" hangingPunct="0">
              <a:spcBef>
                <a:spcPts val="0"/>
              </a:spcBef>
              <a:spcAft>
                <a:spcPts val="600"/>
              </a:spcAft>
              <a:buNone/>
            </a:pPr>
            <a:endParaRPr kumimoji="1" lang="en-US" sz="1600" dirty="0" smtClean="0">
              <a:solidFill>
                <a:srgbClr val="000000"/>
              </a:solidFill>
            </a:endParaRPr>
          </a:p>
          <a:p>
            <a:pPr marL="0" indent="444500" algn="just" eaLnBrk="0" hangingPunct="0">
              <a:spcBef>
                <a:spcPts val="0"/>
              </a:spcBef>
              <a:spcAft>
                <a:spcPts val="600"/>
              </a:spcAft>
            </a:pPr>
            <a:endParaRPr kumimoji="1" lang="en-US" sz="1600" dirty="0">
              <a:solidFill>
                <a:srgbClr val="000000"/>
              </a:solidFill>
            </a:endParaRPr>
          </a:p>
          <a:p>
            <a:pPr marL="0" indent="444500" algn="just" eaLnBrk="0" hangingPunct="0">
              <a:spcBef>
                <a:spcPts val="0"/>
              </a:spcBef>
              <a:spcAft>
                <a:spcPts val="600"/>
              </a:spcAft>
            </a:pPr>
            <a:endParaRPr kumimoji="1" lang="en-US" altLang="ru-RU" sz="1600" dirty="0" smtClean="0">
              <a:solidFill>
                <a:srgbClr val="000000"/>
              </a:solidFill>
            </a:endParaRPr>
          </a:p>
          <a:p>
            <a:pPr marL="0" indent="444500" algn="just" eaLnBrk="0" hangingPunct="0">
              <a:spcBef>
                <a:spcPts val="0"/>
              </a:spcBef>
            </a:pPr>
            <a:endParaRPr kumimoji="1" lang="en-US" altLang="ru-RU" sz="1600" dirty="0">
              <a:solidFill>
                <a:srgbClr val="000000"/>
              </a:solidFill>
            </a:endParaRPr>
          </a:p>
          <a:p>
            <a:pPr marL="0" indent="450000" algn="just">
              <a:spcBef>
                <a:spcPts val="0"/>
              </a:spcBef>
              <a:buNone/>
            </a:pPr>
            <a:endParaRPr kumimoji="1" lang="ru-RU" sz="1600" dirty="0">
              <a:solidFill>
                <a:srgbClr val="000000"/>
              </a:solidFill>
            </a:endParaRPr>
          </a:p>
          <a:p>
            <a:pPr marL="0" indent="450000" algn="just" eaLnBrk="0" hangingPunct="0">
              <a:spcBef>
                <a:spcPts val="0"/>
              </a:spcBef>
              <a:buNone/>
            </a:pPr>
            <a:r>
              <a:rPr kumimoji="1" lang="en-US" sz="1600">
                <a:solidFill>
                  <a:srgbClr val="000000"/>
                </a:solidFill>
              </a:rPr>
              <a:t>	</a:t>
            </a:r>
          </a:p>
          <a:p>
            <a:pPr marL="0" indent="450000" algn="just" eaLnBrk="0" hangingPunct="0">
              <a:spcBef>
                <a:spcPts val="0"/>
              </a:spcBef>
              <a:buNone/>
            </a:pPr>
            <a:endParaRPr kumimoji="1" lang="en-US" altLang="ru-RU" sz="1600" dirty="0">
              <a:solidFill>
                <a:srgbClr val="000000"/>
              </a:solidFill>
            </a:endParaRPr>
          </a:p>
        </p:txBody>
      </p:sp>
      <p:cxnSp>
        <p:nvCxnSpPr>
          <p:cNvPr id="6" name="Прямая соединительная линия 5"/>
          <p:cNvCxnSpPr/>
          <p:nvPr/>
        </p:nvCxnSpPr>
        <p:spPr>
          <a:xfrm>
            <a:off x="0" y="620688"/>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597352"/>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1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52884" cy="433805"/>
          </a:xfrm>
        </p:spPr>
        <p:txBody>
          <a:bodyPr>
            <a:noAutofit/>
          </a:bodyPr>
          <a:lstStyle/>
          <a:p>
            <a:r>
              <a:rPr lang="en-US" sz="2400" b="1">
                <a:solidFill>
                  <a:srgbClr val="002060"/>
                </a:solidFill>
                <a:latin typeface="+mn-lt"/>
                <a:cs typeface="Times New Roman" panose="02020603050405020304" pitchFamily="18" charset="0"/>
              </a:rPr>
              <a:t>Technical parameters of the gas pipeline</a:t>
            </a:r>
          </a:p>
        </p:txBody>
      </p:sp>
      <p:cxnSp>
        <p:nvCxnSpPr>
          <p:cNvPr id="7" name="Прямая соединительная линия 6"/>
          <p:cNvCxnSpPr/>
          <p:nvPr/>
        </p:nvCxnSpPr>
        <p:spPr>
          <a:xfrm>
            <a:off x="8884" y="620688"/>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6" name="Таблица 5"/>
          <p:cNvGraphicFramePr>
            <a:graphicFrameLocks noGrp="1"/>
          </p:cNvGraphicFramePr>
          <p:nvPr>
            <p:extLst>
              <p:ext uri="{D42A27DB-BD31-4B8C-83A1-F6EECF244321}">
                <p14:modId xmlns:p14="http://schemas.microsoft.com/office/powerpoint/2010/main" val="1002747366"/>
              </p:ext>
            </p:extLst>
          </p:nvPr>
        </p:nvGraphicFramePr>
        <p:xfrm>
          <a:off x="323528" y="1196752"/>
          <a:ext cx="8496944" cy="4375570"/>
        </p:xfrm>
        <a:graphic>
          <a:graphicData uri="http://schemas.openxmlformats.org/drawingml/2006/table">
            <a:tbl>
              <a:tblPr firstRow="1" bandRow="1">
                <a:tableStyleId>{5940675A-B579-460E-94D1-54222C63F5DA}</a:tableStyleId>
              </a:tblPr>
              <a:tblGrid>
                <a:gridCol w="6376760">
                  <a:extLst>
                    <a:ext uri="{9D8B030D-6E8A-4147-A177-3AD203B41FA5}">
                      <a16:colId xmlns:a16="http://schemas.microsoft.com/office/drawing/2014/main" val="20000"/>
                    </a:ext>
                  </a:extLst>
                </a:gridCol>
                <a:gridCol w="950428">
                  <a:extLst>
                    <a:ext uri="{9D8B030D-6E8A-4147-A177-3AD203B41FA5}">
                      <a16:colId xmlns:a16="http://schemas.microsoft.com/office/drawing/2014/main" val="20001"/>
                    </a:ext>
                  </a:extLst>
                </a:gridCol>
                <a:gridCol w="1169756">
                  <a:extLst>
                    <a:ext uri="{9D8B030D-6E8A-4147-A177-3AD203B41FA5}">
                      <a16:colId xmlns:a16="http://schemas.microsoft.com/office/drawing/2014/main" val="20002"/>
                    </a:ext>
                  </a:extLst>
                </a:gridCol>
              </a:tblGrid>
              <a:tr h="437557">
                <a:tc>
                  <a:txBody>
                    <a:bodyPr/>
                    <a:lstStyle/>
                    <a:p>
                      <a:pPr algn="ctr" fontAlgn="b"/>
                      <a:r>
                        <a:rPr lang="en-US" sz="1600" b="1" u="none" strike="noStrike"/>
                        <a:t> Title</a:t>
                      </a:r>
                    </a:p>
                  </a:txBody>
                  <a:tcPr marL="9525" marR="9525" marT="9525" marB="0" anchor="ctr">
                    <a:solidFill>
                      <a:schemeClr val="tx2">
                        <a:lumMod val="20000"/>
                        <a:lumOff val="80000"/>
                      </a:schemeClr>
                    </a:solidFill>
                  </a:tcPr>
                </a:tc>
                <a:tc>
                  <a:txBody>
                    <a:bodyPr/>
                    <a:lstStyle/>
                    <a:p>
                      <a:pPr algn="ctr" fontAlgn="b"/>
                      <a:r>
                        <a:rPr lang="en-US" sz="1600" b="1" u="none" strike="noStrike"/>
                        <a:t>UoM</a:t>
                      </a:r>
                    </a:p>
                  </a:txBody>
                  <a:tcPr marL="9525" marR="9525" marT="9525" marB="0" anchor="ctr">
                    <a:solidFill>
                      <a:schemeClr val="tx2">
                        <a:lumMod val="20000"/>
                        <a:lumOff val="80000"/>
                      </a:schemeClr>
                    </a:solidFill>
                  </a:tcPr>
                </a:tc>
                <a:tc>
                  <a:txBody>
                    <a:bodyPr/>
                    <a:lstStyle/>
                    <a:p>
                      <a:pPr algn="ctr" fontAlgn="b"/>
                      <a:r>
                        <a:rPr lang="en-US" sz="1600" b="1" u="none" strike="noStrike"/>
                        <a:t> Value</a:t>
                      </a: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437557">
                <a:tc>
                  <a:txBody>
                    <a:bodyPr/>
                    <a:lstStyle/>
                    <a:p>
                      <a:pPr marL="180975" indent="0" algn="l" fontAlgn="b"/>
                      <a:r>
                        <a:rPr lang="en-US" sz="1600"/>
                        <a:t>Gas pipeline length </a:t>
                      </a:r>
                    </a:p>
                  </a:txBody>
                  <a:tcPr marL="9525" marR="9525" marT="9525" marB="0" anchor="ctr"/>
                </a:tc>
                <a:tc>
                  <a:txBody>
                    <a:bodyPr/>
                    <a:lstStyle/>
                    <a:p>
                      <a:pPr algn="ctr" fontAlgn="b"/>
                      <a:r>
                        <a:rPr lang="en-US" sz="1600" u="none" strike="noStrike"/>
                        <a:t>km</a:t>
                      </a:r>
                    </a:p>
                  </a:txBody>
                  <a:tcPr marL="9525" marR="9525" marT="9525" marB="0" anchor="ctr"/>
                </a:tc>
                <a:tc>
                  <a:txBody>
                    <a:bodyPr/>
                    <a:lstStyle/>
                    <a:p>
                      <a:pPr algn="ctr" fontAlgn="b"/>
                      <a:r>
                        <a:rPr lang="en-US" sz="1600" u="none" strike="noStrike"/>
                        <a:t> </a:t>
                      </a:r>
                      <a:r>
                        <a:rPr lang="en-US" sz="1600"/>
                        <a:t>1 454</a:t>
                      </a:r>
                    </a:p>
                  </a:txBody>
                  <a:tcPr marL="9525" marR="9525" marT="9525" marB="0" anchor="ctr"/>
                </a:tc>
                <a:extLst>
                  <a:ext uri="{0D108BD9-81ED-4DB2-BD59-A6C34878D82A}">
                    <a16:rowId xmlns:a16="http://schemas.microsoft.com/office/drawing/2014/main" val="10001"/>
                  </a:ext>
                </a:extLst>
              </a:tr>
              <a:tr h="437557">
                <a:tc>
                  <a:txBody>
                    <a:bodyPr/>
                    <a:lstStyle/>
                    <a:p>
                      <a:pPr marL="180975" indent="0" algn="l" defTabSz="914400" rtl="0" eaLnBrk="1" fontAlgn="b" latinLnBrk="0" hangingPunct="1"/>
                      <a:r>
                        <a:rPr lang="en-US" sz="1600">
                          <a:solidFill>
                            <a:schemeClr val="tx1"/>
                          </a:solidFill>
                          <a:latin typeface="+mn-lt"/>
                          <a:ea typeface="+mn-ea"/>
                          <a:cs typeface="+mn-cs"/>
                        </a:rPr>
                        <a:t>Diameter of laid pipes </a:t>
                      </a:r>
                    </a:p>
                  </a:txBody>
                  <a:tcPr marL="9525" marR="9525" marT="9525" marB="0" anchor="ctr"/>
                </a:tc>
                <a:tc>
                  <a:txBody>
                    <a:bodyPr/>
                    <a:lstStyle/>
                    <a:p>
                      <a:pPr algn="ctr" fontAlgn="b"/>
                      <a:r>
                        <a:rPr lang="en-US" sz="1600"/>
                        <a:t>mm</a:t>
                      </a:r>
                    </a:p>
                  </a:txBody>
                  <a:tcPr marL="9525" marR="9525" marT="9525" marB="0" anchor="ctr"/>
                </a:tc>
                <a:tc>
                  <a:txBody>
                    <a:bodyPr/>
                    <a:lstStyle/>
                    <a:p>
                      <a:pPr algn="ctr" fontAlgn="b"/>
                      <a:r>
                        <a:rPr lang="en-US" sz="1600" u="none" strike="noStrike"/>
                        <a:t> </a:t>
                      </a:r>
                      <a:r>
                        <a:rPr lang="en-US" sz="1600"/>
                        <a:t>1067</a:t>
                      </a:r>
                    </a:p>
                  </a:txBody>
                  <a:tcPr marL="9525" marR="9525" marT="9525" marB="0" anchor="ctr"/>
                </a:tc>
                <a:extLst>
                  <a:ext uri="{0D108BD9-81ED-4DB2-BD59-A6C34878D82A}">
                    <a16:rowId xmlns:a16="http://schemas.microsoft.com/office/drawing/2014/main" val="10002"/>
                  </a:ext>
                </a:extLst>
              </a:tr>
              <a:tr h="437557">
                <a:tc>
                  <a:txBody>
                    <a:bodyPr/>
                    <a:lstStyle/>
                    <a:p>
                      <a:pPr marL="180975" indent="0" algn="l" defTabSz="914400" rtl="0" eaLnBrk="1" fontAlgn="b" latinLnBrk="0" hangingPunct="1"/>
                      <a:r>
                        <a:rPr lang="en-US" sz="1600">
                          <a:solidFill>
                            <a:schemeClr val="tx1"/>
                          </a:solidFill>
                          <a:latin typeface="+mn-lt"/>
                          <a:ea typeface="+mn-ea"/>
                          <a:cs typeface="+mn-cs"/>
                        </a:rPr>
                        <a:t>Compressor stations </a:t>
                      </a:r>
                    </a:p>
                  </a:txBody>
                  <a:tcPr marL="9525" marR="9525" marT="9525" marB="0" anchor="ctr"/>
                </a:tc>
                <a:tc>
                  <a:txBody>
                    <a:bodyPr/>
                    <a:lstStyle/>
                    <a:p>
                      <a:pPr algn="ctr" fontAlgn="b"/>
                      <a:r>
                        <a:rPr lang="en-US" sz="1600" u="none" strike="noStrike"/>
                        <a:t>units</a:t>
                      </a:r>
                    </a:p>
                  </a:txBody>
                  <a:tcPr marL="9525" marR="9525" marT="9525" marB="0" anchor="ctr"/>
                </a:tc>
                <a:tc>
                  <a:txBody>
                    <a:bodyPr/>
                    <a:lstStyle/>
                    <a:p>
                      <a:pPr algn="ctr" fontAlgn="b"/>
                      <a:r>
                        <a:rPr lang="en-US" sz="1600"/>
                        <a:t>2</a:t>
                      </a:r>
                    </a:p>
                  </a:txBody>
                  <a:tcPr marL="9525" marR="9525" marT="9525" marB="0" anchor="ctr"/>
                </a:tc>
                <a:extLst>
                  <a:ext uri="{0D108BD9-81ED-4DB2-BD59-A6C34878D82A}">
                    <a16:rowId xmlns:a16="http://schemas.microsoft.com/office/drawing/2014/main" val="10003"/>
                  </a:ext>
                </a:extLst>
              </a:tr>
              <a:tr h="437557">
                <a:tc>
                  <a:txBody>
                    <a:bodyPr/>
                    <a:lstStyle/>
                    <a:p>
                      <a:pPr marL="180975" indent="0" algn="l" defTabSz="914400" rtl="0" eaLnBrk="1" fontAlgn="b" latinLnBrk="0" hangingPunct="1"/>
                      <a:r>
                        <a:rPr lang="en-US" sz="1600">
                          <a:solidFill>
                            <a:schemeClr val="tx1"/>
                          </a:solidFill>
                          <a:latin typeface="+mn-lt"/>
                          <a:ea typeface="+mn-ea"/>
                          <a:cs typeface="+mn-cs"/>
                        </a:rPr>
                        <a:t>Shift Camps </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a:t>units</a:t>
                      </a:r>
                    </a:p>
                  </a:txBody>
                  <a:tcPr marL="9525" marR="9525" marT="9525" marB="0" anchor="ctr"/>
                </a:tc>
                <a:tc>
                  <a:txBody>
                    <a:bodyPr/>
                    <a:lstStyle/>
                    <a:p>
                      <a:pPr algn="ctr" fontAlgn="b"/>
                      <a:r>
                        <a:rPr lang="en-US" sz="1600" u="none" strike="noStrike"/>
                        <a:t>5</a:t>
                      </a:r>
                    </a:p>
                  </a:txBody>
                  <a:tcPr marL="9525" marR="9525" marT="9525" marB="0" anchor="ctr"/>
                </a:tc>
                <a:extLst>
                  <a:ext uri="{0D108BD9-81ED-4DB2-BD59-A6C34878D82A}">
                    <a16:rowId xmlns:a16="http://schemas.microsoft.com/office/drawing/2014/main" val="10005"/>
                  </a:ext>
                </a:extLst>
              </a:tr>
              <a:tr h="437557">
                <a:tc>
                  <a:txBody>
                    <a:bodyPr/>
                    <a:lstStyle/>
                    <a:p>
                      <a:pPr marL="180975" marR="0" indent="0" algn="l" defTabSz="914400" rtl="0" eaLnBrk="1" fontAlgn="b" latinLnBrk="0" hangingPunct="1">
                        <a:lnSpc>
                          <a:spcPct val="100000"/>
                        </a:lnSpc>
                        <a:spcBef>
                          <a:spcPts val="0"/>
                        </a:spcBef>
                        <a:spcAft>
                          <a:spcPts val="0"/>
                        </a:spcAft>
                        <a:buClrTx/>
                        <a:buSzTx/>
                        <a:buFontTx/>
                        <a:buNone/>
                        <a:tabLst/>
                        <a:defRPr/>
                      </a:pPr>
                      <a:r>
                        <a:rPr lang="en-US" sz="1600">
                          <a:solidFill>
                            <a:schemeClr val="tx1"/>
                          </a:solidFill>
                          <a:latin typeface="+mn-lt"/>
                          <a:ea typeface="+mn-ea"/>
                          <a:cs typeface="+mn-cs"/>
                        </a:rPr>
                        <a:t>Emergency-response centers</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a:t>units</a:t>
                      </a:r>
                    </a:p>
                  </a:txBody>
                  <a:tcPr marL="9525" marR="9525" marT="9525" marB="0" anchor="ctr"/>
                </a:tc>
                <a:tc>
                  <a:txBody>
                    <a:bodyPr/>
                    <a:lstStyle/>
                    <a:p>
                      <a:pPr algn="ctr" fontAlgn="b"/>
                      <a:r>
                        <a:rPr lang="en-US" sz="1600" u="none" strike="noStrike"/>
                        <a:t>4</a:t>
                      </a:r>
                    </a:p>
                  </a:txBody>
                  <a:tcPr marL="9525" marR="9525" marT="9525" marB="0" anchor="ctr"/>
                </a:tc>
                <a:extLst>
                  <a:ext uri="{0D108BD9-81ED-4DB2-BD59-A6C34878D82A}">
                    <a16:rowId xmlns:a16="http://schemas.microsoft.com/office/drawing/2014/main" val="10006"/>
                  </a:ext>
                </a:extLst>
              </a:tr>
              <a:tr h="437557">
                <a:tc>
                  <a:txBody>
                    <a:bodyPr/>
                    <a:lstStyle/>
                    <a:p>
                      <a:pPr marL="180975" indent="0" algn="l" defTabSz="914400" rtl="0" eaLnBrk="1" fontAlgn="b" latinLnBrk="0" hangingPunct="1"/>
                      <a:r>
                        <a:rPr lang="en-US" sz="1600">
                          <a:solidFill>
                            <a:schemeClr val="tx1"/>
                          </a:solidFill>
                          <a:latin typeface="+mn-lt"/>
                          <a:ea typeface="+mn-ea"/>
                          <a:cs typeface="+mn-cs"/>
                        </a:rPr>
                        <a:t>Design pressure on Beineu-Bozoy section </a:t>
                      </a:r>
                    </a:p>
                  </a:txBody>
                  <a:tcPr marL="9525" marR="9525" marT="9525" marB="0" anchor="ctr"/>
                </a:tc>
                <a:tc>
                  <a:txBody>
                    <a:bodyPr/>
                    <a:lstStyle/>
                    <a:p>
                      <a:pPr algn="ctr" fontAlgn="b"/>
                      <a:r>
                        <a:rPr lang="en-US" sz="1600"/>
                        <a:t>MPa </a:t>
                      </a:r>
                    </a:p>
                  </a:txBody>
                  <a:tcPr marL="9525" marR="9525" marT="9525" marB="0" anchor="ctr"/>
                </a:tc>
                <a:tc>
                  <a:txBody>
                    <a:bodyPr/>
                    <a:lstStyle/>
                    <a:p>
                      <a:pPr algn="ctr" fontAlgn="b"/>
                      <a:r>
                        <a:rPr lang="en-US" sz="1600"/>
                        <a:t>7,4 </a:t>
                      </a:r>
                    </a:p>
                  </a:txBody>
                  <a:tcPr marL="9525" marR="9525" marT="9525" marB="0" anchor="ctr"/>
                </a:tc>
                <a:extLst>
                  <a:ext uri="{0D108BD9-81ED-4DB2-BD59-A6C34878D82A}">
                    <a16:rowId xmlns:a16="http://schemas.microsoft.com/office/drawing/2014/main" val="10007"/>
                  </a:ext>
                </a:extLst>
              </a:tr>
              <a:tr h="437557">
                <a:tc>
                  <a:txBody>
                    <a:bodyPr/>
                    <a:lstStyle/>
                    <a:p>
                      <a:pPr marL="180975" indent="0" algn="l" defTabSz="914400" rtl="0" eaLnBrk="1" fontAlgn="b" latinLnBrk="0" hangingPunct="1"/>
                      <a:r>
                        <a:rPr lang="en-US" sz="1600">
                          <a:solidFill>
                            <a:schemeClr val="tx1"/>
                          </a:solidFill>
                          <a:latin typeface="+mn-lt"/>
                          <a:ea typeface="+mn-ea"/>
                          <a:cs typeface="+mn-cs"/>
                        </a:rPr>
                        <a:t>Design pressure on Bozoy -Shymkent section</a:t>
                      </a:r>
                    </a:p>
                  </a:txBody>
                  <a:tcPr marL="9525" marR="9525" marT="9525" marB="0" anchor="ctr"/>
                </a:tc>
                <a:tc>
                  <a:txBody>
                    <a:bodyPr/>
                    <a:lstStyle/>
                    <a:p>
                      <a:pPr algn="ctr" fontAlgn="b"/>
                      <a:r>
                        <a:rPr lang="en-US" sz="1600"/>
                        <a:t>MPa </a:t>
                      </a:r>
                    </a:p>
                  </a:txBody>
                  <a:tcPr marL="9525" marR="9525" marT="9525" marB="0" anchor="ctr"/>
                </a:tc>
                <a:tc>
                  <a:txBody>
                    <a:bodyPr/>
                    <a:lstStyle/>
                    <a:p>
                      <a:pPr algn="ctr" fontAlgn="b"/>
                      <a:r>
                        <a:rPr lang="en-US" sz="1600"/>
                        <a:t>9,8</a:t>
                      </a:r>
                    </a:p>
                  </a:txBody>
                  <a:tcPr marL="9525" marR="9525" marT="9525" marB="0" anchor="ctr"/>
                </a:tc>
                <a:extLst>
                  <a:ext uri="{0D108BD9-81ED-4DB2-BD59-A6C34878D82A}">
                    <a16:rowId xmlns:a16="http://schemas.microsoft.com/office/drawing/2014/main" val="10008"/>
                  </a:ext>
                </a:extLst>
              </a:tr>
              <a:tr h="437557">
                <a:tc>
                  <a:txBody>
                    <a:bodyPr/>
                    <a:lstStyle/>
                    <a:p>
                      <a:pPr marL="180975" marR="0" indent="0" algn="l" defTabSz="914400" rtl="0" eaLnBrk="1" fontAlgn="b" latinLnBrk="0" hangingPunct="1">
                        <a:lnSpc>
                          <a:spcPct val="100000"/>
                        </a:lnSpc>
                        <a:spcBef>
                          <a:spcPts val="0"/>
                        </a:spcBef>
                        <a:spcAft>
                          <a:spcPts val="0"/>
                        </a:spcAft>
                        <a:buClrTx/>
                        <a:buSzTx/>
                        <a:buFontTx/>
                        <a:buNone/>
                        <a:tabLst/>
                        <a:defRPr/>
                      </a:pPr>
                      <a:r>
                        <a:rPr lang="en-US" sz="1600">
                          <a:solidFill>
                            <a:schemeClr val="tx1"/>
                          </a:solidFill>
                          <a:latin typeface="+mn-lt"/>
                          <a:ea typeface="+mn-ea"/>
                          <a:cs typeface="+mn-cs"/>
                        </a:rPr>
                        <a:t>Potential number of GDS to be connected to BBS MGP</a:t>
                      </a:r>
                    </a:p>
                  </a:txBody>
                  <a:tcPr marL="9525" marR="9525" marT="9525" marB="0" anchor="ctr"/>
                </a:tc>
                <a:tc>
                  <a:txBody>
                    <a:bodyPr/>
                    <a:lstStyle/>
                    <a:p>
                      <a:pPr algn="ctr" fontAlgn="b"/>
                      <a:r>
                        <a:rPr lang="en-US" sz="1600" u="none" strike="noStrike"/>
                        <a:t>units</a:t>
                      </a:r>
                    </a:p>
                  </a:txBody>
                  <a:tcPr marL="9525" marR="9525" marT="9525" marB="0" anchor="ctr"/>
                </a:tc>
                <a:tc>
                  <a:txBody>
                    <a:bodyPr/>
                    <a:lstStyle/>
                    <a:p>
                      <a:pPr algn="ctr" fontAlgn="b"/>
                      <a:r>
                        <a:rPr lang="en-US" sz="1600" u="none" strike="noStrike"/>
                        <a:t>26</a:t>
                      </a:r>
                    </a:p>
                  </a:txBody>
                  <a:tcPr marL="9525" marR="9525" marT="9525" marB="0" anchor="ctr"/>
                </a:tc>
                <a:extLst>
                  <a:ext uri="{0D108BD9-81ED-4DB2-BD59-A6C34878D82A}">
                    <a16:rowId xmlns:a16="http://schemas.microsoft.com/office/drawing/2014/main" val="10009"/>
                  </a:ext>
                </a:extLst>
              </a:tr>
              <a:tr h="437557">
                <a:tc>
                  <a:txBody>
                    <a:bodyPr/>
                    <a:lstStyle/>
                    <a:p>
                      <a:pPr marL="180975" marR="0" indent="0" algn="l" defTabSz="914400" rtl="0" eaLnBrk="1" fontAlgn="b" latinLnBrk="0" hangingPunct="1">
                        <a:lnSpc>
                          <a:spcPct val="100000"/>
                        </a:lnSpc>
                        <a:spcBef>
                          <a:spcPts val="0"/>
                        </a:spcBef>
                        <a:spcAft>
                          <a:spcPts val="0"/>
                        </a:spcAft>
                        <a:buClrTx/>
                        <a:buSzTx/>
                        <a:buFontTx/>
                        <a:buNone/>
                        <a:tabLst/>
                        <a:defRPr/>
                      </a:pPr>
                      <a:r>
                        <a:rPr lang="en-US" sz="1600">
                          <a:solidFill>
                            <a:schemeClr val="tx1"/>
                          </a:solidFill>
                          <a:latin typeface="+mn-lt"/>
                          <a:ea typeface="+mn-ea"/>
                          <a:cs typeface="+mn-cs"/>
                        </a:rPr>
                        <a:t>Potential number of settlements subject to gasification  </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a:t>units</a:t>
                      </a:r>
                    </a:p>
                  </a:txBody>
                  <a:tcPr marL="9525" marR="9525" marT="9525" marB="0" anchor="ctr"/>
                </a:tc>
                <a:tc>
                  <a:txBody>
                    <a:bodyPr/>
                    <a:lstStyle/>
                    <a:p>
                      <a:pPr algn="ctr" fontAlgn="b"/>
                      <a:r>
                        <a:rPr lang="en-US" sz="1600" u="none" strike="noStrike"/>
                        <a:t>529</a:t>
                      </a:r>
                    </a:p>
                  </a:txBody>
                  <a:tcPr marL="9525" marR="9525" marT="9525" marB="0" anchor="ctr"/>
                </a:tc>
                <a:extLst>
                  <a:ext uri="{0D108BD9-81ED-4DB2-BD59-A6C34878D82A}">
                    <a16:rowId xmlns:a16="http://schemas.microsoft.com/office/drawing/2014/main" val="10010"/>
                  </a:ext>
                </a:extLst>
              </a:tr>
            </a:tbl>
          </a:graphicData>
        </a:graphic>
      </p:graphicFrame>
      <p:cxnSp>
        <p:nvCxnSpPr>
          <p:cNvPr id="12" name="Прямая соединительная линия 11"/>
          <p:cNvCxnSpPr/>
          <p:nvPr/>
        </p:nvCxnSpPr>
        <p:spPr>
          <a:xfrm>
            <a:off x="0" y="6597352"/>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25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5"/>
          <p:cNvGrpSpPr>
            <a:grpSpLocks/>
          </p:cNvGrpSpPr>
          <p:nvPr/>
        </p:nvGrpSpPr>
        <p:grpSpPr bwMode="auto">
          <a:xfrm>
            <a:off x="46108" y="754090"/>
            <a:ext cx="9067800" cy="5915269"/>
            <a:chOff x="48" y="736"/>
            <a:chExt cx="5664" cy="3429"/>
          </a:xfrm>
        </p:grpSpPr>
        <p:pic>
          <p:nvPicPr>
            <p:cNvPr id="3402" name="Picture 4" descr="Карта ББ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736"/>
              <a:ext cx="5664" cy="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521" y="799"/>
              <a:ext cx="1284" cy="288"/>
            </a:xfrm>
            <a:prstGeom prst="rect">
              <a:avLst/>
            </a:prstGeom>
            <a:noFill/>
            <a:ln w="9525">
              <a:noFill/>
              <a:miter lim="800000"/>
              <a:headEnd/>
              <a:tailEnd/>
            </a:ln>
            <a:effectLst/>
          </p:spPr>
          <p:txBody>
            <a:bodyPr>
              <a:spAutoFit/>
            </a:bodyPr>
            <a:lstStyle/>
            <a:p>
              <a:pPr algn="ctr">
                <a:defRPr/>
              </a:pPr>
              <a:r>
                <a:rPr lang="en-US" sz="1200" b="1">
                  <a:solidFill>
                    <a:srgbClr val="5F5F5F"/>
                  </a:solidFill>
                  <a:effectLst>
                    <a:outerShdw blurRad="38100" dist="38100" dir="2700000" algn="tl">
                      <a:srgbClr val="000000"/>
                    </a:outerShdw>
                  </a:effectLst>
                  <a:latin typeface="Arial" pitchFamily="34" charset="0"/>
                </a:rPr>
                <a:t>AKTYUBINSK </a:t>
              </a:r>
            </a:p>
            <a:p>
              <a:pPr algn="ctr">
                <a:defRPr/>
              </a:pPr>
              <a:r>
                <a:rPr lang="en-US" sz="1200" b="1">
                  <a:solidFill>
                    <a:srgbClr val="5F5F5F"/>
                  </a:solidFill>
                  <a:effectLst>
                    <a:outerShdw blurRad="38100" dist="38100" dir="2700000" algn="tl">
                      <a:srgbClr val="000000"/>
                    </a:outerShdw>
                  </a:effectLst>
                  <a:latin typeface="Arial" pitchFamily="34" charset="0"/>
                </a:rPr>
                <a:t>OBLAST</a:t>
              </a:r>
            </a:p>
          </p:txBody>
        </p:sp>
        <p:sp>
          <p:nvSpPr>
            <p:cNvPr id="3" name="Text Box 6"/>
            <p:cNvSpPr txBox="1">
              <a:spLocks noChangeArrowheads="1"/>
            </p:cNvSpPr>
            <p:nvPr/>
          </p:nvSpPr>
          <p:spPr bwMode="auto">
            <a:xfrm rot="-5042948">
              <a:off x="-619" y="2720"/>
              <a:ext cx="1679" cy="288"/>
            </a:xfrm>
            <a:prstGeom prst="rect">
              <a:avLst/>
            </a:prstGeom>
            <a:noFill/>
            <a:ln w="9525">
              <a:noFill/>
              <a:miter lim="800000"/>
              <a:headEnd/>
              <a:tailEnd/>
            </a:ln>
            <a:effectLst/>
          </p:spPr>
          <p:txBody>
            <a:bodyPr>
              <a:spAutoFit/>
            </a:bodyPr>
            <a:lstStyle/>
            <a:p>
              <a:pPr algn="ctr">
                <a:defRPr/>
              </a:pPr>
              <a:r>
                <a:rPr lang="en-US" sz="1200" b="1">
                  <a:solidFill>
                    <a:srgbClr val="5F5F5F"/>
                  </a:solidFill>
                  <a:effectLst>
                    <a:outerShdw blurRad="38100" dist="38100" dir="2700000" algn="tl">
                      <a:srgbClr val="000000"/>
                    </a:outerShdw>
                  </a:effectLst>
                  <a:latin typeface="Arial" pitchFamily="34" charset="0"/>
                </a:rPr>
                <a:t>MANGISTAU </a:t>
              </a:r>
            </a:p>
            <a:p>
              <a:pPr algn="ctr">
                <a:defRPr/>
              </a:pPr>
              <a:r>
                <a:rPr lang="en-US" sz="1200" b="1">
                  <a:solidFill>
                    <a:srgbClr val="5F5F5F"/>
                  </a:solidFill>
                  <a:effectLst>
                    <a:outerShdw blurRad="38100" dist="38100" dir="2700000" algn="tl">
                      <a:srgbClr val="000000"/>
                    </a:outerShdw>
                  </a:effectLst>
                  <a:latin typeface="Arial" pitchFamily="34" charset="0"/>
                </a:rPr>
                <a:t>OBLAST</a:t>
              </a:r>
            </a:p>
          </p:txBody>
        </p:sp>
      </p:grpSp>
      <p:sp>
        <p:nvSpPr>
          <p:cNvPr id="3075" name="Freeform 11"/>
          <p:cNvSpPr>
            <a:spLocks/>
          </p:cNvSpPr>
          <p:nvPr/>
        </p:nvSpPr>
        <p:spPr bwMode="auto">
          <a:xfrm>
            <a:off x="3738563" y="1844675"/>
            <a:ext cx="4762500" cy="3743325"/>
          </a:xfrm>
          <a:custGeom>
            <a:avLst/>
            <a:gdLst>
              <a:gd name="T0" fmla="*/ 0 w 500"/>
              <a:gd name="T1" fmla="*/ 0 h 393"/>
              <a:gd name="T2" fmla="*/ 2147483647 w 500"/>
              <a:gd name="T3" fmla="*/ 2147483647 h 393"/>
              <a:gd name="T4" fmla="*/ 2147483647 w 500"/>
              <a:gd name="T5" fmla="*/ 2147483647 h 393"/>
              <a:gd name="T6" fmla="*/ 2147483647 w 500"/>
              <a:gd name="T7" fmla="*/ 2147483647 h 393"/>
              <a:gd name="T8" fmla="*/ 2147483647 w 500"/>
              <a:gd name="T9" fmla="*/ 2147483647 h 393"/>
              <a:gd name="T10" fmla="*/ 2147483647 w 500"/>
              <a:gd name="T11" fmla="*/ 2147483647 h 393"/>
              <a:gd name="T12" fmla="*/ 2147483647 w 500"/>
              <a:gd name="T13" fmla="*/ 2147483647 h 393"/>
              <a:gd name="T14" fmla="*/ 2147483647 w 500"/>
              <a:gd name="T15" fmla="*/ 2147483647 h 393"/>
              <a:gd name="T16" fmla="*/ 2147483647 w 500"/>
              <a:gd name="T17" fmla="*/ 2147483647 h 393"/>
              <a:gd name="T18" fmla="*/ 2147483647 w 500"/>
              <a:gd name="T19" fmla="*/ 2147483647 h 393"/>
              <a:gd name="T20" fmla="*/ 2147483647 w 500"/>
              <a:gd name="T21" fmla="*/ 2147483647 h 393"/>
              <a:gd name="T22" fmla="*/ 2147483647 w 500"/>
              <a:gd name="T23" fmla="*/ 2147483647 h 393"/>
              <a:gd name="T24" fmla="*/ 2147483647 w 500"/>
              <a:gd name="T25" fmla="*/ 2147483647 h 393"/>
              <a:gd name="T26" fmla="*/ 2147483647 w 500"/>
              <a:gd name="T27" fmla="*/ 2147483647 h 393"/>
              <a:gd name="T28" fmla="*/ 2147483647 w 500"/>
              <a:gd name="T29" fmla="*/ 2147483647 h 393"/>
              <a:gd name="T30" fmla="*/ 2147483647 w 500"/>
              <a:gd name="T31" fmla="*/ 2147483647 h 393"/>
              <a:gd name="T32" fmla="*/ 2147483647 w 500"/>
              <a:gd name="T33" fmla="*/ 2147483647 h 393"/>
              <a:gd name="T34" fmla="*/ 2147483647 w 500"/>
              <a:gd name="T35" fmla="*/ 2147483647 h 393"/>
              <a:gd name="T36" fmla="*/ 2147483647 w 500"/>
              <a:gd name="T37" fmla="*/ 2147483647 h 393"/>
              <a:gd name="T38" fmla="*/ 2147483647 w 500"/>
              <a:gd name="T39" fmla="*/ 2147483647 h 393"/>
              <a:gd name="T40" fmla="*/ 2147483647 w 500"/>
              <a:gd name="T41" fmla="*/ 2147483647 h 393"/>
              <a:gd name="T42" fmla="*/ 2147483647 w 500"/>
              <a:gd name="T43" fmla="*/ 2147483647 h 393"/>
              <a:gd name="T44" fmla="*/ 2147483647 w 500"/>
              <a:gd name="T45" fmla="*/ 2147483647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393"/>
              <a:gd name="T71" fmla="*/ 500 w 500"/>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393">
                <a:moveTo>
                  <a:pt x="0" y="0"/>
                </a:moveTo>
                <a:lnTo>
                  <a:pt x="16" y="14"/>
                </a:lnTo>
                <a:lnTo>
                  <a:pt x="18" y="42"/>
                </a:lnTo>
                <a:lnTo>
                  <a:pt x="37" y="42"/>
                </a:lnTo>
                <a:lnTo>
                  <a:pt x="45" y="67"/>
                </a:lnTo>
                <a:lnTo>
                  <a:pt x="50" y="99"/>
                </a:lnTo>
                <a:lnTo>
                  <a:pt x="81" y="100"/>
                </a:lnTo>
                <a:lnTo>
                  <a:pt x="90" y="109"/>
                </a:lnTo>
                <a:lnTo>
                  <a:pt x="114" y="119"/>
                </a:lnTo>
                <a:lnTo>
                  <a:pt x="139" y="110"/>
                </a:lnTo>
                <a:lnTo>
                  <a:pt x="186" y="167"/>
                </a:lnTo>
                <a:lnTo>
                  <a:pt x="230" y="177"/>
                </a:lnTo>
                <a:lnTo>
                  <a:pt x="273" y="199"/>
                </a:lnTo>
                <a:lnTo>
                  <a:pt x="283" y="223"/>
                </a:lnTo>
                <a:lnTo>
                  <a:pt x="352" y="267"/>
                </a:lnTo>
                <a:lnTo>
                  <a:pt x="372" y="301"/>
                </a:lnTo>
                <a:lnTo>
                  <a:pt x="386" y="311"/>
                </a:lnTo>
                <a:lnTo>
                  <a:pt x="387" y="329"/>
                </a:lnTo>
                <a:lnTo>
                  <a:pt x="406" y="341"/>
                </a:lnTo>
                <a:lnTo>
                  <a:pt x="423" y="335"/>
                </a:lnTo>
                <a:lnTo>
                  <a:pt x="462" y="362"/>
                </a:lnTo>
                <a:lnTo>
                  <a:pt x="477" y="385"/>
                </a:lnTo>
                <a:lnTo>
                  <a:pt x="500" y="393"/>
                </a:lnTo>
              </a:path>
            </a:pathLst>
          </a:custGeom>
          <a:noFill/>
          <a:ln w="889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dirty="0" smtClean="0">
              <a:solidFill>
                <a:prstClr val="black"/>
              </a:solidFill>
            </a:endParaRPr>
          </a:p>
        </p:txBody>
      </p:sp>
      <p:sp>
        <p:nvSpPr>
          <p:cNvPr id="3400" name="Rectangle 35"/>
          <p:cNvSpPr>
            <a:spLocks noChangeArrowheads="1"/>
          </p:cNvSpPr>
          <p:nvPr/>
        </p:nvSpPr>
        <p:spPr bwMode="auto">
          <a:xfrm>
            <a:off x="5143005" y="3300418"/>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cxnSp>
        <p:nvCxnSpPr>
          <p:cNvPr id="178" name="Прямая соединительная линия 177"/>
          <p:cNvCxnSpPr/>
          <p:nvPr/>
        </p:nvCxnSpPr>
        <p:spPr>
          <a:xfrm rot="16200000" flipV="1">
            <a:off x="321470" y="2964656"/>
            <a:ext cx="500062" cy="428625"/>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p:cNvCxnSpPr/>
          <p:nvPr/>
        </p:nvCxnSpPr>
        <p:spPr>
          <a:xfrm flipH="1" flipV="1">
            <a:off x="96640" y="1844675"/>
            <a:ext cx="279667" cy="1084263"/>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91" name="Прямая соединительная линия 190"/>
          <p:cNvCxnSpPr/>
          <p:nvPr/>
        </p:nvCxnSpPr>
        <p:spPr>
          <a:xfrm>
            <a:off x="2164153" y="2245669"/>
            <a:ext cx="35719" cy="565150"/>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4" name="Прямая соединительная линия 193"/>
          <p:cNvCxnSpPr/>
          <p:nvPr/>
        </p:nvCxnSpPr>
        <p:spPr>
          <a:xfrm rot="5400000">
            <a:off x="1571625" y="3071813"/>
            <a:ext cx="928687" cy="35718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p:cNvCxnSpPr/>
          <p:nvPr/>
        </p:nvCxnSpPr>
        <p:spPr>
          <a:xfrm rot="16200000" flipH="1">
            <a:off x="1357312" y="4214813"/>
            <a:ext cx="1071563" cy="7143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rot="16200000" flipH="1">
            <a:off x="785813" y="3429000"/>
            <a:ext cx="928688" cy="928687"/>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202" name="Прямая соединительная линия 201"/>
          <p:cNvCxnSpPr/>
          <p:nvPr/>
        </p:nvCxnSpPr>
        <p:spPr>
          <a:xfrm rot="16200000" flipH="1">
            <a:off x="1607344" y="4464844"/>
            <a:ext cx="428625" cy="214313"/>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p:cNvCxnSpPr/>
          <p:nvPr/>
        </p:nvCxnSpPr>
        <p:spPr>
          <a:xfrm rot="16200000" flipV="1">
            <a:off x="1607344" y="1535906"/>
            <a:ext cx="928688" cy="142875"/>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12" name="Прямая соединительная линия 211"/>
          <p:cNvCxnSpPr/>
          <p:nvPr/>
        </p:nvCxnSpPr>
        <p:spPr>
          <a:xfrm flipV="1">
            <a:off x="7848600" y="5715001"/>
            <a:ext cx="866775" cy="34924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Прямая соединительная линия 213"/>
          <p:cNvCxnSpPr/>
          <p:nvPr/>
        </p:nvCxnSpPr>
        <p:spPr>
          <a:xfrm rot="5400000" flipH="1" flipV="1">
            <a:off x="8572500" y="5214938"/>
            <a:ext cx="642938" cy="5000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p:cNvCxnSpPr/>
          <p:nvPr/>
        </p:nvCxnSpPr>
        <p:spPr>
          <a:xfrm flipV="1">
            <a:off x="8715375" y="5715002"/>
            <a:ext cx="71438" cy="349248"/>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p:cNvCxnSpPr/>
          <p:nvPr/>
        </p:nvCxnSpPr>
        <p:spPr>
          <a:xfrm rot="5400000" flipH="1" flipV="1">
            <a:off x="8786813" y="5357813"/>
            <a:ext cx="357187" cy="357187"/>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sp>
        <p:nvSpPr>
          <p:cNvPr id="3124" name="Text Box 14"/>
          <p:cNvSpPr txBox="1">
            <a:spLocks noChangeArrowheads="1"/>
          </p:cNvSpPr>
          <p:nvPr/>
        </p:nvSpPr>
        <p:spPr bwMode="auto">
          <a:xfrm>
            <a:off x="906082" y="1905000"/>
            <a:ext cx="107511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Bozoy CS</a:t>
            </a:r>
          </a:p>
          <a:p>
            <a:pPr algn="ctr" eaLnBrk="1" hangingPunct="1"/>
            <a:r>
              <a:rPr lang="en-US" sz="800" b="1" i="1" u="sng">
                <a:solidFill>
                  <a:srgbClr val="000000"/>
                </a:solidFill>
              </a:rPr>
              <a:t>Bozoy SC</a:t>
            </a:r>
          </a:p>
        </p:txBody>
      </p:sp>
      <p:sp>
        <p:nvSpPr>
          <p:cNvPr id="3125" name="Rectangle 35"/>
          <p:cNvSpPr>
            <a:spLocks noChangeArrowheads="1"/>
          </p:cNvSpPr>
          <p:nvPr/>
        </p:nvSpPr>
        <p:spPr bwMode="auto">
          <a:xfrm>
            <a:off x="7157523" y="435381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p:nvSpPr>
          <p:cNvPr id="160" name="Заголовок 1"/>
          <p:cNvSpPr txBox="1">
            <a:spLocks/>
          </p:cNvSpPr>
          <p:nvPr/>
        </p:nvSpPr>
        <p:spPr bwMode="auto">
          <a:xfrm>
            <a:off x="8009" y="0"/>
            <a:ext cx="9105900" cy="620713"/>
          </a:xfrm>
          <a:prstGeom prst="rect">
            <a:avLst/>
          </a:prstGeom>
          <a:noFill/>
          <a:ln w="9525">
            <a:noFill/>
            <a:miter lim="800000"/>
            <a:headEnd/>
            <a:tailEnd/>
          </a:ln>
        </p:spPr>
        <p:txBody>
          <a:bodyPr anchor="ctr"/>
          <a:lstStyle/>
          <a:p>
            <a:pPr algn="ctr">
              <a:defRPr/>
            </a:pPr>
            <a:r>
              <a:rPr lang="en-US" sz="2400" b="1">
                <a:solidFill>
                  <a:srgbClr val="002060"/>
                </a:solidFill>
                <a:ea typeface="Arial Unicode MS" pitchFamily="34" charset="-128"/>
                <a:cs typeface="Calibri" pitchFamily="34" charset="0"/>
              </a:rPr>
              <a:t>Beineu-Bozoy-Shymkent Gas Pipeline Diagram</a:t>
            </a:r>
          </a:p>
        </p:txBody>
      </p:sp>
      <p:sp useBgFill="1">
        <p:nvSpPr>
          <p:cNvPr id="165" name="Объект 2"/>
          <p:cNvSpPr txBox="1">
            <a:spLocks/>
          </p:cNvSpPr>
          <p:nvPr/>
        </p:nvSpPr>
        <p:spPr bwMode="auto">
          <a:xfrm>
            <a:off x="5606138" y="745501"/>
            <a:ext cx="3480594" cy="1879343"/>
          </a:xfrm>
          <a:prstGeom prst="rect">
            <a:avLst/>
          </a:prstGeom>
          <a:ln w="9525" cap="rnd" cmpd="dbl">
            <a:solidFill>
              <a:schemeClr val="accent1"/>
            </a:solidFill>
            <a:bevel/>
            <a:headEnd/>
            <a:tailEnd/>
          </a:ln>
          <a:effectLst>
            <a:outerShdw blurRad="63500" sx="102000" sy="102000" algn="ctr" rotWithShape="0">
              <a:srgbClr val="142F50">
                <a:alpha val="40000"/>
              </a:srgbClr>
            </a:outerShdw>
          </a:effectLst>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00" b="1" u="sng">
                <a:solidFill>
                  <a:prstClr val="black"/>
                </a:solidFill>
              </a:rPr>
              <a:t>Phase 1</a:t>
            </a:r>
            <a:r>
              <a:rPr lang="en-US" sz="1000" b="1" u="sng">
                <a:solidFill>
                  <a:prstClr val="black"/>
                </a:solidFill>
                <a:cs typeface="Times New Roman" pitchFamily="18" charset="0"/>
              </a:rPr>
              <a:t> Bozoy-Shymkent section:</a:t>
            </a:r>
          </a:p>
          <a:p>
            <a:r>
              <a:rPr lang="en-US" sz="1000" b="1">
                <a:solidFill>
                  <a:prstClr val="black"/>
                </a:solidFill>
                <a:cs typeface="Times New Roman" pitchFamily="18" charset="0"/>
              </a:rPr>
              <a:t>      Throughput capacity - up to 6 bln.m3/year</a:t>
            </a:r>
          </a:p>
          <a:p>
            <a:pPr algn="l"/>
            <a:endParaRPr lang="ru-RU" sz="1000" dirty="0" smtClean="0">
              <a:solidFill>
                <a:prstClr val="black"/>
              </a:solidFill>
              <a:cs typeface="Times New Roman" pitchFamily="18" charset="0"/>
            </a:endParaRPr>
          </a:p>
          <a:p>
            <a:pPr algn="l"/>
            <a:r>
              <a:rPr lang="en-US" sz="1000">
                <a:solidFill>
                  <a:prstClr val="black"/>
                </a:solidFill>
                <a:cs typeface="Times New Roman" pitchFamily="18" charset="0"/>
              </a:rPr>
              <a:t>Linear part length                          – 1143 km. </a:t>
            </a:r>
          </a:p>
          <a:p>
            <a:pPr algn="l"/>
            <a:r>
              <a:rPr lang="en-US" sz="1000">
                <a:solidFill>
                  <a:prstClr val="black"/>
                </a:solidFill>
                <a:cs typeface="Times New Roman" pitchFamily="18" charset="0"/>
              </a:rPr>
              <a:t>Diameter - 1067 mm; </a:t>
            </a:r>
          </a:p>
          <a:p>
            <a:pPr algn="l"/>
            <a:r>
              <a:rPr lang="en-US" sz="1000">
                <a:solidFill>
                  <a:prstClr val="black"/>
                </a:solidFill>
                <a:cs typeface="Times New Roman" pitchFamily="18" charset="0"/>
              </a:rPr>
              <a:t>Design pressure - 9.8 МPa; </a:t>
            </a:r>
          </a:p>
          <a:p>
            <a:pPr algn="l"/>
            <a:r>
              <a:rPr lang="en-US" sz="1000">
                <a:solidFill>
                  <a:prstClr val="black"/>
                </a:solidFill>
                <a:cs typeface="Times New Roman" pitchFamily="18" charset="0"/>
              </a:rPr>
              <a:t>Bozoy compressor station                  – 5 units. </a:t>
            </a:r>
          </a:p>
          <a:p>
            <a:pPr algn="l"/>
            <a:r>
              <a:rPr lang="en-US" sz="1000">
                <a:solidFill>
                  <a:prstClr val="black"/>
                </a:solidFill>
                <a:cs typeface="Times New Roman" pitchFamily="18" charset="0"/>
              </a:rPr>
              <a:t>Emergency-response centers–  4  units. </a:t>
            </a:r>
          </a:p>
          <a:p>
            <a:pPr algn="l"/>
            <a:r>
              <a:rPr lang="en-US" sz="1000">
                <a:solidFill>
                  <a:prstClr val="black"/>
                </a:solidFill>
                <a:cs typeface="Times New Roman" pitchFamily="18" charset="0"/>
              </a:rPr>
              <a:t>Shift camps                                           – 5 units. </a:t>
            </a:r>
          </a:p>
          <a:p>
            <a:pPr algn="l"/>
            <a:r>
              <a:rPr lang="en-US" sz="1000">
                <a:solidFill>
                  <a:prstClr val="black"/>
                </a:solidFill>
                <a:cs typeface="Times New Roman" pitchFamily="18" charset="0"/>
              </a:rPr>
              <a:t>Gas-metering stations                          - 2 units </a:t>
            </a:r>
          </a:p>
        </p:txBody>
      </p:sp>
      <p:sp useBgFill="1">
        <p:nvSpPr>
          <p:cNvPr id="166" name="Объект 2"/>
          <p:cNvSpPr txBox="1">
            <a:spLocks/>
          </p:cNvSpPr>
          <p:nvPr/>
        </p:nvSpPr>
        <p:spPr bwMode="auto">
          <a:xfrm>
            <a:off x="60051" y="5381907"/>
            <a:ext cx="3524879" cy="1258542"/>
          </a:xfrm>
          <a:prstGeom prst="rect">
            <a:avLst/>
          </a:prstGeom>
          <a:ln w="9525" cap="rnd" cmpd="dbl">
            <a:solidFill>
              <a:schemeClr val="accent1"/>
            </a:solidFill>
            <a:bevel/>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000" b="1" u="sng">
                <a:solidFill>
                  <a:prstClr val="black"/>
                </a:solidFill>
                <a:cs typeface="Times New Roman" pitchFamily="18" charset="0"/>
              </a:rPr>
              <a:t>Phase 2 Beineu-Bozoy section:</a:t>
            </a:r>
          </a:p>
          <a:p>
            <a:pPr marL="0" indent="0">
              <a:spcBef>
                <a:spcPts val="0"/>
              </a:spcBef>
              <a:buFont typeface="Arial" charset="0"/>
              <a:buNone/>
            </a:pPr>
            <a:r>
              <a:rPr lang="en-US" sz="1000" b="1">
                <a:solidFill>
                  <a:prstClr val="black"/>
                </a:solidFill>
                <a:cs typeface="Times New Roman" pitchFamily="18" charset="0"/>
              </a:rPr>
              <a:t>Increase of throughput capacity - up to 10 bln.m3/year </a:t>
            </a:r>
          </a:p>
          <a:p>
            <a:pPr marL="0" indent="0">
              <a:lnSpc>
                <a:spcPct val="80000"/>
              </a:lnSpc>
              <a:buFont typeface="Arial" charset="0"/>
              <a:buNone/>
            </a:pPr>
            <a:r>
              <a:rPr lang="en-US" sz="1000" b="1">
                <a:solidFill>
                  <a:prstClr val="black"/>
                </a:solidFill>
                <a:cs typeface="Times New Roman" pitchFamily="18" charset="0"/>
              </a:rPr>
              <a:t>      </a:t>
            </a:r>
          </a:p>
          <a:p>
            <a:pPr marL="0" indent="0">
              <a:lnSpc>
                <a:spcPct val="80000"/>
              </a:lnSpc>
              <a:buFont typeface="Arial" charset="0"/>
              <a:buNone/>
            </a:pPr>
            <a:r>
              <a:rPr lang="en-US" sz="1000">
                <a:solidFill>
                  <a:prstClr val="black"/>
                </a:solidFill>
                <a:cs typeface="Times New Roman" pitchFamily="18" charset="0"/>
              </a:rPr>
              <a:t>Linear part length                          – 311 km. </a:t>
            </a:r>
          </a:p>
          <a:p>
            <a:pPr marL="0" indent="0">
              <a:lnSpc>
                <a:spcPct val="80000"/>
              </a:lnSpc>
              <a:buFont typeface="Arial" charset="0"/>
              <a:buNone/>
            </a:pPr>
            <a:r>
              <a:rPr lang="en-US" sz="1000">
                <a:solidFill>
                  <a:prstClr val="black"/>
                </a:solidFill>
                <a:cs typeface="Times New Roman" pitchFamily="18" charset="0"/>
              </a:rPr>
              <a:t>Diameter - 1067 mm; </a:t>
            </a:r>
          </a:p>
          <a:p>
            <a:pPr marL="0" indent="0">
              <a:lnSpc>
                <a:spcPct val="80000"/>
              </a:lnSpc>
              <a:buFont typeface="Arial" charset="0"/>
              <a:buNone/>
            </a:pPr>
            <a:r>
              <a:rPr lang="en-US" sz="1000">
                <a:solidFill>
                  <a:prstClr val="black"/>
                </a:solidFill>
                <a:cs typeface="Times New Roman" pitchFamily="18" charset="0"/>
              </a:rPr>
              <a:t>Design pressure  - 7,4 МPa. </a:t>
            </a:r>
          </a:p>
          <a:p>
            <a:pPr marL="0" indent="0">
              <a:lnSpc>
                <a:spcPct val="80000"/>
              </a:lnSpc>
              <a:buFont typeface="Arial" charset="0"/>
              <a:buNone/>
            </a:pPr>
            <a:r>
              <a:rPr lang="en-US" sz="1000">
                <a:solidFill>
                  <a:prstClr val="black"/>
                </a:solidFill>
                <a:cs typeface="Times New Roman" pitchFamily="18" charset="0"/>
              </a:rPr>
              <a:t>Karaozek CS compressor station                  – 3 units. </a:t>
            </a:r>
          </a:p>
          <a:p>
            <a:pPr marL="0" indent="0">
              <a:lnSpc>
                <a:spcPct val="80000"/>
              </a:lnSpc>
              <a:buFont typeface="Arial" charset="0"/>
              <a:buNone/>
            </a:pPr>
            <a:r>
              <a:rPr lang="en-US" sz="1000">
                <a:solidFill>
                  <a:prstClr val="black"/>
                </a:solidFill>
                <a:cs typeface="Times New Roman" pitchFamily="18" charset="0"/>
              </a:rPr>
              <a:t>Gas-metering station                          - 1 unit </a:t>
            </a:r>
          </a:p>
        </p:txBody>
      </p:sp>
      <p:cxnSp>
        <p:nvCxnSpPr>
          <p:cNvPr id="170" name="Прямая соединительная линия 169"/>
          <p:cNvCxnSpPr/>
          <p:nvPr/>
        </p:nvCxnSpPr>
        <p:spPr>
          <a:xfrm flipV="1">
            <a:off x="2164153" y="1844675"/>
            <a:ext cx="1598719" cy="279913"/>
          </a:xfrm>
          <a:prstGeom prst="line">
            <a:avLst/>
          </a:prstGeom>
          <a:ln w="76200" cmpd="sng">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6" name="Text Box 36"/>
          <p:cNvSpPr txBox="1">
            <a:spLocks noChangeArrowheads="1"/>
          </p:cNvSpPr>
          <p:nvPr/>
        </p:nvSpPr>
        <p:spPr bwMode="auto">
          <a:xfrm>
            <a:off x="5743615" y="3096260"/>
            <a:ext cx="1107996"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Karaozek CS</a:t>
            </a:r>
          </a:p>
        </p:txBody>
      </p:sp>
      <p:sp>
        <p:nvSpPr>
          <p:cNvPr id="188" name="Блок-схема: магнитный диск 187"/>
          <p:cNvSpPr/>
          <p:nvPr/>
        </p:nvSpPr>
        <p:spPr>
          <a:xfrm>
            <a:off x="5484812" y="3150397"/>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useBgFill="1">
        <p:nvSpPr>
          <p:cNvPr id="189" name="Text Box 36"/>
          <p:cNvSpPr txBox="1">
            <a:spLocks noChangeArrowheads="1"/>
          </p:cNvSpPr>
          <p:nvPr/>
        </p:nvSpPr>
        <p:spPr bwMode="auto">
          <a:xfrm>
            <a:off x="4114113" y="3487579"/>
            <a:ext cx="1414170"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Karaozek ERC/SC</a:t>
            </a:r>
          </a:p>
        </p:txBody>
      </p:sp>
      <p:cxnSp>
        <p:nvCxnSpPr>
          <p:cNvPr id="51" name="Прямая соединительная линия 50"/>
          <p:cNvCxnSpPr/>
          <p:nvPr/>
        </p:nvCxnSpPr>
        <p:spPr>
          <a:xfrm flipV="1">
            <a:off x="431045" y="2207851"/>
            <a:ext cx="1640643" cy="624295"/>
          </a:xfrm>
          <a:prstGeom prst="line">
            <a:avLst/>
          </a:prstGeom>
          <a:ln w="762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Блок-схема: магнитный диск 48"/>
          <p:cNvSpPr/>
          <p:nvPr/>
        </p:nvSpPr>
        <p:spPr>
          <a:xfrm>
            <a:off x="2000250" y="2045650"/>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Равнобедренный треугольник 7"/>
          <p:cNvSpPr/>
          <p:nvPr/>
        </p:nvSpPr>
        <p:spPr>
          <a:xfrm>
            <a:off x="2147201" y="1811470"/>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5" name="Text Box 14"/>
          <p:cNvSpPr txBox="1">
            <a:spLocks noChangeArrowheads="1"/>
          </p:cNvSpPr>
          <p:nvPr/>
        </p:nvSpPr>
        <p:spPr bwMode="auto">
          <a:xfrm>
            <a:off x="2352393" y="1676400"/>
            <a:ext cx="1076607"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Bozoy GMS</a:t>
            </a:r>
          </a:p>
        </p:txBody>
      </p:sp>
      <p:sp>
        <p:nvSpPr>
          <p:cNvPr id="56" name="Равнобедренный треугольник 55"/>
          <p:cNvSpPr/>
          <p:nvPr/>
        </p:nvSpPr>
        <p:spPr>
          <a:xfrm>
            <a:off x="8397055" y="5381907"/>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7" name="Text Box 14"/>
          <p:cNvSpPr txBox="1">
            <a:spLocks noChangeArrowheads="1"/>
          </p:cNvSpPr>
          <p:nvPr/>
        </p:nvSpPr>
        <p:spPr bwMode="auto">
          <a:xfrm>
            <a:off x="7164289" y="5541445"/>
            <a:ext cx="119775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Akbulak GMS</a:t>
            </a:r>
          </a:p>
        </p:txBody>
      </p:sp>
      <p:sp useBgFill="1">
        <p:nvSpPr>
          <p:cNvPr id="58" name="Text Box 36"/>
          <p:cNvSpPr txBox="1">
            <a:spLocks noChangeArrowheads="1"/>
          </p:cNvSpPr>
          <p:nvPr/>
        </p:nvSpPr>
        <p:spPr bwMode="auto">
          <a:xfrm>
            <a:off x="5709016" y="4361100"/>
            <a:ext cx="1335622"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Shornak ERC/SC</a:t>
            </a:r>
          </a:p>
        </p:txBody>
      </p:sp>
      <p:sp>
        <p:nvSpPr>
          <p:cNvPr id="59" name="Rectangle 35"/>
          <p:cNvSpPr>
            <a:spLocks noChangeArrowheads="1"/>
          </p:cNvSpPr>
          <p:nvPr/>
        </p:nvSpPr>
        <p:spPr bwMode="auto">
          <a:xfrm>
            <a:off x="4038600" y="2543882"/>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0" name="Text Box 36"/>
          <p:cNvSpPr txBox="1">
            <a:spLocks noChangeArrowheads="1"/>
          </p:cNvSpPr>
          <p:nvPr/>
        </p:nvSpPr>
        <p:spPr bwMode="auto">
          <a:xfrm>
            <a:off x="2692501" y="2514600"/>
            <a:ext cx="1269899"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Aksuat ERC/SC</a:t>
            </a:r>
          </a:p>
        </p:txBody>
      </p:sp>
      <p:sp>
        <p:nvSpPr>
          <p:cNvPr id="61" name="Равнобедренный треугольник 60"/>
          <p:cNvSpPr/>
          <p:nvPr/>
        </p:nvSpPr>
        <p:spPr>
          <a:xfrm>
            <a:off x="238911" y="2706168"/>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2" name="Text Box 14"/>
          <p:cNvSpPr txBox="1">
            <a:spLocks noChangeArrowheads="1"/>
          </p:cNvSpPr>
          <p:nvPr/>
        </p:nvSpPr>
        <p:spPr bwMode="auto">
          <a:xfrm>
            <a:off x="564359" y="2810819"/>
            <a:ext cx="115014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Beineu GMS</a:t>
            </a:r>
          </a:p>
        </p:txBody>
      </p:sp>
      <p:sp>
        <p:nvSpPr>
          <p:cNvPr id="63" name="Rectangle 35"/>
          <p:cNvSpPr>
            <a:spLocks noChangeArrowheads="1"/>
          </p:cNvSpPr>
          <p:nvPr/>
        </p:nvSpPr>
        <p:spPr bwMode="auto">
          <a:xfrm>
            <a:off x="3584930" y="165599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4" name="Text Box 36"/>
          <p:cNvSpPr txBox="1">
            <a:spLocks noChangeArrowheads="1"/>
          </p:cNvSpPr>
          <p:nvPr/>
        </p:nvSpPr>
        <p:spPr bwMode="auto">
          <a:xfrm>
            <a:off x="3837333" y="1532879"/>
            <a:ext cx="1572867"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a:solidFill>
                  <a:srgbClr val="000000"/>
                </a:solidFill>
              </a:rPr>
              <a:t>Saksaulsk ERC/SC</a:t>
            </a:r>
          </a:p>
        </p:txBody>
      </p:sp>
      <p:cxnSp>
        <p:nvCxnSpPr>
          <p:cNvPr id="54" name="Прямая соединительная линия 53"/>
          <p:cNvCxnSpPr/>
          <p:nvPr/>
        </p:nvCxnSpPr>
        <p:spPr>
          <a:xfrm>
            <a:off x="8008" y="656147"/>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63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2532"/>
            <a:ext cx="9144000" cy="744668"/>
          </a:xfrm>
        </p:spPr>
        <p:txBody>
          <a:bodyPr>
            <a:noAutofit/>
          </a:bodyPr>
          <a:lstStyle/>
          <a:p>
            <a:pPr lvl="0"/>
            <a:r>
              <a:rPr lang="en-US" sz="2400" b="1">
                <a:solidFill>
                  <a:srgbClr val="002060"/>
                </a:solidFill>
                <a:latin typeface="+mn-lt"/>
                <a:ea typeface="+mn-ea"/>
                <a:cs typeface="Times New Roman" panose="02020603050405020304" pitchFamily="18" charset="0"/>
              </a:rPr>
              <a:t>On work performed  with consumers of regulated services for 2017</a:t>
            </a:r>
          </a:p>
        </p:txBody>
      </p:sp>
      <p:sp>
        <p:nvSpPr>
          <p:cNvPr id="3" name="Объект 2"/>
          <p:cNvSpPr>
            <a:spLocks noGrp="1"/>
          </p:cNvSpPr>
          <p:nvPr>
            <p:ph idx="1"/>
          </p:nvPr>
        </p:nvSpPr>
        <p:spPr>
          <a:xfrm>
            <a:off x="179512" y="1248000"/>
            <a:ext cx="8496944" cy="4824536"/>
          </a:xfrm>
          <a:prstGeom prst="rect">
            <a:avLst/>
          </a:prstGeom>
        </p:spPr>
        <p:txBody>
          <a:bodyPr>
            <a:noAutofit/>
          </a:bodyPr>
          <a:lstStyle/>
          <a:p>
            <a:pPr marL="0" lvl="0" indent="0" algn="just" eaLnBrk="0" hangingPunct="0">
              <a:spcBef>
                <a:spcPts val="0"/>
              </a:spcBef>
              <a:spcAft>
                <a:spcPts val="600"/>
              </a:spcAft>
              <a:buNone/>
            </a:pPr>
            <a:r>
              <a:rPr lang="en-US" sz="1600" b="1"/>
              <a:t>      During the reporting period the Partnership has performed: </a:t>
            </a:r>
          </a:p>
          <a:p>
            <a:pPr marL="0" lvl="0" indent="0" algn="just" eaLnBrk="0" hangingPunct="0">
              <a:spcBef>
                <a:spcPts val="0"/>
              </a:spcBef>
              <a:spcAft>
                <a:spcPts val="600"/>
              </a:spcAft>
              <a:buNone/>
            </a:pPr>
            <a:endParaRPr lang="en-US" sz="1600" b="1" dirty="0" smtClean="0"/>
          </a:p>
          <a:p>
            <a:pPr algn="just" eaLnBrk="0" hangingPunct="0">
              <a:spcBef>
                <a:spcPts val="0"/>
              </a:spcBef>
              <a:spcAft>
                <a:spcPts val="600"/>
              </a:spcAft>
              <a:buFont typeface="Wingdings" panose="05000000000000000000" pitchFamily="2" charset="2"/>
              <a:buChar char="q"/>
            </a:pPr>
            <a:r>
              <a:rPr lang="en-US" sz="1600"/>
              <a:t>The conclusion of the contract for the transportation of gas via the main gas pipeline with a consumer of the regulated service, in accordance with the standard contract;</a:t>
            </a:r>
          </a:p>
          <a:p>
            <a:pPr lvl="0" algn="just" eaLnBrk="0" hangingPunct="0">
              <a:spcBef>
                <a:spcPts val="0"/>
              </a:spcBef>
              <a:spcAft>
                <a:spcPts val="600"/>
              </a:spcAft>
              <a:buFont typeface="Wingdings" panose="05000000000000000000" pitchFamily="2" charset="2"/>
              <a:buChar char="q"/>
            </a:pPr>
            <a:r>
              <a:rPr kumimoji="1" lang="en-US" sz="1600"/>
              <a:t>Holding a hearing of the annual report on its activities for 2016, in accordance with sub-item 7-3) of Article 7 of the Law of the Republic of Kazakhstan "On Natural Monopolies and Regulated Markets" and the Rules for performance of  the Annual Report on the Activity of the Natural Monopoly Entity on the Provision of Regulated Services (Goods, Works) toward consumers and other interested parties, approved by the Order of the Minister of National Economy of the Republic of Kazakhstan dated December 18, 2014 No. 150;</a:t>
            </a:r>
          </a:p>
          <a:p>
            <a:pPr lvl="0" algn="just">
              <a:spcBef>
                <a:spcPts val="0"/>
              </a:spcBef>
              <a:spcAft>
                <a:spcPts val="600"/>
              </a:spcAft>
              <a:buFont typeface="Wingdings" panose="05000000000000000000" pitchFamily="2" charset="2"/>
              <a:buChar char="q"/>
            </a:pPr>
            <a:r>
              <a:rPr lang="en-US" sz="1600"/>
              <a:t>Complaints on the quality of the services provided for the transportation of gas via the main gas pipeline were not received from the consumer.</a:t>
            </a:r>
          </a:p>
          <a:p>
            <a:pPr marL="182563" indent="-160338" algn="just" eaLnBrk="0" hangingPunct="0">
              <a:spcBef>
                <a:spcPts val="0"/>
              </a:spcBef>
            </a:pPr>
            <a:endParaRPr kumimoji="1" lang="ru-RU" sz="1600" dirty="0">
              <a:solidFill>
                <a:srgbClr val="000000"/>
              </a:solidFill>
            </a:endParaRPr>
          </a:p>
          <a:p>
            <a:pPr marL="0" indent="0" algn="just" eaLnBrk="0" hangingPunct="0">
              <a:spcBef>
                <a:spcPts val="0"/>
              </a:spcBef>
              <a:buNone/>
            </a:pPr>
            <a:r>
              <a:rPr kumimoji="1" lang="en-US" sz="1600">
                <a:solidFill>
                  <a:srgbClr val="000000"/>
                </a:solidFill>
              </a:rPr>
              <a:t>	</a:t>
            </a:r>
          </a:p>
          <a:p>
            <a:pPr marL="0" indent="0" algn="just" eaLnBrk="0" hangingPunct="0">
              <a:spcBef>
                <a:spcPts val="0"/>
              </a:spcBef>
              <a:buNone/>
            </a:pPr>
            <a:endParaRPr kumimoji="1" lang="ru-RU" altLang="ru-RU" sz="1600" dirty="0">
              <a:solidFill>
                <a:srgbClr val="000000"/>
              </a:solidFill>
            </a:endParaRPr>
          </a:p>
          <a:p>
            <a:pPr marL="0" indent="0" algn="just">
              <a:spcBef>
                <a:spcPts val="0"/>
              </a:spcBef>
              <a:buNone/>
            </a:pPr>
            <a:r>
              <a:rPr kumimoji="1" lang="en-US" sz="1600">
                <a:solidFill>
                  <a:srgbClr val="000000"/>
                </a:solidFill>
              </a:rPr>
              <a:t>	</a:t>
            </a:r>
          </a:p>
          <a:p>
            <a:pPr marL="0" indent="0" algn="just">
              <a:spcBef>
                <a:spcPts val="0"/>
              </a:spcBef>
              <a:buNone/>
            </a:pPr>
            <a:r>
              <a:rPr kumimoji="1" lang="en-US" sz="1600">
                <a:solidFill>
                  <a:srgbClr val="000000"/>
                </a:solidFill>
              </a:rPr>
              <a:t>	</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p:txBody>
      </p:sp>
      <p:cxnSp>
        <p:nvCxnSpPr>
          <p:cNvPr id="6" name="Прямая соединительная линия 5"/>
          <p:cNvCxnSpPr/>
          <p:nvPr/>
        </p:nvCxnSpPr>
        <p:spPr>
          <a:xfrm>
            <a:off x="0" y="980728"/>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453336"/>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5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648072"/>
          </a:xfrm>
        </p:spPr>
        <p:txBody>
          <a:bodyPr>
            <a:noAutofit/>
          </a:bodyPr>
          <a:lstStyle/>
          <a:p>
            <a:r>
              <a:rPr lang="en-US" sz="2400" b="1">
                <a:solidFill>
                  <a:srgbClr val="002060"/>
                </a:solidFill>
                <a:latin typeface="+mn-lt"/>
                <a:cs typeface="Times New Roman" panose="02020603050405020304" pitchFamily="18" charset="0"/>
              </a:rPr>
              <a:t>Scopes of provided regulated services for 2017</a:t>
            </a:r>
          </a:p>
        </p:txBody>
      </p:sp>
      <p:sp>
        <p:nvSpPr>
          <p:cNvPr id="3" name="Объект 2"/>
          <p:cNvSpPr>
            <a:spLocks noGrp="1"/>
          </p:cNvSpPr>
          <p:nvPr>
            <p:ph idx="1"/>
          </p:nvPr>
        </p:nvSpPr>
        <p:spPr>
          <a:xfrm>
            <a:off x="0" y="966715"/>
            <a:ext cx="9144000" cy="734093"/>
          </a:xfrm>
          <a:prstGeom prst="rect">
            <a:avLst/>
          </a:prstGeom>
        </p:spPr>
        <p:txBody>
          <a:bodyPr>
            <a:noAutofit/>
          </a:bodyPr>
          <a:lstStyle/>
          <a:p>
            <a:pPr marL="0" indent="0" algn="just" eaLnBrk="0" hangingPunct="0">
              <a:spcBef>
                <a:spcPts val="0"/>
              </a:spcBef>
              <a:buNone/>
            </a:pPr>
            <a:r>
              <a:rPr kumimoji="1" lang="en-US" sz="1600">
                <a:solidFill>
                  <a:srgbClr val="000000"/>
                </a:solidFill>
              </a:rPr>
              <a:t>	</a:t>
            </a:r>
          </a:p>
          <a:p>
            <a:pPr marL="0" indent="0" algn="just" eaLnBrk="0" hangingPunct="0">
              <a:spcBef>
                <a:spcPts val="0"/>
              </a:spcBef>
              <a:buNone/>
            </a:pPr>
            <a:r>
              <a:rPr kumimoji="1" lang="en-US" sz="1600">
                <a:solidFill>
                  <a:srgbClr val="000000"/>
                </a:solidFill>
              </a:rPr>
              <a:t>	</a:t>
            </a:r>
          </a:p>
          <a:p>
            <a:pPr marL="0" indent="0" algn="just">
              <a:spcBef>
                <a:spcPts val="0"/>
              </a:spcBef>
              <a:buNone/>
            </a:pPr>
            <a:r>
              <a:rPr kumimoji="1" lang="en-US" sz="1600">
                <a:solidFill>
                  <a:srgbClr val="000000"/>
                </a:solidFill>
              </a:rPr>
              <a:t>	</a:t>
            </a:r>
          </a:p>
          <a:p>
            <a:pPr marL="0" indent="0" algn="just">
              <a:spcBef>
                <a:spcPts val="0"/>
              </a:spcBef>
              <a:buNone/>
            </a:pPr>
            <a:r>
              <a:rPr kumimoji="1" lang="en-US" sz="1600">
                <a:solidFill>
                  <a:srgbClr val="000000"/>
                </a:solidFill>
              </a:rPr>
              <a:t>	</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p:txBody>
      </p:sp>
      <p:cxnSp>
        <p:nvCxnSpPr>
          <p:cNvPr id="6" name="Прямая соединительная линия 5"/>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2522116411"/>
              </p:ext>
            </p:extLst>
          </p:nvPr>
        </p:nvGraphicFramePr>
        <p:xfrm>
          <a:off x="103066" y="1124744"/>
          <a:ext cx="8933430" cy="1596603"/>
        </p:xfrm>
        <a:graphic>
          <a:graphicData uri="http://schemas.openxmlformats.org/drawingml/2006/table">
            <a:tbl>
              <a:tblPr firstRow="1" bandRow="1">
                <a:tableStyleId>{5940675A-B579-460E-94D1-54222C63F5DA}</a:tableStyleId>
              </a:tblPr>
              <a:tblGrid>
                <a:gridCol w="505828">
                  <a:extLst>
                    <a:ext uri="{9D8B030D-6E8A-4147-A177-3AD203B41FA5}">
                      <a16:colId xmlns:a16="http://schemas.microsoft.com/office/drawing/2014/main" val="20000"/>
                    </a:ext>
                  </a:extLst>
                </a:gridCol>
                <a:gridCol w="3821379">
                  <a:extLst>
                    <a:ext uri="{9D8B030D-6E8A-4147-A177-3AD203B41FA5}">
                      <a16:colId xmlns:a16="http://schemas.microsoft.com/office/drawing/2014/main" val="20001"/>
                    </a:ext>
                  </a:extLst>
                </a:gridCol>
                <a:gridCol w="1007611">
                  <a:extLst>
                    <a:ext uri="{9D8B030D-6E8A-4147-A177-3AD203B41FA5}">
                      <a16:colId xmlns:a16="http://schemas.microsoft.com/office/drawing/2014/main" val="20002"/>
                    </a:ext>
                  </a:extLst>
                </a:gridCol>
                <a:gridCol w="1988713">
                  <a:extLst>
                    <a:ext uri="{9D8B030D-6E8A-4147-A177-3AD203B41FA5}">
                      <a16:colId xmlns:a16="http://schemas.microsoft.com/office/drawing/2014/main" val="20003"/>
                    </a:ext>
                  </a:extLst>
                </a:gridCol>
                <a:gridCol w="1609899">
                  <a:extLst>
                    <a:ext uri="{9D8B030D-6E8A-4147-A177-3AD203B41FA5}">
                      <a16:colId xmlns:a16="http://schemas.microsoft.com/office/drawing/2014/main" val="20004"/>
                    </a:ext>
                  </a:extLst>
                </a:gridCol>
              </a:tblGrid>
              <a:tr h="475253">
                <a:tc>
                  <a:txBody>
                    <a:bodyPr/>
                    <a:lstStyle/>
                    <a:p>
                      <a:pPr algn="ctr">
                        <a:lnSpc>
                          <a:spcPct val="100000"/>
                        </a:lnSpc>
                        <a:spcAft>
                          <a:spcPts val="0"/>
                        </a:spcAft>
                      </a:pPr>
                      <a:r>
                        <a:rPr lang="en-US" sz="1600" b="1"/>
                        <a:t>Ser.No.</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a:t>Title</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a:t>UoM</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a:t>In the approved tariff estimate </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a:t>Actual execution</a:t>
                      </a:r>
                    </a:p>
                  </a:txBody>
                  <a:tcPr marL="68580" marR="68580" marT="0" marB="0" anchor="ctr">
                    <a:solidFill>
                      <a:schemeClr val="tx2">
                        <a:lumMod val="20000"/>
                        <a:lumOff val="80000"/>
                      </a:schemeClr>
                    </a:solidFill>
                  </a:tcPr>
                </a:tc>
                <a:extLst>
                  <a:ext uri="{0D108BD9-81ED-4DB2-BD59-A6C34878D82A}">
                    <a16:rowId xmlns:a16="http://schemas.microsoft.com/office/drawing/2014/main" val="10000"/>
                  </a:ext>
                </a:extLst>
              </a:tr>
              <a:tr h="528059">
                <a:tc>
                  <a:txBody>
                    <a:bodyPr/>
                    <a:lstStyle/>
                    <a:p>
                      <a:pPr algn="ctr">
                        <a:lnSpc>
                          <a:spcPct val="100000"/>
                        </a:lnSpc>
                        <a:spcAft>
                          <a:spcPts val="0"/>
                        </a:spcAft>
                      </a:pPr>
                      <a:r>
                        <a:rPr lang="en-US" sz="1600"/>
                        <a:t>1</a:t>
                      </a:r>
                    </a:p>
                  </a:txBody>
                  <a:tcPr marL="68580" marR="68580" marT="0" marB="0" anchor="ctr"/>
                </a:tc>
                <a:tc>
                  <a:txBody>
                    <a:bodyPr/>
                    <a:lstStyle/>
                    <a:p>
                      <a:pPr>
                        <a:lnSpc>
                          <a:spcPct val="100000"/>
                        </a:lnSpc>
                        <a:spcAft>
                          <a:spcPts val="0"/>
                        </a:spcAft>
                      </a:pPr>
                      <a:r>
                        <a:rPr lang="en-US" sz="1600"/>
                        <a:t>Scope of commercial gas transportation via the main gas pipeline</a:t>
                      </a:r>
                    </a:p>
                  </a:txBody>
                  <a:tcPr marL="68580" marR="68580" marT="0" marB="0" anchor="ctr"/>
                </a:tc>
                <a:tc>
                  <a:txBody>
                    <a:bodyPr/>
                    <a:lstStyle/>
                    <a:p>
                      <a:pPr algn="ctr">
                        <a:lnSpc>
                          <a:spcPct val="100000"/>
                        </a:lnSpc>
                        <a:spcAft>
                          <a:spcPts val="0"/>
                        </a:spcAft>
                      </a:pPr>
                      <a:r>
                        <a:rPr lang="en-US" sz="1600"/>
                        <a:t>thous.m3</a:t>
                      </a:r>
                    </a:p>
                  </a:txBody>
                  <a:tcPr marL="68580" marR="68580" marT="0" marB="0" anchor="ctr"/>
                </a:tc>
                <a:tc>
                  <a:txBody>
                    <a:bodyPr/>
                    <a:lstStyle/>
                    <a:p>
                      <a:pPr algn="ctr">
                        <a:lnSpc>
                          <a:spcPct val="100000"/>
                        </a:lnSpc>
                        <a:spcAft>
                          <a:spcPts val="0"/>
                        </a:spcAft>
                      </a:pPr>
                      <a:r>
                        <a:rPr lang="en-US" sz="1600"/>
                        <a:t>5 000 000</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4 376 993</a:t>
                      </a:r>
                    </a:p>
                  </a:txBody>
                  <a:tcPr marL="68580" marR="68580" marT="0" marB="0" anchor="ctr"/>
                </a:tc>
                <a:extLst>
                  <a:ext uri="{0D108BD9-81ED-4DB2-BD59-A6C34878D82A}">
                    <a16:rowId xmlns:a16="http://schemas.microsoft.com/office/drawing/2014/main" val="10001"/>
                  </a:ext>
                </a:extLst>
              </a:tr>
              <a:tr h="580864">
                <a:tc>
                  <a:txBody>
                    <a:bodyPr/>
                    <a:lstStyle/>
                    <a:p>
                      <a:pPr algn="ctr">
                        <a:lnSpc>
                          <a:spcPct val="100000"/>
                        </a:lnSpc>
                        <a:spcAft>
                          <a:spcPts val="0"/>
                        </a:spcAft>
                      </a:pPr>
                      <a:r>
                        <a:rPr lang="en-US" sz="1600"/>
                        <a:t>2</a:t>
                      </a:r>
                    </a:p>
                  </a:txBody>
                  <a:tcPr marL="68580" marR="68580" marT="0" marB="0" anchor="ctr"/>
                </a:tc>
                <a:tc>
                  <a:txBody>
                    <a:bodyPr/>
                    <a:lstStyle/>
                    <a:p>
                      <a:pPr>
                        <a:lnSpc>
                          <a:spcPct val="100000"/>
                        </a:lnSpc>
                        <a:spcAft>
                          <a:spcPts val="0"/>
                        </a:spcAft>
                      </a:pPr>
                      <a:r>
                        <a:rPr lang="en-US" sz="1600"/>
                        <a:t>Gas for own demands and losses</a:t>
                      </a:r>
                    </a:p>
                  </a:txBody>
                  <a:tcPr marL="68580" marR="68580" marT="0" marB="0" anchor="ctr"/>
                </a:tc>
                <a:tc>
                  <a:txBody>
                    <a:bodyPr/>
                    <a:lstStyle/>
                    <a:p>
                      <a:pPr algn="ctr">
                        <a:lnSpc>
                          <a:spcPct val="100000"/>
                        </a:lnSpc>
                        <a:spcAft>
                          <a:spcPts val="0"/>
                        </a:spcAft>
                      </a:pPr>
                      <a:r>
                        <a:rPr lang="en-US" sz="1600"/>
                        <a:t>thous.m3</a:t>
                      </a:r>
                    </a:p>
                  </a:txBody>
                  <a:tcPr marL="68580" marR="68580" marT="0" marB="0" anchor="ctr"/>
                </a:tc>
                <a:tc>
                  <a:txBody>
                    <a:bodyPr/>
                    <a:lstStyle/>
                    <a:p>
                      <a:pPr marL="0" algn="ctr" defTabSz="914400" rtl="0" eaLnBrk="1" fontAlgn="ctr" latinLnBrk="0" hangingPunct="1">
                        <a:lnSpc>
                          <a:spcPct val="100000"/>
                        </a:lnSpc>
                        <a:spcAft>
                          <a:spcPts val="0"/>
                        </a:spcAft>
                      </a:pPr>
                      <a:r>
                        <a:rPr lang="en-US" sz="1600">
                          <a:solidFill>
                            <a:schemeClr val="tx1"/>
                          </a:solidFill>
                          <a:latin typeface="+mn-lt"/>
                          <a:ea typeface="+mn-ea"/>
                          <a:cs typeface="+mn-cs"/>
                        </a:rPr>
                        <a:t>78 260</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30 052</a:t>
                      </a:r>
                    </a:p>
                  </a:txBody>
                  <a:tcPr marL="68580" marR="68580" marT="0" marB="0" anchor="ctr"/>
                </a:tc>
                <a:extLst>
                  <a:ext uri="{0D108BD9-81ED-4DB2-BD59-A6C34878D82A}">
                    <a16:rowId xmlns:a16="http://schemas.microsoft.com/office/drawing/2014/main" val="10002"/>
                  </a:ext>
                </a:extLst>
              </a:tr>
            </a:tbl>
          </a:graphicData>
        </a:graphic>
      </p:graphicFrame>
      <p:cxnSp>
        <p:nvCxnSpPr>
          <p:cNvPr id="7" name="Прямая соединительная линия 6"/>
          <p:cNvCxnSpPr/>
          <p:nvPr/>
        </p:nvCxnSpPr>
        <p:spPr>
          <a:xfrm>
            <a:off x="0" y="6597352"/>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16" name="Диаграмма 15"/>
          <p:cNvGraphicFramePr>
            <a:graphicFrameLocks/>
          </p:cNvGraphicFramePr>
          <p:nvPr>
            <p:extLst>
              <p:ext uri="{D42A27DB-BD31-4B8C-83A1-F6EECF244321}">
                <p14:modId xmlns:p14="http://schemas.microsoft.com/office/powerpoint/2010/main" val="3344694585"/>
              </p:ext>
            </p:extLst>
          </p:nvPr>
        </p:nvGraphicFramePr>
        <p:xfrm>
          <a:off x="-180528" y="2780928"/>
          <a:ext cx="9577064"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07504" y="6309320"/>
            <a:ext cx="4464496" cy="276999"/>
          </a:xfrm>
          <a:prstGeom prst="rect">
            <a:avLst/>
          </a:prstGeom>
          <a:noFill/>
        </p:spPr>
        <p:txBody>
          <a:bodyPr wrap="square" rtlCol="0">
            <a:spAutoFit/>
          </a:bodyPr>
          <a:lstStyle/>
          <a:p>
            <a:r>
              <a:rPr lang="en-US" sz="1200" i="1"/>
              <a:t>Tariff to the amount of 18 071 KZT/thous.m3 has been applied since 01.03.2016.</a:t>
            </a:r>
          </a:p>
        </p:txBody>
      </p:sp>
    </p:spTree>
    <p:extLst>
      <p:ext uri="{BB962C8B-B14F-4D97-AF65-F5344CB8AC3E}">
        <p14:creationId xmlns:p14="http://schemas.microsoft.com/office/powerpoint/2010/main" val="357666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107504" y="231031"/>
            <a:ext cx="8928992" cy="461665"/>
          </a:xfrm>
          <a:prstGeom prst="rect">
            <a:avLst/>
          </a:prstGeom>
          <a:noFill/>
          <a:ln w="9525">
            <a:noFill/>
            <a:miter lim="800000"/>
            <a:headEnd/>
            <a:tailEnd/>
          </a:ln>
        </p:spPr>
        <p:txBody>
          <a:bodyPr wrap="square">
            <a:spAutoFit/>
          </a:bodyPr>
          <a:lstStyle/>
          <a:p>
            <a:pPr algn="ctr"/>
            <a:r>
              <a:rPr lang="en-US" sz="2400" b="1">
                <a:solidFill>
                  <a:srgbClr val="002060"/>
                </a:solidFill>
                <a:cs typeface="Times New Roman" panose="02020603050405020304" pitchFamily="18" charset="0"/>
              </a:rPr>
              <a:t>Financial and economic indicators for 2017</a:t>
            </a:r>
          </a:p>
        </p:txBody>
      </p:sp>
      <p:sp>
        <p:nvSpPr>
          <p:cNvPr id="8196" name="TextBox 6"/>
          <p:cNvSpPr txBox="1">
            <a:spLocks noChangeArrowheads="1"/>
          </p:cNvSpPr>
          <p:nvPr/>
        </p:nvSpPr>
        <p:spPr bwMode="auto">
          <a:xfrm>
            <a:off x="7164288" y="990909"/>
            <a:ext cx="1440160" cy="307777"/>
          </a:xfrm>
          <a:prstGeom prst="rect">
            <a:avLst/>
          </a:prstGeom>
          <a:noFill/>
          <a:ln w="9525">
            <a:noFill/>
            <a:miter lim="800000"/>
            <a:headEnd/>
            <a:tailEnd/>
          </a:ln>
        </p:spPr>
        <p:txBody>
          <a:bodyPr wrap="square">
            <a:spAutoFit/>
          </a:bodyPr>
          <a:lstStyle/>
          <a:p>
            <a:pPr algn="r"/>
            <a:r>
              <a:rPr lang="en-US" sz="1400" i="1"/>
              <a:t>thous.KZT</a:t>
            </a:r>
          </a:p>
        </p:txBody>
      </p:sp>
      <p:cxnSp>
        <p:nvCxnSpPr>
          <p:cNvPr id="10" name="Прямая соединительная линия 9"/>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703713856"/>
              </p:ext>
            </p:extLst>
          </p:nvPr>
        </p:nvGraphicFramePr>
        <p:xfrm>
          <a:off x="467544" y="1329739"/>
          <a:ext cx="8208912" cy="4897392"/>
        </p:xfrm>
        <a:graphic>
          <a:graphicData uri="http://schemas.openxmlformats.org/drawingml/2006/table">
            <a:tbl>
              <a:tblPr>
                <a:tableStyleId>{5940675A-B579-460E-94D1-54222C63F5DA}</a:tableStyleId>
              </a:tblPr>
              <a:tblGrid>
                <a:gridCol w="6048672">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517422">
                <a:tc>
                  <a:txBody>
                    <a:bodyPr/>
                    <a:lstStyle/>
                    <a:p>
                      <a:pPr algn="ctr" fontAlgn="ctr"/>
                      <a:r>
                        <a:rPr lang="en-US" sz="1600" b="1" u="none" strike="noStrike"/>
                        <a:t>Title</a:t>
                      </a:r>
                    </a:p>
                  </a:txBody>
                  <a:tcPr marL="9525" marR="9525" marT="9525" marB="0" anchor="ctr">
                    <a:solidFill>
                      <a:schemeClr val="tx2">
                        <a:lumMod val="20000"/>
                        <a:lumOff val="80000"/>
                      </a:schemeClr>
                    </a:solidFill>
                  </a:tcPr>
                </a:tc>
                <a:tc>
                  <a:txBody>
                    <a:bodyPr/>
                    <a:lstStyle/>
                    <a:p>
                      <a:pPr algn="ctr" fontAlgn="ctr"/>
                      <a:r>
                        <a:rPr lang="en-US" sz="1600" b="1" u="none" strike="noStrike"/>
                        <a:t> Fact for 2017 </a:t>
                      </a: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437997">
                <a:tc>
                  <a:txBody>
                    <a:bodyPr/>
                    <a:lstStyle/>
                    <a:p>
                      <a:pPr marL="0" indent="0" algn="l" fontAlgn="ctr"/>
                      <a:r>
                        <a:rPr lang="en-US" sz="1600" u="none" strike="noStrike"/>
                        <a:t> Income from core activity</a:t>
                      </a:r>
                    </a:p>
                  </a:txBody>
                  <a:tcPr marL="9525" marR="9525" marT="9525"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a:ln>
                            <a:noFill/>
                          </a:ln>
                        </a:rPr>
                        <a:t>79 096 648 </a:t>
                      </a:r>
                    </a:p>
                  </a:txBody>
                  <a:tcPr marL="8263" marR="8263" marT="8263" marB="0" anchor="ctr" horzOverflow="overflow"/>
                </a:tc>
                <a:extLst>
                  <a:ext uri="{0D108BD9-81ED-4DB2-BD59-A6C34878D82A}">
                    <a16:rowId xmlns:a16="http://schemas.microsoft.com/office/drawing/2014/main" val="10001"/>
                  </a:ext>
                </a:extLst>
              </a:tr>
              <a:tr h="437997">
                <a:tc>
                  <a:txBody>
                    <a:bodyPr/>
                    <a:lstStyle/>
                    <a:p>
                      <a:pPr algn="l" fontAlgn="ctr"/>
                      <a:r>
                        <a:rPr kumimoji="0" lang="en-US" sz="1600" u="none" strike="noStrike" cap="none" normalizeH="0" baseline="0">
                          <a:ln>
                            <a:noFill/>
                          </a:ln>
                        </a:rPr>
                        <a:t> Net cost for services rendering </a:t>
                      </a:r>
                    </a:p>
                  </a:txBody>
                  <a:tcPr marL="9525" marR="9525" marT="9525"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a:ln>
                            <a:noFill/>
                          </a:ln>
                        </a:rPr>
                        <a:t>(16 264 208)</a:t>
                      </a:r>
                    </a:p>
                  </a:txBody>
                  <a:tcPr marL="8263" marR="8263" marT="8263" marB="0" anchor="ctr" horzOverflow="overflow"/>
                </a:tc>
                <a:extLst>
                  <a:ext uri="{0D108BD9-81ED-4DB2-BD59-A6C34878D82A}">
                    <a16:rowId xmlns:a16="http://schemas.microsoft.com/office/drawing/2014/main" val="10002"/>
                  </a:ext>
                </a:extLst>
              </a:tr>
              <a:tr h="437997">
                <a:tc>
                  <a:txBody>
                    <a:bodyPr/>
                    <a:lstStyle/>
                    <a:p>
                      <a:pPr marL="85725" marR="0" lvl="0" indent="0" algn="l"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a:ln>
                            <a:noFill/>
                          </a:ln>
                        </a:rPr>
                        <a:t>Gross revenue</a:t>
                      </a:r>
                    </a:p>
                  </a:txBody>
                  <a:tcPr marL="8263" marR="8263" marT="826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a:ln>
                            <a:noFill/>
                          </a:ln>
                        </a:rPr>
                        <a:t>62 832 440 </a:t>
                      </a:r>
                    </a:p>
                  </a:txBody>
                  <a:tcPr marL="8263" marR="8263" marT="8263" marB="0" anchor="ctr" horzOverflow="overflow"/>
                </a:tc>
                <a:extLst>
                  <a:ext uri="{0D108BD9-81ED-4DB2-BD59-A6C34878D82A}">
                    <a16:rowId xmlns:a16="http://schemas.microsoft.com/office/drawing/2014/main" val="10003"/>
                  </a:ext>
                </a:extLst>
              </a:tr>
              <a:tr h="437997">
                <a:tc>
                  <a:txBody>
                    <a:bodyPr/>
                    <a:lstStyle/>
                    <a:p>
                      <a:pPr marL="85725" marR="0" lvl="0" indent="0" algn="l"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a:ln>
                            <a:noFill/>
                          </a:ln>
                        </a:rPr>
                        <a:t>General and administrative expenses</a:t>
                      </a:r>
                    </a:p>
                  </a:txBody>
                  <a:tcPr marL="8263" marR="8263" marT="8263" marB="0" anchor="ctr" horzOverflow="overflow"/>
                </a:tc>
                <a:tc>
                  <a:txBody>
                    <a:bodyPr/>
                    <a:lstStyle/>
                    <a:p>
                      <a:pPr algn="ctr" fontAlgn="b"/>
                      <a:r>
                        <a:rPr lang="en-US" sz="1600" u="none" strike="noStrike"/>
                        <a:t>(1 945 492)</a:t>
                      </a:r>
                    </a:p>
                  </a:txBody>
                  <a:tcPr marL="8263" marR="8263" marT="8263" marB="0" anchor="ctr" horzOverflow="overflow"/>
                </a:tc>
                <a:extLst>
                  <a:ext uri="{0D108BD9-81ED-4DB2-BD59-A6C34878D82A}">
                    <a16:rowId xmlns:a16="http://schemas.microsoft.com/office/drawing/2014/main" val="10004"/>
                  </a:ext>
                </a:extLst>
              </a:tr>
              <a:tr h="437997">
                <a:tc>
                  <a:txBody>
                    <a:bodyPr/>
                    <a:lstStyle/>
                    <a:p>
                      <a:pPr marL="85725" marR="0" lvl="0" indent="0" algn="l"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a:ln>
                            <a:noFill/>
                          </a:ln>
                        </a:rPr>
                        <a:t>Income (loss) from exchange rate difference, netto</a:t>
                      </a:r>
                    </a:p>
                  </a:txBody>
                  <a:tcPr marL="8263" marR="8263" marT="8263" marB="0" anchor="ctr" horzOverflow="overflow"/>
                </a:tc>
                <a:tc>
                  <a:txBody>
                    <a:bodyPr/>
                    <a:lstStyle/>
                    <a:p>
                      <a:pPr algn="ctr" fontAlgn="b"/>
                      <a:r>
                        <a:rPr lang="en-US" sz="1600" u="none" strike="noStrike"/>
                        <a:t>1 549 048</a:t>
                      </a:r>
                    </a:p>
                  </a:txBody>
                  <a:tcPr marL="8263" marR="8263" marT="8263" marB="0" anchor="ctr" horzOverflow="overflow"/>
                </a:tc>
                <a:extLst>
                  <a:ext uri="{0D108BD9-81ED-4DB2-BD59-A6C34878D82A}">
                    <a16:rowId xmlns:a16="http://schemas.microsoft.com/office/drawing/2014/main" val="10005"/>
                  </a:ext>
                </a:extLst>
              </a:tr>
              <a:tr h="437997">
                <a:tc>
                  <a:txBody>
                    <a:bodyPr/>
                    <a:lstStyle/>
                    <a:p>
                      <a:pPr marL="82550" algn="l" fontAlgn="ctr">
                        <a:lnSpc>
                          <a:spcPct val="115000"/>
                        </a:lnSpc>
                        <a:spcAft>
                          <a:spcPts val="0"/>
                        </a:spcAft>
                      </a:pPr>
                      <a:r>
                        <a:rPr lang="en-US" sz="1600"/>
                        <a:t>Financial expenses </a:t>
                      </a:r>
                    </a:p>
                  </a:txBody>
                  <a:tcPr marL="8255" marR="8255" marT="8255" marB="0" anchor="ctr"/>
                </a:tc>
                <a:tc>
                  <a:txBody>
                    <a:bodyPr/>
                    <a:lstStyle/>
                    <a:p>
                      <a:pPr algn="ctr" fontAlgn="b">
                        <a:lnSpc>
                          <a:spcPct val="115000"/>
                        </a:lnSpc>
                        <a:spcAft>
                          <a:spcPts val="0"/>
                        </a:spcAft>
                      </a:pPr>
                      <a:r>
                        <a:rPr lang="en-US" sz="1600"/>
                        <a:t>(24 649 158)</a:t>
                      </a:r>
                    </a:p>
                  </a:txBody>
                  <a:tcPr marL="8255" marR="8255" marT="8255" marB="0" anchor="ctr"/>
                </a:tc>
                <a:extLst>
                  <a:ext uri="{0D108BD9-81ED-4DB2-BD59-A6C34878D82A}">
                    <a16:rowId xmlns:a16="http://schemas.microsoft.com/office/drawing/2014/main" val="10006"/>
                  </a:ext>
                </a:extLst>
              </a:tr>
              <a:tr h="437997">
                <a:tc>
                  <a:txBody>
                    <a:bodyPr/>
                    <a:lstStyle/>
                    <a:p>
                      <a:pPr marL="82550" algn="l" fontAlgn="ctr">
                        <a:lnSpc>
                          <a:spcPct val="115000"/>
                        </a:lnSpc>
                        <a:spcAft>
                          <a:spcPts val="0"/>
                        </a:spcAft>
                      </a:pPr>
                      <a:r>
                        <a:rPr kumimoji="0" lang="en-US" sz="1600" u="none" strike="noStrike" cap="none" normalizeH="0" baseline="0">
                          <a:ln>
                            <a:noFill/>
                          </a:ln>
                        </a:rPr>
                        <a:t>Other income (loss)</a:t>
                      </a:r>
                    </a:p>
                  </a:txBody>
                  <a:tcPr marL="8255" marR="8255" marT="8255" marB="0" anchor="ctr"/>
                </a:tc>
                <a:tc>
                  <a:txBody>
                    <a:bodyPr/>
                    <a:lstStyle/>
                    <a:p>
                      <a:pPr algn="ctr" fontAlgn="b">
                        <a:lnSpc>
                          <a:spcPct val="115000"/>
                        </a:lnSpc>
                        <a:spcAft>
                          <a:spcPts val="0"/>
                        </a:spcAft>
                      </a:pPr>
                      <a:r>
                        <a:rPr lang="en-US" sz="1600"/>
                        <a:t>(283 670)</a:t>
                      </a:r>
                    </a:p>
                  </a:txBody>
                  <a:tcPr marL="8255" marR="8255" marT="8255" marB="0" anchor="ctr"/>
                </a:tc>
                <a:extLst>
                  <a:ext uri="{0D108BD9-81ED-4DB2-BD59-A6C34878D82A}">
                    <a16:rowId xmlns:a16="http://schemas.microsoft.com/office/drawing/2014/main" val="10007"/>
                  </a:ext>
                </a:extLst>
              </a:tr>
              <a:tr h="437997">
                <a:tc>
                  <a:txBody>
                    <a:bodyPr/>
                    <a:lstStyle/>
                    <a:p>
                      <a:pPr marL="85725" marR="0" lvl="0" indent="0" algn="l"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a:ln>
                            <a:noFill/>
                          </a:ln>
                        </a:rPr>
                        <a:t>Net income (loss) before taxation </a:t>
                      </a:r>
                    </a:p>
                  </a:txBody>
                  <a:tcPr marL="8263" marR="8263" marT="826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a:ln>
                            <a:noFill/>
                          </a:ln>
                        </a:rPr>
                        <a:t>38 070 508</a:t>
                      </a:r>
                    </a:p>
                  </a:txBody>
                  <a:tcPr marL="8263" marR="8263" marT="8263" marB="0" anchor="ctr" horzOverflow="overflow"/>
                </a:tc>
                <a:extLst>
                  <a:ext uri="{0D108BD9-81ED-4DB2-BD59-A6C34878D82A}">
                    <a16:rowId xmlns:a16="http://schemas.microsoft.com/office/drawing/2014/main" val="10008"/>
                  </a:ext>
                </a:extLst>
              </a:tr>
              <a:tr h="437997">
                <a:tc>
                  <a:txBody>
                    <a:bodyPr/>
                    <a:lstStyle/>
                    <a:p>
                      <a:pPr marL="85725" marR="0" lvl="0" indent="0" algn="l"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a:ln>
                            <a:noFill/>
                          </a:ln>
                        </a:rPr>
                        <a:t>Costs under income tax</a:t>
                      </a:r>
                    </a:p>
                  </a:txBody>
                  <a:tcPr marL="8263" marR="8263" marT="826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a:ln>
                            <a:noFill/>
                          </a:ln>
                        </a:rPr>
                        <a:t>0</a:t>
                      </a:r>
                    </a:p>
                  </a:txBody>
                  <a:tcPr marL="8263" marR="8263" marT="8263" marB="0" anchor="ctr" horzOverflow="overflow"/>
                </a:tc>
                <a:extLst>
                  <a:ext uri="{0D108BD9-81ED-4DB2-BD59-A6C34878D82A}">
                    <a16:rowId xmlns:a16="http://schemas.microsoft.com/office/drawing/2014/main" val="10009"/>
                  </a:ext>
                </a:extLst>
              </a:tr>
              <a:tr h="437997">
                <a:tc>
                  <a:txBody>
                    <a:bodyPr/>
                    <a:lstStyle/>
                    <a:p>
                      <a:pPr marL="92075" marR="0" lvl="0" indent="-6350" algn="l" defTabSz="914400" rtl="0" eaLnBrk="1" fontAlgn="ctr" latinLnBrk="0" hangingPunct="1">
                        <a:lnSpc>
                          <a:spcPct val="100000"/>
                        </a:lnSpc>
                        <a:spcBef>
                          <a:spcPct val="0"/>
                        </a:spcBef>
                        <a:spcAft>
                          <a:spcPct val="0"/>
                        </a:spcAft>
                        <a:buClrTx/>
                        <a:buSzTx/>
                        <a:buFontTx/>
                        <a:buNone/>
                        <a:tabLst/>
                        <a:defRPr/>
                      </a:pPr>
                      <a:r>
                        <a:rPr kumimoji="0" lang="en-US" sz="1600" u="none" strike="noStrike" cap="none" normalizeH="0" baseline="0">
                          <a:ln>
                            <a:noFill/>
                          </a:ln>
                        </a:rPr>
                        <a:t>Net income (loss) after taxation </a:t>
                      </a:r>
                    </a:p>
                  </a:txBody>
                  <a:tcPr marL="8263" marR="8263" marT="8263"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a:ln>
                            <a:noFill/>
                          </a:ln>
                        </a:rPr>
                        <a:t>38 070 508</a:t>
                      </a:r>
                    </a:p>
                  </a:txBody>
                  <a:tcPr marL="8263" marR="8263" marT="8263" marB="0" anchor="ctr" horzOverflow="overflow"/>
                </a:tc>
                <a:extLst>
                  <a:ext uri="{0D108BD9-81ED-4DB2-BD59-A6C34878D82A}">
                    <a16:rowId xmlns:a16="http://schemas.microsoft.com/office/drawing/2014/main" val="10010"/>
                  </a:ext>
                </a:extLst>
              </a:tr>
            </a:tbl>
          </a:graphicData>
        </a:graphic>
      </p:graphicFrame>
      <p:cxnSp>
        <p:nvCxnSpPr>
          <p:cNvPr id="9" name="Прямая соединительная линия 8"/>
          <p:cNvCxnSpPr/>
          <p:nvPr/>
        </p:nvCxnSpPr>
        <p:spPr>
          <a:xfrm>
            <a:off x="0" y="6525344"/>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85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4624"/>
            <a:ext cx="9115880" cy="576064"/>
          </a:xfrm>
        </p:spPr>
        <p:txBody>
          <a:bodyPr>
            <a:noAutofit/>
          </a:bodyPr>
          <a:lstStyle/>
          <a:p>
            <a:r>
              <a:rPr lang="en-US" sz="2400" b="1">
                <a:solidFill>
                  <a:srgbClr val="002060"/>
                </a:solidFill>
                <a:latin typeface="+mn-lt"/>
                <a:cs typeface="Times New Roman" panose="02020603050405020304" pitchFamily="18" charset="0"/>
              </a:rPr>
              <a:t>Execution of the Investment program for 2017 </a:t>
            </a:r>
          </a:p>
        </p:txBody>
      </p:sp>
      <p:cxnSp>
        <p:nvCxnSpPr>
          <p:cNvPr id="7" name="Прямая соединительная линия 6"/>
          <p:cNvCxnSpPr/>
          <p:nvPr/>
        </p:nvCxnSpPr>
        <p:spPr>
          <a:xfrm>
            <a:off x="-2" y="620688"/>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380312" y="1783849"/>
            <a:ext cx="1526508" cy="276999"/>
          </a:xfrm>
          <a:prstGeom prst="rect">
            <a:avLst/>
          </a:prstGeom>
          <a:noFill/>
        </p:spPr>
        <p:txBody>
          <a:bodyPr wrap="none" rtlCol="0">
            <a:spAutoFit/>
          </a:bodyPr>
          <a:lstStyle/>
          <a:p>
            <a:r>
              <a:rPr lang="en-US" sz="1200" i="1"/>
              <a:t>thous. KZT excluding VAT</a:t>
            </a:r>
          </a:p>
        </p:txBody>
      </p:sp>
      <p:graphicFrame>
        <p:nvGraphicFramePr>
          <p:cNvPr id="4" name="Таблица 3"/>
          <p:cNvGraphicFramePr>
            <a:graphicFrameLocks noGrp="1"/>
          </p:cNvGraphicFramePr>
          <p:nvPr>
            <p:extLst>
              <p:ext uri="{D42A27DB-BD31-4B8C-83A1-F6EECF244321}">
                <p14:modId xmlns:p14="http://schemas.microsoft.com/office/powerpoint/2010/main" val="3741738531"/>
              </p:ext>
            </p:extLst>
          </p:nvPr>
        </p:nvGraphicFramePr>
        <p:xfrm>
          <a:off x="106351" y="2060848"/>
          <a:ext cx="8903180" cy="4769608"/>
        </p:xfrm>
        <a:graphic>
          <a:graphicData uri="http://schemas.openxmlformats.org/drawingml/2006/table">
            <a:tbl>
              <a:tblPr firstRow="1" bandRow="1">
                <a:tableStyleId>{5940675A-B579-460E-94D1-54222C63F5DA}</a:tableStyleId>
              </a:tblPr>
              <a:tblGrid>
                <a:gridCol w="440751">
                  <a:extLst>
                    <a:ext uri="{9D8B030D-6E8A-4147-A177-3AD203B41FA5}">
                      <a16:colId xmlns:a16="http://schemas.microsoft.com/office/drawing/2014/main" val="20000"/>
                    </a:ext>
                  </a:extLst>
                </a:gridCol>
                <a:gridCol w="4441641">
                  <a:extLst>
                    <a:ext uri="{9D8B030D-6E8A-4147-A177-3AD203B41FA5}">
                      <a16:colId xmlns:a16="http://schemas.microsoft.com/office/drawing/2014/main" val="20001"/>
                    </a:ext>
                  </a:extLst>
                </a:gridCol>
                <a:gridCol w="1507796">
                  <a:extLst>
                    <a:ext uri="{9D8B030D-6E8A-4147-A177-3AD203B41FA5}">
                      <a16:colId xmlns:a16="http://schemas.microsoft.com/office/drawing/2014/main" val="20002"/>
                    </a:ext>
                  </a:extLst>
                </a:gridCol>
                <a:gridCol w="1367039">
                  <a:extLst>
                    <a:ext uri="{9D8B030D-6E8A-4147-A177-3AD203B41FA5}">
                      <a16:colId xmlns:a16="http://schemas.microsoft.com/office/drawing/2014/main" val="20003"/>
                    </a:ext>
                  </a:extLst>
                </a:gridCol>
                <a:gridCol w="1145953">
                  <a:extLst>
                    <a:ext uri="{9D8B030D-6E8A-4147-A177-3AD203B41FA5}">
                      <a16:colId xmlns:a16="http://schemas.microsoft.com/office/drawing/2014/main" val="20004"/>
                    </a:ext>
                  </a:extLst>
                </a:gridCol>
              </a:tblGrid>
              <a:tr h="888869">
                <a:tc>
                  <a:txBody>
                    <a:bodyPr/>
                    <a:lstStyle/>
                    <a:p>
                      <a:pPr algn="ctr" rtl="0" fontAlgn="ctr"/>
                      <a:r>
                        <a:rPr lang="en-US" sz="1600" b="1" u="none" strike="noStrike"/>
                        <a:t>Ser.No.</a:t>
                      </a:r>
                    </a:p>
                  </a:txBody>
                  <a:tcPr marL="8089" marR="8089" marT="8089" marB="0" anchor="ctr">
                    <a:solidFill>
                      <a:schemeClr val="tx2">
                        <a:lumMod val="20000"/>
                        <a:lumOff val="80000"/>
                      </a:schemeClr>
                    </a:solidFill>
                  </a:tcPr>
                </a:tc>
                <a:tc>
                  <a:txBody>
                    <a:bodyPr/>
                    <a:lstStyle/>
                    <a:p>
                      <a:pPr algn="ctr" rtl="0" fontAlgn="ctr"/>
                      <a:r>
                        <a:rPr lang="en-US" sz="1600" b="1" u="none" strike="noStrike"/>
                        <a:t>Item title</a:t>
                      </a:r>
                    </a:p>
                  </a:txBody>
                  <a:tcPr marL="8089" marR="8089" marT="8089" marB="0" anchor="ctr">
                    <a:solidFill>
                      <a:schemeClr val="tx2">
                        <a:lumMod val="20000"/>
                        <a:lumOff val="80000"/>
                      </a:schemeClr>
                    </a:solidFill>
                  </a:tcPr>
                </a:tc>
                <a:tc>
                  <a:txBody>
                    <a:bodyPr/>
                    <a:lstStyle/>
                    <a:p>
                      <a:pPr algn="ctr" rtl="0" fontAlgn="ctr"/>
                      <a:r>
                        <a:rPr lang="en-US" sz="1600" b="1" u="none" strike="noStrike"/>
                        <a:t>Approved investment program for 2017</a:t>
                      </a:r>
                    </a:p>
                  </a:txBody>
                  <a:tcPr marL="8089" marR="8089" marT="8089" marB="0" anchor="ctr">
                    <a:solidFill>
                      <a:schemeClr val="tx2">
                        <a:lumMod val="20000"/>
                        <a:lumOff val="80000"/>
                      </a:schemeClr>
                    </a:solidFill>
                  </a:tcPr>
                </a:tc>
                <a:tc>
                  <a:txBody>
                    <a:bodyPr/>
                    <a:lstStyle/>
                    <a:p>
                      <a:pPr algn="ctr" rtl="0" fontAlgn="ctr"/>
                      <a:r>
                        <a:rPr lang="en-US" sz="1600" b="1" u="none" strike="noStrike"/>
                        <a:t>Actual execution of the investment program for 2017</a:t>
                      </a:r>
                    </a:p>
                  </a:txBody>
                  <a:tcPr marL="8089" marR="8089" marT="8089" marB="0" anchor="ctr">
                    <a:solidFill>
                      <a:schemeClr val="tx2">
                        <a:lumMod val="20000"/>
                        <a:lumOff val="80000"/>
                      </a:schemeClr>
                    </a:solidFill>
                  </a:tcPr>
                </a:tc>
                <a:tc>
                  <a:txBody>
                    <a:bodyPr/>
                    <a:lstStyle/>
                    <a:p>
                      <a:pPr algn="ctr">
                        <a:lnSpc>
                          <a:spcPct val="100000"/>
                        </a:lnSpc>
                        <a:spcAft>
                          <a:spcPts val="0"/>
                        </a:spcAft>
                      </a:pPr>
                      <a:r>
                        <a:rPr lang="en-US" sz="1600" b="1"/>
                        <a:t>Deviation, in %</a:t>
                      </a:r>
                    </a:p>
                  </a:txBody>
                  <a:tcPr marL="8089" marR="8089" marT="8089" marB="0" anchor="ctr">
                    <a:solidFill>
                      <a:schemeClr val="tx2">
                        <a:lumMod val="20000"/>
                        <a:lumOff val="80000"/>
                      </a:schemeClr>
                    </a:solidFill>
                  </a:tcPr>
                </a:tc>
                <a:extLst>
                  <a:ext uri="{0D108BD9-81ED-4DB2-BD59-A6C34878D82A}">
                    <a16:rowId xmlns:a16="http://schemas.microsoft.com/office/drawing/2014/main" val="10000"/>
                  </a:ext>
                </a:extLst>
              </a:tr>
              <a:tr h="274292">
                <a:tc>
                  <a:txBody>
                    <a:bodyPr/>
                    <a:lstStyle/>
                    <a:p>
                      <a:pPr algn="l" rtl="0" fontAlgn="ctr"/>
                      <a:endParaRPr lang="ru-RU" sz="1600" b="1" i="0" u="none" strike="noStrike" dirty="0">
                        <a:solidFill>
                          <a:srgbClr val="000000"/>
                        </a:solidFill>
                        <a:effectLst/>
                        <a:latin typeface="+mn-lt"/>
                      </a:endParaRPr>
                    </a:p>
                  </a:txBody>
                  <a:tcPr marL="8089" marR="8089" marT="8089" marB="0" anchor="ctr"/>
                </a:tc>
                <a:tc>
                  <a:txBody>
                    <a:bodyPr/>
                    <a:lstStyle/>
                    <a:p>
                      <a:pPr marL="85725" indent="0" algn="just" rtl="0" fontAlgn="ctr"/>
                      <a:r>
                        <a:rPr lang="en-US" sz="1600" b="1" u="none" strike="noStrike"/>
                        <a:t>Total</a:t>
                      </a:r>
                    </a:p>
                  </a:txBody>
                  <a:tcPr marL="8089" marR="8089" marT="8089" marB="0" anchor="ctr"/>
                </a:tc>
                <a:tc>
                  <a:txBody>
                    <a:bodyPr/>
                    <a:lstStyle/>
                    <a:p>
                      <a:pPr algn="ctr" fontAlgn="ctr"/>
                      <a:r>
                        <a:rPr lang="en-US" sz="1600" b="1" u="none" strike="noStrike"/>
                        <a:t>10 788 908 </a:t>
                      </a:r>
                    </a:p>
                  </a:txBody>
                  <a:tcPr marL="9525" marR="9525" marT="9525" marB="0" anchor="ctr"/>
                </a:tc>
                <a:tc>
                  <a:txBody>
                    <a:bodyPr/>
                    <a:lstStyle/>
                    <a:p>
                      <a:pPr algn="ctr" fontAlgn="ctr"/>
                      <a:r>
                        <a:rPr lang="en-US" sz="1600" b="1" u="none" strike="noStrike"/>
                        <a:t>13 448 036</a:t>
                      </a:r>
                    </a:p>
                  </a:txBody>
                  <a:tcPr marL="9525" marR="9525" marT="9525" marB="0" anchor="ctr"/>
                </a:tc>
                <a:tc>
                  <a:txBody>
                    <a:bodyPr/>
                    <a:lstStyle/>
                    <a:p>
                      <a:pPr marL="0" algn="ctr" defTabSz="914400" rtl="0" eaLnBrk="1" fontAlgn="ctr" latinLnBrk="0" hangingPunct="1"/>
                      <a:r>
                        <a:rPr lang="en-US" sz="1600" b="1" u="none" strike="noStrike">
                          <a:solidFill>
                            <a:schemeClr val="tx1"/>
                          </a:solidFill>
                          <a:latin typeface="+mn-lt"/>
                          <a:ea typeface="+mn-ea"/>
                          <a:cs typeface="+mn-cs"/>
                        </a:rPr>
                        <a:t>125%</a:t>
                      </a:r>
                    </a:p>
                  </a:txBody>
                  <a:tcPr marL="9525" marR="114300" marT="9525" marB="0" anchor="ctr"/>
                </a:tc>
                <a:extLst>
                  <a:ext uri="{0D108BD9-81ED-4DB2-BD59-A6C34878D82A}">
                    <a16:rowId xmlns:a16="http://schemas.microsoft.com/office/drawing/2014/main" val="10001"/>
                  </a:ext>
                </a:extLst>
              </a:tr>
              <a:tr h="566677">
                <a:tc>
                  <a:txBody>
                    <a:bodyPr/>
                    <a:lstStyle/>
                    <a:p>
                      <a:pPr algn="ctr" rtl="0" fontAlgn="ctr"/>
                      <a:r>
                        <a:rPr lang="en-US" sz="1600" u="none" strike="noStrike"/>
                        <a:t>1</a:t>
                      </a:r>
                    </a:p>
                  </a:txBody>
                  <a:tcPr marL="8089" marR="8089" marT="8089" marB="0" anchor="ctr"/>
                </a:tc>
                <a:tc>
                  <a:txBody>
                    <a:bodyPr/>
                    <a:lstStyle/>
                    <a:p>
                      <a:pPr marL="85725" indent="0" algn="just" defTabSz="914400" rtl="0" eaLnBrk="1" fontAlgn="ctr" latinLnBrk="0" hangingPunct="1"/>
                      <a:r>
                        <a:rPr lang="en-US" sz="1600" u="none" strike="noStrike">
                          <a:solidFill>
                            <a:schemeClr val="tx1"/>
                          </a:solidFill>
                          <a:latin typeface="+mn-lt"/>
                          <a:ea typeface="+mn-ea"/>
                          <a:cs typeface="+mn-cs"/>
                        </a:rPr>
                        <a:t>Construction of Bozoy compressor station  (5 GTUs with a unit capacity of 1020 kW) </a:t>
                      </a:r>
                    </a:p>
                  </a:txBody>
                  <a:tcPr marL="8089" marR="8089" marT="8089" marB="0" anchor="ctr"/>
                </a:tc>
                <a:tc>
                  <a:txBody>
                    <a:bodyPr/>
                    <a:lstStyle/>
                    <a:p>
                      <a:pPr algn="ctr" fontAlgn="ctr"/>
                      <a:r>
                        <a:rPr lang="en-US" sz="1600" u="none" strike="noStrike"/>
                        <a:t>6 952 200</a:t>
                      </a:r>
                    </a:p>
                  </a:txBody>
                  <a:tcPr marL="9525" marR="9525"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8 115 599</a:t>
                      </a:r>
                    </a:p>
                  </a:txBody>
                  <a:tcPr marL="9525" marR="114300"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117%</a:t>
                      </a:r>
                    </a:p>
                  </a:txBody>
                  <a:tcPr marL="9525" marR="114300" marT="9525" marB="0" anchor="ctr"/>
                </a:tc>
                <a:extLst>
                  <a:ext uri="{0D108BD9-81ED-4DB2-BD59-A6C34878D82A}">
                    <a16:rowId xmlns:a16="http://schemas.microsoft.com/office/drawing/2014/main" val="10002"/>
                  </a:ext>
                </a:extLst>
              </a:tr>
              <a:tr h="513443">
                <a:tc>
                  <a:txBody>
                    <a:bodyPr/>
                    <a:lstStyle/>
                    <a:p>
                      <a:pPr algn="ctr" rtl="0" fontAlgn="ctr"/>
                      <a:r>
                        <a:rPr lang="en-US" sz="1600" u="none" strike="noStrike"/>
                        <a:t>2</a:t>
                      </a:r>
                    </a:p>
                  </a:txBody>
                  <a:tcPr marL="8089" marR="8089" marT="8089" marB="0" anchor="ctr"/>
                </a:tc>
                <a:tc>
                  <a:txBody>
                    <a:bodyPr/>
                    <a:lstStyle/>
                    <a:p>
                      <a:pPr marL="85725" marR="0" lvl="0" indent="0" algn="just" defTabSz="914400" rtl="0" eaLnBrk="1" fontAlgn="ctr" latinLnBrk="0" hangingPunct="1">
                        <a:lnSpc>
                          <a:spcPct val="100000"/>
                        </a:lnSpc>
                        <a:spcBef>
                          <a:spcPts val="0"/>
                        </a:spcBef>
                        <a:spcAft>
                          <a:spcPts val="0"/>
                        </a:spcAft>
                        <a:buClrTx/>
                        <a:buSzTx/>
                        <a:buFontTx/>
                        <a:buNone/>
                        <a:tabLst/>
                        <a:defRPr/>
                      </a:pPr>
                      <a:r>
                        <a:rPr lang="en-US" sz="1600" u="none" strike="noStrike">
                          <a:solidFill>
                            <a:schemeClr val="tx1"/>
                          </a:solidFill>
                          <a:latin typeface="+mn-lt"/>
                          <a:ea typeface="+mn-ea"/>
                          <a:cs typeface="+mn-cs"/>
                        </a:rPr>
                        <a:t>Construction of shift camps (Aksuat, Shornak, Saksaulsk, Karaozek, Bozoy)</a:t>
                      </a:r>
                    </a:p>
                  </a:txBody>
                  <a:tcPr marL="8089" marR="8089" marT="8089" marB="0" anchor="ctr"/>
                </a:tc>
                <a:tc>
                  <a:txBody>
                    <a:bodyPr/>
                    <a:lstStyle/>
                    <a:p>
                      <a:pPr algn="ctr" fontAlgn="ctr"/>
                      <a:r>
                        <a:rPr lang="en-US" sz="1600" u="none" strike="noStrike"/>
                        <a:t>1 039 896</a:t>
                      </a:r>
                      <a:r>
                        <a:rPr lang="en-US" sz="1600" u="none" strike="noStrike" baseline="0"/>
                        <a:t> </a:t>
                      </a:r>
                    </a:p>
                  </a:txBody>
                  <a:tcPr marL="9525" marR="9525"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1 114 999</a:t>
                      </a:r>
                    </a:p>
                  </a:txBody>
                  <a:tcPr marL="9525" marR="114300"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107%</a:t>
                      </a:r>
                    </a:p>
                  </a:txBody>
                  <a:tcPr marL="9525" marR="114300" marT="9525" marB="0" anchor="ctr"/>
                </a:tc>
                <a:extLst>
                  <a:ext uri="{0D108BD9-81ED-4DB2-BD59-A6C34878D82A}">
                    <a16:rowId xmlns:a16="http://schemas.microsoft.com/office/drawing/2014/main" val="10003"/>
                  </a:ext>
                </a:extLst>
              </a:tr>
              <a:tr h="720080">
                <a:tc>
                  <a:txBody>
                    <a:bodyPr/>
                    <a:lstStyle/>
                    <a:p>
                      <a:pPr algn="ctr" rtl="0" fontAlgn="ctr"/>
                      <a:r>
                        <a:rPr lang="en-US" sz="1600" u="none" strike="noStrike"/>
                        <a:t>3</a:t>
                      </a:r>
                    </a:p>
                  </a:txBody>
                  <a:tcPr marL="8089" marR="8089" marT="8089" marB="0" anchor="ctr"/>
                </a:tc>
                <a:tc>
                  <a:txBody>
                    <a:bodyPr/>
                    <a:lstStyle/>
                    <a:p>
                      <a:pPr marL="85725" marR="0" lvl="0" indent="0" algn="just" defTabSz="914400" rtl="0" eaLnBrk="1" fontAlgn="ctr" latinLnBrk="0" hangingPunct="1">
                        <a:lnSpc>
                          <a:spcPct val="100000"/>
                        </a:lnSpc>
                        <a:spcBef>
                          <a:spcPts val="0"/>
                        </a:spcBef>
                        <a:spcAft>
                          <a:spcPts val="0"/>
                        </a:spcAft>
                        <a:buClrTx/>
                        <a:buSzTx/>
                        <a:buFontTx/>
                        <a:buNone/>
                        <a:tabLst/>
                        <a:defRPr/>
                      </a:pPr>
                      <a:r>
                        <a:rPr lang="en-US" sz="1600" u="none" strike="noStrike">
                          <a:solidFill>
                            <a:schemeClr val="tx1"/>
                          </a:solidFill>
                          <a:latin typeface="+mn-lt"/>
                          <a:ea typeface="+mn-ea"/>
                          <a:cs typeface="+mn-cs"/>
                        </a:rPr>
                        <a:t>Implementation of telemetry and automation system of the commercial gas metering unit “SCADA”</a:t>
                      </a:r>
                    </a:p>
                  </a:txBody>
                  <a:tcPr marL="9525" marR="9525" marT="9525" marB="0" anchor="ctr"/>
                </a:tc>
                <a:tc>
                  <a:txBody>
                    <a:bodyPr/>
                    <a:lstStyle/>
                    <a:p>
                      <a:pPr algn="ctr" fontAlgn="ctr"/>
                      <a:r>
                        <a:rPr lang="en-US" sz="1600" u="none" strike="noStrike"/>
                        <a:t>2 739 951</a:t>
                      </a:r>
                      <a:r>
                        <a:rPr lang="en-US" sz="1600" u="none" strike="noStrike" baseline="0"/>
                        <a:t> </a:t>
                      </a:r>
                    </a:p>
                  </a:txBody>
                  <a:tcPr marL="9525" marR="9525"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4 029 467</a:t>
                      </a:r>
                    </a:p>
                  </a:txBody>
                  <a:tcPr marL="9525" marR="114300"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147%</a:t>
                      </a:r>
                    </a:p>
                  </a:txBody>
                  <a:tcPr marL="9525" marR="114300" marT="9525" marB="0" anchor="ctr"/>
                </a:tc>
                <a:extLst>
                  <a:ext uri="{0D108BD9-81ED-4DB2-BD59-A6C34878D82A}">
                    <a16:rowId xmlns:a16="http://schemas.microsoft.com/office/drawing/2014/main" val="10004"/>
                  </a:ext>
                </a:extLst>
              </a:tr>
              <a:tr h="328042">
                <a:tc>
                  <a:txBody>
                    <a:bodyPr/>
                    <a:lstStyle/>
                    <a:p>
                      <a:pPr algn="ctr" rtl="0" fontAlgn="ctr"/>
                      <a:r>
                        <a:rPr lang="en-US" sz="1600" u="none" strike="noStrike"/>
                        <a:t>4</a:t>
                      </a:r>
                    </a:p>
                  </a:txBody>
                  <a:tcPr marL="8089" marR="8089" marT="8089" marB="0" anchor="ctr"/>
                </a:tc>
                <a:tc>
                  <a:txBody>
                    <a:bodyPr/>
                    <a:lstStyle/>
                    <a:p>
                      <a:pPr marL="85725" indent="0" algn="just" defTabSz="914400" rtl="0" eaLnBrk="1" fontAlgn="ctr" latinLnBrk="0" hangingPunct="1"/>
                      <a:r>
                        <a:rPr lang="en-US" sz="1600" u="none" strike="noStrike">
                          <a:solidFill>
                            <a:schemeClr val="tx1"/>
                          </a:solidFill>
                          <a:latin typeface="+mn-lt"/>
                          <a:ea typeface="+mn-ea"/>
                          <a:cs typeface="+mn-cs"/>
                        </a:rPr>
                        <a:t>Designer supervision </a:t>
                      </a:r>
                    </a:p>
                  </a:txBody>
                  <a:tcPr marL="9525" marR="9525" marT="9525" marB="0" anchor="ctr"/>
                </a:tc>
                <a:tc>
                  <a:txBody>
                    <a:bodyPr/>
                    <a:lstStyle/>
                    <a:p>
                      <a:pPr algn="ctr" fontAlgn="ctr"/>
                      <a:r>
                        <a:rPr lang="en-US" sz="1600" u="none" strike="noStrike"/>
                        <a:t>56 860</a:t>
                      </a:r>
                      <a:r>
                        <a:rPr lang="en-US" sz="1600" u="none" strike="noStrike" baseline="0"/>
                        <a:t> </a:t>
                      </a:r>
                    </a:p>
                  </a:txBody>
                  <a:tcPr marL="9525" marR="9525"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42 187</a:t>
                      </a:r>
                    </a:p>
                  </a:txBody>
                  <a:tcPr marL="9525" marR="114300"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74%</a:t>
                      </a:r>
                    </a:p>
                  </a:txBody>
                  <a:tcPr marL="9525" marR="114300" marT="9525" marB="0" anchor="ctr"/>
                </a:tc>
                <a:extLst>
                  <a:ext uri="{0D108BD9-81ED-4DB2-BD59-A6C34878D82A}">
                    <a16:rowId xmlns:a16="http://schemas.microsoft.com/office/drawing/2014/main" val="10005"/>
                  </a:ext>
                </a:extLst>
              </a:tr>
              <a:tr h="565031">
                <a:tc>
                  <a:txBody>
                    <a:bodyPr/>
                    <a:lstStyle/>
                    <a:p>
                      <a:pPr algn="ctr" rtl="0" fontAlgn="ctr"/>
                      <a:r>
                        <a:rPr lang="en-US" sz="1600" b="0" i="0" u="none" strike="noStrike">
                          <a:solidFill>
                            <a:srgbClr val="000000"/>
                          </a:solidFill>
                          <a:latin typeface="+mn-lt"/>
                        </a:rPr>
                        <a:t>5</a:t>
                      </a:r>
                    </a:p>
                  </a:txBody>
                  <a:tcPr marL="8089" marR="8089" marT="8089" marB="0" anchor="ctr"/>
                </a:tc>
                <a:tc>
                  <a:txBody>
                    <a:bodyPr/>
                    <a:lstStyle/>
                    <a:p>
                      <a:pPr marL="85725" indent="0" algn="just" defTabSz="914400" rtl="0" eaLnBrk="1" fontAlgn="ctr" latinLnBrk="0" hangingPunct="1"/>
                      <a:r>
                        <a:rPr lang="en-US" sz="1600" u="none" strike="noStrike">
                          <a:solidFill>
                            <a:schemeClr val="tx1"/>
                          </a:solidFill>
                          <a:latin typeface="+mn-lt"/>
                          <a:ea typeface="+mn-ea"/>
                          <a:cs typeface="+mn-cs"/>
                        </a:rPr>
                        <a:t>Construction of emergency-response centers (Aksuat, Shornak, Saksaulsk, Karaozek)</a:t>
                      </a:r>
                    </a:p>
                  </a:txBody>
                  <a:tcPr marL="9525" marR="9525" marT="9525" marB="0" anchor="ctr"/>
                </a:tc>
                <a:tc>
                  <a:txBody>
                    <a:bodyPr/>
                    <a:lstStyle/>
                    <a:p>
                      <a:pPr algn="ctr" fontAlgn="ctr"/>
                      <a:r>
                        <a:rPr lang="en-US" sz="1600" b="0" i="0" u="none" strike="noStrike">
                          <a:solidFill>
                            <a:srgbClr val="000000"/>
                          </a:solidFill>
                          <a:latin typeface="+mn-lt"/>
                        </a:rPr>
                        <a:t>0</a:t>
                      </a:r>
                    </a:p>
                  </a:txBody>
                  <a:tcPr marL="9525" marR="9525"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15 054</a:t>
                      </a:r>
                    </a:p>
                  </a:txBody>
                  <a:tcPr marL="9525" marR="114300" marT="9525" marB="0" anchor="ctr"/>
                </a:tc>
                <a:tc>
                  <a:txBody>
                    <a:bodyPr/>
                    <a:lstStyle/>
                    <a:p>
                      <a:pPr marL="0" algn="l" defTabSz="914400" rtl="0" eaLnBrk="1" fontAlgn="ctr" latinLnBrk="0" hangingPunct="1"/>
                      <a:endParaRPr lang="ru-RU" sz="160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2832202179"/>
                  </a:ext>
                </a:extLst>
              </a:tr>
              <a:tr h="553789">
                <a:tc>
                  <a:txBody>
                    <a:bodyPr/>
                    <a:lstStyle/>
                    <a:p>
                      <a:pPr algn="ctr" rtl="0" fontAlgn="ctr"/>
                      <a:r>
                        <a:rPr lang="en-US" sz="1600" b="0" i="0" u="none" strike="noStrike">
                          <a:solidFill>
                            <a:srgbClr val="000000"/>
                          </a:solidFill>
                          <a:latin typeface="+mn-lt"/>
                        </a:rPr>
                        <a:t>6</a:t>
                      </a:r>
                    </a:p>
                  </a:txBody>
                  <a:tcPr marL="8089" marR="8089" marT="8089" marB="0" anchor="ctr"/>
                </a:tc>
                <a:tc>
                  <a:txBody>
                    <a:bodyPr/>
                    <a:lstStyle/>
                    <a:p>
                      <a:pPr marL="85725" indent="0" algn="just" defTabSz="914400" rtl="0" eaLnBrk="1" fontAlgn="ctr" latinLnBrk="0" hangingPunct="1"/>
                      <a:r>
                        <a:rPr lang="en-US" sz="1600" u="none" strike="noStrike">
                          <a:solidFill>
                            <a:schemeClr val="tx1"/>
                          </a:solidFill>
                          <a:latin typeface="+mn-lt"/>
                          <a:ea typeface="+mn-ea"/>
                          <a:cs typeface="+mn-cs"/>
                        </a:rPr>
                        <a:t>Construction of the along route road transport bed at the section of Beineu-Bozoy</a:t>
                      </a:r>
                    </a:p>
                  </a:txBody>
                  <a:tcPr marL="9525" marR="9525" marT="9525" marB="0" anchor="ctr"/>
                </a:tc>
                <a:tc>
                  <a:txBody>
                    <a:bodyPr/>
                    <a:lstStyle/>
                    <a:p>
                      <a:pPr algn="ctr" fontAlgn="ctr"/>
                      <a:r>
                        <a:rPr lang="en-US" sz="1600" b="0" i="0" u="none" strike="noStrike">
                          <a:solidFill>
                            <a:srgbClr val="000000"/>
                          </a:solidFill>
                          <a:latin typeface="+mn-lt"/>
                        </a:rPr>
                        <a:t>0</a:t>
                      </a:r>
                    </a:p>
                  </a:txBody>
                  <a:tcPr marL="9525" marR="9525" marT="9525" marB="0" anchor="ctr"/>
                </a:tc>
                <a:tc>
                  <a:txBody>
                    <a:bodyPr/>
                    <a:lstStyle/>
                    <a:p>
                      <a:pPr marL="0" algn="ctr" defTabSz="914400" rtl="0" eaLnBrk="1" fontAlgn="ctr" latinLnBrk="0" hangingPunct="1"/>
                      <a:r>
                        <a:rPr lang="en-US" sz="1600" u="none" strike="noStrike">
                          <a:solidFill>
                            <a:schemeClr val="tx1"/>
                          </a:solidFill>
                          <a:latin typeface="+mn-lt"/>
                          <a:ea typeface="+mn-ea"/>
                          <a:cs typeface="+mn-cs"/>
                        </a:rPr>
                        <a:t>130,730</a:t>
                      </a:r>
                    </a:p>
                  </a:txBody>
                  <a:tcPr marL="9525" marR="114300" marT="9525" marB="0" anchor="ctr"/>
                </a:tc>
                <a:tc>
                  <a:txBody>
                    <a:bodyPr/>
                    <a:lstStyle/>
                    <a:p>
                      <a:pPr marL="0" algn="l" defTabSz="914400" rtl="0" eaLnBrk="1" fontAlgn="ctr" latinLnBrk="0" hangingPunct="1"/>
                      <a:endParaRPr lang="ru-RU" sz="160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2247135610"/>
                  </a:ext>
                </a:extLst>
              </a:tr>
            </a:tbl>
          </a:graphicData>
        </a:graphic>
      </p:graphicFrame>
      <p:sp>
        <p:nvSpPr>
          <p:cNvPr id="8" name="Прямоугольник 7"/>
          <p:cNvSpPr/>
          <p:nvPr/>
        </p:nvSpPr>
        <p:spPr>
          <a:xfrm>
            <a:off x="53751" y="836712"/>
            <a:ext cx="9036494" cy="1077218"/>
          </a:xfrm>
          <a:prstGeom prst="rect">
            <a:avLst/>
          </a:prstGeom>
        </p:spPr>
        <p:txBody>
          <a:bodyPr wrap="square">
            <a:spAutoFit/>
          </a:bodyPr>
          <a:lstStyle/>
          <a:p>
            <a:pPr lvl="0" algn="just"/>
            <a:r>
              <a:rPr lang="en-US" sz="1600"/>
              <a:t>       The investment program, taking into consideration the adjustments has been approved by the joint order of the Ministry of Energy of the Republic of Kazakhstan dated November 23, 2017 No. 399 and the Department of the Committee for Regulation of Natural Monopolies,  Competition Protection and consumers rights of the Ministry of National Economy of the Republic of Kazakhstan of Almaty dated  November 3, 2017 No. 96-OД. </a:t>
            </a:r>
          </a:p>
        </p:txBody>
      </p:sp>
      <p:cxnSp>
        <p:nvCxnSpPr>
          <p:cNvPr id="11" name="Прямая соединительная линия 10"/>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598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2343"/>
            <a:ext cx="9144000" cy="648072"/>
          </a:xfrm>
        </p:spPr>
        <p:txBody>
          <a:bodyPr>
            <a:noAutofit/>
          </a:bodyPr>
          <a:lstStyle/>
          <a:p>
            <a:pPr lvl="0"/>
            <a:r>
              <a:rPr lang="en-US" sz="2400" b="1">
                <a:solidFill>
                  <a:srgbClr val="002060"/>
                </a:solidFill>
                <a:latin typeface="+mn-lt"/>
                <a:ea typeface="+mn-ea"/>
                <a:cs typeface="Arial" charset="0"/>
              </a:rPr>
              <a:t>Execution of the tariff estimate for 2017</a:t>
            </a:r>
          </a:p>
        </p:txBody>
      </p:sp>
      <p:cxnSp>
        <p:nvCxnSpPr>
          <p:cNvPr id="6" name="Прямая соединительная линия 5"/>
          <p:cNvCxnSpPr/>
          <p:nvPr/>
        </p:nvCxnSpPr>
        <p:spPr>
          <a:xfrm>
            <a:off x="0" y="764704"/>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0" y="6525344"/>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2622704065"/>
              </p:ext>
            </p:extLst>
          </p:nvPr>
        </p:nvGraphicFramePr>
        <p:xfrm>
          <a:off x="246675" y="1129763"/>
          <a:ext cx="8650650" cy="4241253"/>
        </p:xfrm>
        <a:graphic>
          <a:graphicData uri="http://schemas.openxmlformats.org/drawingml/2006/table">
            <a:tbl>
              <a:tblPr firstRow="1" bandRow="1"/>
              <a:tblGrid>
                <a:gridCol w="649493">
                  <a:extLst>
                    <a:ext uri="{9D8B030D-6E8A-4147-A177-3AD203B41FA5}">
                      <a16:colId xmlns:a16="http://schemas.microsoft.com/office/drawing/2014/main" val="4148375768"/>
                    </a:ext>
                  </a:extLst>
                </a:gridCol>
                <a:gridCol w="2754262">
                  <a:extLst>
                    <a:ext uri="{9D8B030D-6E8A-4147-A177-3AD203B41FA5}">
                      <a16:colId xmlns:a16="http://schemas.microsoft.com/office/drawing/2014/main" val="1328778502"/>
                    </a:ext>
                  </a:extLst>
                </a:gridCol>
                <a:gridCol w="1358463">
                  <a:extLst>
                    <a:ext uri="{9D8B030D-6E8A-4147-A177-3AD203B41FA5}">
                      <a16:colId xmlns:a16="http://schemas.microsoft.com/office/drawing/2014/main" val="3132134219"/>
                    </a:ext>
                  </a:extLst>
                </a:gridCol>
                <a:gridCol w="1305833">
                  <a:extLst>
                    <a:ext uri="{9D8B030D-6E8A-4147-A177-3AD203B41FA5}">
                      <a16:colId xmlns:a16="http://schemas.microsoft.com/office/drawing/2014/main" val="3117630981"/>
                    </a:ext>
                  </a:extLst>
                </a:gridCol>
                <a:gridCol w="1430471">
                  <a:extLst>
                    <a:ext uri="{9D8B030D-6E8A-4147-A177-3AD203B41FA5}">
                      <a16:colId xmlns:a16="http://schemas.microsoft.com/office/drawing/2014/main" val="3798335197"/>
                    </a:ext>
                  </a:extLst>
                </a:gridCol>
                <a:gridCol w="1152128">
                  <a:extLst>
                    <a:ext uri="{9D8B030D-6E8A-4147-A177-3AD203B41FA5}">
                      <a16:colId xmlns:a16="http://schemas.microsoft.com/office/drawing/2014/main" val="1631781302"/>
                    </a:ext>
                  </a:extLst>
                </a:gridCol>
              </a:tblGrid>
              <a:tr h="648072">
                <a:tc>
                  <a:txBody>
                    <a:bodyPr/>
                    <a:lstStyle/>
                    <a:p>
                      <a:pPr algn="ctr" rtl="0" fontAlgn="ctr"/>
                      <a:r>
                        <a:rPr lang="en-US" sz="1600" b="1" i="0" u="none" strike="noStrike">
                          <a:solidFill>
                            <a:srgbClr val="000000"/>
                          </a:solidFill>
                          <a:latin typeface="+mn-lt"/>
                        </a:rPr>
                        <a:t>Ser.No.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latin typeface="+mn-lt"/>
                        </a:rPr>
                        <a:t>Title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latin typeface="+mn-lt"/>
                        </a:rPr>
                        <a:t>UoM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600" b="1" i="0" u="none" strike="noStrike">
                          <a:solidFill>
                            <a:srgbClr val="000000"/>
                          </a:solidFill>
                          <a:latin typeface="+mn-lt"/>
                        </a:rPr>
                        <a:t>Acting Tariff estimate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latin typeface="+mn-lt"/>
                        </a:rPr>
                        <a:t>Actual execution**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a:solidFill>
                            <a:srgbClr val="000000"/>
                          </a:solidFill>
                          <a:latin typeface="+mn-lt"/>
                        </a:rPr>
                        <a:t>Deviation, in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989115600"/>
                  </a:ext>
                </a:extLst>
              </a:tr>
              <a:tr h="636384">
                <a:tc>
                  <a:txBody>
                    <a:bodyPr/>
                    <a:lstStyle/>
                    <a:p>
                      <a:pPr algn="ctr" rtl="0" fontAlgn="ctr"/>
                      <a:r>
                        <a:rPr lang="en-US" sz="1600" b="0" i="0" u="none" strike="noStrike">
                          <a:solidFill>
                            <a:srgbClr val="000000"/>
                          </a:solidFill>
                          <a:latin typeface="+mn-lt"/>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Cost of production goods and services</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23 265 784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16 551 205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629629"/>
                  </a:ext>
                </a:extLst>
              </a:tr>
              <a:tr h="492247">
                <a:tc>
                  <a:txBody>
                    <a:bodyPr/>
                    <a:lstStyle/>
                    <a:p>
                      <a:pPr algn="ctr" rtl="0" fontAlgn="ctr"/>
                      <a:r>
                        <a:rPr lang="en-US" sz="1600" b="0" i="0" u="none" strike="noStrike">
                          <a:solidFill>
                            <a:srgbClr val="000000"/>
                          </a:solidFill>
                          <a:latin typeface="+mn-lt"/>
                        </a:rPr>
                        <a:t>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Costs for the period total:</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4 611 704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10 738 567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233%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842595"/>
                  </a:ext>
                </a:extLst>
              </a:tr>
              <a:tr h="492247">
                <a:tc>
                  <a:txBody>
                    <a:bodyPr/>
                    <a:lstStyle/>
                    <a:p>
                      <a:pPr algn="ctr" rtl="0" fontAlgn="ctr"/>
                      <a:r>
                        <a:rPr lang="en-US" sz="1600" b="0" i="0" u="none" strike="noStrike">
                          <a:solidFill>
                            <a:srgbClr val="000000"/>
                          </a:solidFill>
                          <a:latin typeface="+mn-lt"/>
                        </a:rPr>
                        <a:t>III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Total expenses</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27 877 488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27 289 771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974397"/>
                  </a:ext>
                </a:extLst>
              </a:tr>
              <a:tr h="492247">
                <a:tc>
                  <a:txBody>
                    <a:bodyPr/>
                    <a:lstStyle/>
                    <a:p>
                      <a:pPr algn="ctr" rtl="0" fontAlgn="ctr"/>
                      <a:r>
                        <a:rPr lang="en-US" sz="1600" b="0" i="0" u="none" strike="noStrike">
                          <a:solidFill>
                            <a:srgbClr val="000000"/>
                          </a:solidFill>
                          <a:latin typeface="+mn-lt"/>
                        </a:rPr>
                        <a:t>IV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Profit</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51 995 614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51 806 877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31100"/>
                  </a:ext>
                </a:extLst>
              </a:tr>
              <a:tr h="492247">
                <a:tc>
                  <a:txBody>
                    <a:bodyPr/>
                    <a:lstStyle/>
                    <a:p>
                      <a:pPr algn="ctr" rtl="0" fontAlgn="ctr"/>
                      <a:r>
                        <a:rPr lang="en-US" sz="1600" b="0" i="0" u="none" strike="noStrike">
                          <a:solidFill>
                            <a:srgbClr val="000000"/>
                          </a:solidFill>
                          <a:latin typeface="+mn-lt"/>
                        </a:rPr>
                        <a:t>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Total incomes</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79 873 102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79 096 648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984570"/>
                  </a:ext>
                </a:extLst>
              </a:tr>
              <a:tr h="492247">
                <a:tc>
                  <a:txBody>
                    <a:bodyPr/>
                    <a:lstStyle/>
                    <a:p>
                      <a:pPr algn="ctr" rtl="0" fontAlgn="ctr"/>
                      <a:r>
                        <a:rPr lang="en-US" sz="1600" b="0" i="0" u="none" strike="noStrike">
                          <a:solidFill>
                            <a:srgbClr val="000000"/>
                          </a:solidFill>
                          <a:latin typeface="+mn-lt"/>
                        </a:rPr>
                        <a:t>VI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Scope of provided services </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thous. m</a:t>
                      </a:r>
                      <a:r>
                        <a:rPr lang="en-US" sz="1600" b="0" i="0" u="none" strike="noStrike" baseline="30000">
                          <a:solidFill>
                            <a:srgbClr val="000000"/>
                          </a:solidFill>
                          <a:latin typeface="+mn-lt"/>
                        </a:rPr>
                        <a:t>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5 000 000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4 376 993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330571"/>
                  </a:ext>
                </a:extLst>
              </a:tr>
              <a:tr h="495562">
                <a:tc>
                  <a:txBody>
                    <a:bodyPr/>
                    <a:lstStyle/>
                    <a:p>
                      <a:pPr algn="ctr" rtl="0" fontAlgn="ctr"/>
                      <a:r>
                        <a:rPr lang="en-US" sz="1600" b="0" i="0" u="none" strike="noStrike">
                          <a:solidFill>
                            <a:srgbClr val="000000"/>
                          </a:solidFill>
                          <a:latin typeface="+mn-lt"/>
                        </a:rPr>
                        <a:t>VIII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latin typeface="+mn-lt"/>
                        </a:rPr>
                        <a:t>Tariff </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tenge/ 1000 m</a:t>
                      </a:r>
                      <a:r>
                        <a:rPr lang="en-US" sz="1600" b="0" i="0" u="none" strike="noStrike" baseline="30000">
                          <a:solidFill>
                            <a:srgbClr val="000000"/>
                          </a:solidFill>
                          <a:latin typeface="+mn-lt"/>
                        </a:rPr>
                        <a:t>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15 975*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18,071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latin typeface="+mn-lt"/>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870705"/>
                  </a:ext>
                </a:extLst>
              </a:tr>
            </a:tbl>
          </a:graphicData>
        </a:graphic>
      </p:graphicFrame>
      <p:sp>
        <p:nvSpPr>
          <p:cNvPr id="9" name="Объект 2"/>
          <p:cNvSpPr txBox="1">
            <a:spLocks/>
          </p:cNvSpPr>
          <p:nvPr/>
        </p:nvSpPr>
        <p:spPr>
          <a:xfrm>
            <a:off x="246675" y="5661248"/>
            <a:ext cx="8712986" cy="545785"/>
          </a:xfrm>
          <a:prstGeom prst="rect">
            <a:avLst/>
          </a:prstGeom>
        </p:spPr>
        <p:txBody>
          <a:bodyPr vert="horz" lIns="91440" tIns="45720" rIns="91440" bIns="45720" spcCol="5400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hangingPunct="0">
              <a:lnSpc>
                <a:spcPct val="150000"/>
              </a:lnSpc>
              <a:spcBef>
                <a:spcPts val="0"/>
              </a:spcBef>
              <a:buNone/>
            </a:pPr>
            <a:r>
              <a:rPr lang="en-US" sz="1300">
                <a:solidFill>
                  <a:srgbClr val="000000"/>
                </a:solidFill>
              </a:rPr>
              <a:t>* - </a:t>
            </a:r>
            <a:r>
              <a:rPr lang="en-US" sz="1300" i="1">
                <a:solidFill>
                  <a:srgbClr val="000000"/>
                </a:solidFill>
              </a:rPr>
              <a:t>the average tariff for 2015-2019 is 18,071 KZT per 1000 m3 </a:t>
            </a:r>
            <a:r>
              <a:rPr lang="en-US" sz="1300">
                <a:solidFill>
                  <a:srgbClr val="000000"/>
                </a:solidFill>
              </a:rPr>
              <a:t>excluding VAT;</a:t>
            </a:r>
            <a:r>
              <a:rPr lang="en-US" sz="1300">
                <a:solidFill>
                  <a:srgbClr val="000000"/>
                </a:solidFill>
                <a:latin typeface="Calibri" panose="020F0502020204030204" pitchFamily="34" charset="0"/>
              </a:rPr>
              <a:t>  </a:t>
            </a:r>
            <a:r>
              <a:rPr lang="en-US" sz="1300" baseline="30000">
                <a:solidFill>
                  <a:srgbClr val="000000"/>
                </a:solidFill>
                <a:latin typeface="Calibri" panose="020F0502020204030204" pitchFamily="34" charset="0"/>
              </a:rPr>
              <a:t> </a:t>
            </a:r>
          </a:p>
          <a:p>
            <a:pPr marL="0" indent="0" algn="just" eaLnBrk="0" hangingPunct="0">
              <a:lnSpc>
                <a:spcPct val="150000"/>
              </a:lnSpc>
              <a:spcBef>
                <a:spcPts val="0"/>
              </a:spcBef>
              <a:buNone/>
            </a:pPr>
            <a:r>
              <a:rPr kumimoji="1" lang="en-US" sz="1300" i="1">
                <a:solidFill>
                  <a:srgbClr val="000000"/>
                </a:solidFill>
              </a:rPr>
              <a:t>** - formed according to operational data. </a:t>
            </a:r>
          </a:p>
          <a:p>
            <a:pPr marL="0" indent="0" algn="just">
              <a:lnSpc>
                <a:spcPct val="150000"/>
              </a:lnSpc>
              <a:spcBef>
                <a:spcPts val="0"/>
              </a:spcBef>
              <a:buFont typeface="Arial" panose="020B0604020202020204" pitchFamily="34" charset="0"/>
              <a:buNone/>
            </a:pPr>
            <a:endParaRPr kumimoji="1" lang="ru-RU" sz="1600" dirty="0" smtClean="0">
              <a:solidFill>
                <a:srgbClr val="000000"/>
              </a:solidFill>
            </a:endParaRPr>
          </a:p>
          <a:p>
            <a:pPr marL="0" indent="0" algn="just">
              <a:spcBef>
                <a:spcPts val="0"/>
              </a:spcBef>
              <a:buFont typeface="Arial" panose="020B0604020202020204" pitchFamily="34" charset="0"/>
              <a:buNone/>
            </a:pPr>
            <a:endParaRPr kumimoji="1" lang="ru-RU" sz="1600" dirty="0" smtClean="0">
              <a:solidFill>
                <a:srgbClr val="000000"/>
              </a:solidFill>
            </a:endParaRPr>
          </a:p>
          <a:p>
            <a:pPr marL="0" indent="0" algn="just">
              <a:spcBef>
                <a:spcPts val="0"/>
              </a:spcBef>
              <a:buFont typeface="Arial" panose="020B0604020202020204" pitchFamily="34" charset="0"/>
              <a:buNone/>
            </a:pPr>
            <a:endParaRPr kumimoji="1" lang="ru-RU" sz="1600" dirty="0" smtClean="0">
              <a:solidFill>
                <a:srgbClr val="000000"/>
              </a:solidFill>
            </a:endParaRPr>
          </a:p>
          <a:p>
            <a:pPr marL="0" indent="0" algn="just">
              <a:spcBef>
                <a:spcPts val="0"/>
              </a:spcBef>
              <a:buFont typeface="Arial" panose="020B0604020202020204" pitchFamily="34" charset="0"/>
              <a:buNone/>
            </a:pPr>
            <a:endParaRPr kumimoji="1" lang="ru-RU" sz="1600" dirty="0">
              <a:solidFill>
                <a:srgbClr val="000000"/>
              </a:solidFill>
            </a:endParaRPr>
          </a:p>
        </p:txBody>
      </p:sp>
    </p:spTree>
    <p:extLst>
      <p:ext uri="{BB962C8B-B14F-4D97-AF65-F5344CB8AC3E}">
        <p14:creationId xmlns:p14="http://schemas.microsoft.com/office/powerpoint/2010/main" val="131961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12129</TotalTime>
  <Words>2024</Words>
  <Application>Microsoft Office PowerPoint</Application>
  <PresentationFormat>Экран (4:3)</PresentationFormat>
  <Paragraphs>575</Paragraphs>
  <Slides>14</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 Unicode MS</vt:lpstr>
      <vt:lpstr>Arial</vt:lpstr>
      <vt:lpstr>Calibri</vt:lpstr>
      <vt:lpstr>Times New Roman</vt:lpstr>
      <vt:lpstr>Wingdings</vt:lpstr>
      <vt:lpstr>Тема Office</vt:lpstr>
      <vt:lpstr>Презентация PowerPoint</vt:lpstr>
      <vt:lpstr>General information on the Project</vt:lpstr>
      <vt:lpstr>Technical parameters of the gas pipeline</vt:lpstr>
      <vt:lpstr>Презентация PowerPoint</vt:lpstr>
      <vt:lpstr>On work performed  with consumers of regulated services for 2017</vt:lpstr>
      <vt:lpstr>Scopes of provided regulated services for 2017</vt:lpstr>
      <vt:lpstr>Презентация PowerPoint</vt:lpstr>
      <vt:lpstr>Execution of the Investment program for 2017 </vt:lpstr>
      <vt:lpstr>Execution of the tariff estimate for 2017</vt:lpstr>
      <vt:lpstr>Презентация PowerPoint</vt:lpstr>
      <vt:lpstr>Презентация PowerPoint</vt:lpstr>
      <vt:lpstr>The main reasons of the deviation as related to the implementation of the tariff estimate </vt:lpstr>
      <vt:lpstr>Prospects of activity (development plan), possible change in the tariff for commercial gas transportation service: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ТОО «Газопровод Бейнеу-Шымкент»</dc:title>
  <dc:creator>Zhannat Koishybayev &lt;BP&gt;</dc:creator>
  <cp:lastModifiedBy>Zhanar Kurenkeyeva &lt;DCT&gt;</cp:lastModifiedBy>
  <cp:revision>452</cp:revision>
  <cp:lastPrinted>2018-03-16T06:35:13Z</cp:lastPrinted>
  <dcterms:created xsi:type="dcterms:W3CDTF">2013-07-09T09:35:30Z</dcterms:created>
  <dcterms:modified xsi:type="dcterms:W3CDTF">2018-07-30T04:44:18Z</dcterms:modified>
</cp:coreProperties>
</file>