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317" r:id="rId2"/>
    <p:sldId id="350" r:id="rId3"/>
    <p:sldId id="378" r:id="rId4"/>
    <p:sldId id="351" r:id="rId5"/>
    <p:sldId id="375" r:id="rId6"/>
    <p:sldId id="368" r:id="rId7"/>
    <p:sldId id="357" r:id="rId8"/>
    <p:sldId id="369" r:id="rId9"/>
    <p:sldId id="362" r:id="rId10"/>
    <p:sldId id="373" r:id="rId11"/>
    <p:sldId id="342" r:id="rId12"/>
    <p:sldId id="347" r:id="rId13"/>
    <p:sldId id="361" r:id="rId14"/>
  </p:sldIdLst>
  <p:sldSz cx="9144000" cy="6858000" type="screen4x3"/>
  <p:notesSz cx="70104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32" autoAdjust="0"/>
  </p:normalViewPr>
  <p:slideViewPr>
    <p:cSldViewPr>
      <p:cViewPr varScale="1">
        <p:scale>
          <a:sx n="86" d="100"/>
          <a:sy n="86" d="100"/>
        </p:scale>
        <p:origin x="1524" y="84"/>
      </p:cViewPr>
      <p:guideLst>
        <p:guide orient="horz" pos="2160"/>
        <p:guide pos="2880"/>
      </p:guideLst>
    </p:cSldViewPr>
  </p:slideViewPr>
  <p:outlineViewPr>
    <p:cViewPr>
      <p:scale>
        <a:sx n="33" d="100"/>
        <a:sy n="33" d="100"/>
      </p:scale>
      <p:origin x="0" y="27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Tariff</c:v>
                </c:pt>
              </c:strCache>
            </c:strRef>
          </c:tx>
          <c:spPr>
            <a:solidFill>
              <a:schemeClr val="tx2">
                <a:lumMod val="40000"/>
                <a:lumOff val="60000"/>
              </a:schemeClr>
            </a:solidFill>
            <a:ln>
              <a:solidFill>
                <a:schemeClr val="bg1"/>
              </a:solidFill>
            </a:ln>
            <a:effectLst>
              <a:outerShdw blurRad="40000" dist="23000" dir="5400000" rotWithShape="0">
                <a:srgbClr val="000000">
                  <a:alpha val="35000"/>
                </a:srgbClr>
              </a:outerShdw>
            </a:effectLst>
          </c:spPr>
          <c:invertIfNegative val="0"/>
          <c:dPt>
            <c:idx val="0"/>
            <c:invertIfNegative val="0"/>
            <c:bubble3D val="0"/>
            <c:spPr>
              <a:solidFill>
                <a:schemeClr val="tx2">
                  <a:lumMod val="40000"/>
                  <a:lumOff val="60000"/>
                </a:schemeClr>
              </a:solidFill>
              <a:ln>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5-31D7-497D-A913-7C5A679C8BC2}"/>
              </c:ext>
            </c:extLst>
          </c:dPt>
          <c:dLbls>
            <c:dLbl>
              <c:idx val="1"/>
              <c:layout/>
              <c:tx>
                <c:rich>
                  <a:bodyPr/>
                  <a:lstStyle/>
                  <a:p>
                    <a:r>
                      <a:rPr lang="en-US" dirty="0" smtClean="0"/>
                      <a:t> 11 765</a:t>
                    </a:r>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293A-4C2A-8C72-2D147B8DEF1B}"/>
                </c:ext>
              </c:extLst>
            </c:dLbl>
            <c:dLbl>
              <c:idx val="2"/>
              <c:layout/>
              <c:tx>
                <c:rich>
                  <a:bodyPr/>
                  <a:lstStyle/>
                  <a:p>
                    <a:r>
                      <a:rPr lang="en-US" dirty="0" smtClean="0"/>
                      <a:t>18 071</a:t>
                    </a:r>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293A-4C2A-8C72-2D147B8DEF1B}"/>
                </c:ext>
              </c:extLst>
            </c:dLbl>
            <c:dLbl>
              <c:idx val="3"/>
              <c:layout/>
              <c:tx>
                <c:rich>
                  <a:bodyPr/>
                  <a:lstStyle/>
                  <a:p>
                    <a:r>
                      <a:rPr lang="en-US" dirty="0" smtClean="0"/>
                      <a:t>18 071</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293A-4C2A-8C72-2D147B8DEF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Лист1!$A$2:$A$5</c:f>
              <c:strCache>
                <c:ptCount val="4"/>
                <c:pt idx="0">
                  <c:v>2015</c:v>
                </c:pt>
                <c:pt idx="1">
                  <c:v>2016</c:v>
                </c:pt>
                <c:pt idx="2">
                  <c:v>2017</c:v>
                </c:pt>
                <c:pt idx="3">
                  <c:v>2018</c:v>
                </c:pt>
              </c:strCache>
            </c:strRef>
          </c:cat>
          <c:val>
            <c:numRef>
              <c:f>Лист1!$B$2:$B$5</c:f>
              <c:numCache>
                <c:formatCode>General</c:formatCode>
                <c:ptCount val="4"/>
                <c:pt idx="0" formatCode="#,##0">
                  <c:v>11765</c:v>
                </c:pt>
                <c:pt idx="1">
                  <c:v>11765</c:v>
                </c:pt>
                <c:pt idx="2">
                  <c:v>18071</c:v>
                </c:pt>
                <c:pt idx="3">
                  <c:v>18071</c:v>
                </c:pt>
              </c:numCache>
            </c:numRef>
          </c:val>
          <c:extLst>
            <c:ext xmlns:c16="http://schemas.microsoft.com/office/drawing/2014/chart" uri="{C3380CC4-5D6E-409C-BE32-E72D297353CC}">
              <c16:uniqueId val="{00000000-31D7-497D-A913-7C5A679C8BC2}"/>
            </c:ext>
          </c:extLst>
        </c:ser>
        <c:dLbls>
          <c:dLblPos val="outEnd"/>
          <c:showLegendKey val="0"/>
          <c:showVal val="1"/>
          <c:showCatName val="0"/>
          <c:showSerName val="0"/>
          <c:showPercent val="0"/>
          <c:showBubbleSize val="0"/>
        </c:dLbls>
        <c:gapWidth val="269"/>
        <c:overlap val="-27"/>
        <c:axId val="536521960"/>
        <c:axId val="536519992"/>
      </c:barChart>
      <c:lineChart>
        <c:grouping val="standard"/>
        <c:varyColors val="0"/>
        <c:ser>
          <c:idx val="1"/>
          <c:order val="1"/>
          <c:tx>
            <c:strRef>
              <c:f>Лист1!$C$1</c:f>
              <c:strCache>
                <c:ptCount val="1"/>
                <c:pt idx="0">
                  <c:v>Volumes Plan</c:v>
                </c:pt>
              </c:strCache>
            </c:strRef>
          </c:tx>
          <c:spPr>
            <a:ln w="31750" cap="sq">
              <a:solidFill>
                <a:schemeClr val="accent2"/>
              </a:solidFill>
              <a:round/>
            </a:ln>
            <a:effectLst>
              <a:outerShdw blurRad="40000" dist="23000" dir="5400000" rotWithShape="0">
                <a:srgbClr val="000000">
                  <a:alpha val="35000"/>
                </a:srgbClr>
              </a:outerShdw>
            </a:effectLst>
          </c:spPr>
          <c:marker>
            <c:symbol val="none"/>
          </c:marker>
          <c:dLbls>
            <c:dLbl>
              <c:idx val="0"/>
              <c:layout>
                <c:manualLayout>
                  <c:x val="-2.9320987654321017E-2"/>
                  <c:y val="-7.06201291246048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1D7-497D-A913-7C5A679C8BC2}"/>
                </c:ext>
              </c:extLst>
            </c:dLbl>
            <c:dLbl>
              <c:idx val="2"/>
              <c:layout>
                <c:manualLayout>
                  <c:x val="-2.9320987654320986E-2"/>
                  <c:y val="-5.40036281541095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90A-48C6-BC56-91A913F31950}"/>
                </c:ext>
              </c:extLst>
            </c:dLbl>
            <c:dLbl>
              <c:idx val="3"/>
              <c:layout>
                <c:manualLayout>
                  <c:x val="-4.1666666666666782E-2"/>
                  <c:y val="-2.4924751455742904E-2"/>
                </c:manualLayout>
              </c:layout>
              <c:tx>
                <c:rich>
                  <a:bodyPr/>
                  <a:lstStyle/>
                  <a:p>
                    <a:r>
                      <a:rPr lang="en-US" dirty="0" smtClean="0"/>
                      <a:t>5 803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433-4967-BBDB-9AE8B22CD9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Лист1!$A$2:$A$5</c:f>
              <c:strCache>
                <c:ptCount val="4"/>
                <c:pt idx="0">
                  <c:v>2015</c:v>
                </c:pt>
                <c:pt idx="1">
                  <c:v>2016</c:v>
                </c:pt>
                <c:pt idx="2">
                  <c:v>2017</c:v>
                </c:pt>
                <c:pt idx="3">
                  <c:v>2018</c:v>
                </c:pt>
              </c:strCache>
            </c:strRef>
          </c:cat>
          <c:val>
            <c:numRef>
              <c:f>Лист1!$C$2:$C$5</c:f>
              <c:numCache>
                <c:formatCode>General</c:formatCode>
                <c:ptCount val="4"/>
                <c:pt idx="0">
                  <c:v>1434</c:v>
                </c:pt>
                <c:pt idx="1">
                  <c:v>1762</c:v>
                </c:pt>
                <c:pt idx="2">
                  <c:v>5000</c:v>
                </c:pt>
                <c:pt idx="3">
                  <c:v>5803</c:v>
                </c:pt>
              </c:numCache>
            </c:numRef>
          </c:val>
          <c:smooth val="0"/>
          <c:extLst>
            <c:ext xmlns:c16="http://schemas.microsoft.com/office/drawing/2014/chart" uri="{C3380CC4-5D6E-409C-BE32-E72D297353CC}">
              <c16:uniqueId val="{00000001-31D7-497D-A913-7C5A679C8BC2}"/>
            </c:ext>
          </c:extLst>
        </c:ser>
        <c:ser>
          <c:idx val="2"/>
          <c:order val="2"/>
          <c:tx>
            <c:strRef>
              <c:f>Лист1!$D$1</c:f>
              <c:strCache>
                <c:ptCount val="1"/>
                <c:pt idx="0">
                  <c:v>Volumes Actual</c:v>
                </c:pt>
              </c:strCache>
            </c:strRef>
          </c:tx>
          <c:spPr>
            <a:ln w="31750" cap="flat">
              <a:solidFill>
                <a:schemeClr val="accent3"/>
              </a:solidFill>
              <a:round/>
            </a:ln>
            <a:effectLst>
              <a:outerShdw blurRad="40000" dist="23000" dir="5400000" rotWithShape="0">
                <a:srgbClr val="000000">
                  <a:alpha val="35000"/>
                </a:srgbClr>
              </a:outerShdw>
            </a:effectLst>
          </c:spPr>
          <c:marker>
            <c:symbol val="none"/>
          </c:marker>
          <c:dLbls>
            <c:dLbl>
              <c:idx val="0"/>
              <c:layout>
                <c:manualLayout>
                  <c:x val="-3.0293209876543211E-2"/>
                  <c:y val="3.86542989308523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1D7-497D-A913-7C5A679C8BC2}"/>
                </c:ext>
              </c:extLst>
            </c:dLbl>
            <c:dLbl>
              <c:idx val="1"/>
              <c:layout>
                <c:manualLayout>
                  <c:x val="-4.2638888888888886E-2"/>
                  <c:y val="-3.61199554363762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90A-48C6-BC56-91A913F31950}"/>
                </c:ext>
              </c:extLst>
            </c:dLbl>
            <c:dLbl>
              <c:idx val="3"/>
              <c:layout/>
              <c:tx>
                <c:rich>
                  <a:bodyPr/>
                  <a:lstStyle/>
                  <a:p>
                    <a:r>
                      <a:rPr lang="en-US" dirty="0" smtClean="0"/>
                      <a:t>8 352</a:t>
                    </a:r>
                  </a:p>
                </c:rich>
              </c:tx>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433-4967-BBDB-9AE8B22CD9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Лист1!$A$2:$A$5</c:f>
              <c:strCache>
                <c:ptCount val="4"/>
                <c:pt idx="0">
                  <c:v>2015</c:v>
                </c:pt>
                <c:pt idx="1">
                  <c:v>2016</c:v>
                </c:pt>
                <c:pt idx="2">
                  <c:v>2017</c:v>
                </c:pt>
                <c:pt idx="3">
                  <c:v>2018</c:v>
                </c:pt>
              </c:strCache>
            </c:strRef>
          </c:cat>
          <c:val>
            <c:numRef>
              <c:f>Лист1!$D$2:$D$5</c:f>
              <c:numCache>
                <c:formatCode>General</c:formatCode>
                <c:ptCount val="4"/>
                <c:pt idx="0">
                  <c:v>1216</c:v>
                </c:pt>
                <c:pt idx="1">
                  <c:v>1830</c:v>
                </c:pt>
                <c:pt idx="2">
                  <c:v>4377</c:v>
                </c:pt>
                <c:pt idx="3">
                  <c:v>8352</c:v>
                </c:pt>
              </c:numCache>
            </c:numRef>
          </c:val>
          <c:smooth val="0"/>
          <c:extLst>
            <c:ext xmlns:c16="http://schemas.microsoft.com/office/drawing/2014/chart" uri="{C3380CC4-5D6E-409C-BE32-E72D297353CC}">
              <c16:uniqueId val="{00000002-31D7-497D-A913-7C5A679C8BC2}"/>
            </c:ext>
          </c:extLst>
        </c:ser>
        <c:dLbls>
          <c:showLegendKey val="0"/>
          <c:showVal val="0"/>
          <c:showCatName val="0"/>
          <c:showSerName val="0"/>
          <c:showPercent val="0"/>
          <c:showBubbleSize val="0"/>
        </c:dLbls>
        <c:marker val="1"/>
        <c:smooth val="0"/>
        <c:axId val="805506600"/>
        <c:axId val="805505288"/>
      </c:lineChart>
      <c:catAx>
        <c:axId val="8055066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05505288"/>
        <c:crosses val="autoZero"/>
        <c:auto val="1"/>
        <c:lblAlgn val="ctr"/>
        <c:lblOffset val="100"/>
        <c:noMultiLvlLbl val="0"/>
      </c:catAx>
      <c:valAx>
        <c:axId val="805505288"/>
        <c:scaling>
          <c:orientation val="minMax"/>
          <c:max val="9000"/>
          <c:min val="0"/>
        </c:scaling>
        <c:delete val="0"/>
        <c:axPos val="l"/>
        <c:majorGridlines>
          <c:spPr>
            <a:ln w="9525" cap="flat" cmpd="sng" algn="ctr">
              <a:solidFill>
                <a:schemeClr val="bg1"/>
              </a:solidFill>
              <a:round/>
            </a:ln>
            <a:effectLst>
              <a:softEdge rad="939800"/>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05506600"/>
        <c:crosses val="autoZero"/>
        <c:crossBetween val="between"/>
      </c:valAx>
      <c:valAx>
        <c:axId val="536519992"/>
        <c:scaling>
          <c:orientation val="minMax"/>
        </c:scaling>
        <c:delete val="0"/>
        <c:axPos val="r"/>
        <c:numFmt formatCode="#,##0" sourceLinked="1"/>
        <c:majorTickMark val="cross"/>
        <c:minorTickMark val="cross"/>
        <c:tickLblPos val="nextTo"/>
        <c:spPr>
          <a:noFill/>
          <a:ln>
            <a:solidFill>
              <a:schemeClr val="bg1"/>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36521960"/>
        <c:crosses val="max"/>
        <c:crossBetween val="between"/>
      </c:valAx>
      <c:catAx>
        <c:axId val="536521960"/>
        <c:scaling>
          <c:orientation val="minMax"/>
        </c:scaling>
        <c:delete val="1"/>
        <c:axPos val="b"/>
        <c:numFmt formatCode="General" sourceLinked="1"/>
        <c:majorTickMark val="out"/>
        <c:minorTickMark val="none"/>
        <c:tickLblPos val="nextTo"/>
        <c:crossAx val="536519992"/>
        <c:crossesAt val="0"/>
        <c:auto val="1"/>
        <c:lblAlgn val="ctr"/>
        <c:lblOffset val="100"/>
        <c:noMultiLvlLbl val="0"/>
      </c:catAx>
      <c:spPr>
        <a:gradFill>
          <a:gsLst>
            <a:gs pos="100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cmpd="dbl">
          <a:solidFill>
            <a:schemeClr val="bg1"/>
          </a:solidFill>
        </a:ln>
        <a:effectLst>
          <a:outerShdw blurRad="50800" dist="50800" dir="6000000" algn="ctr" rotWithShape="0">
            <a:srgbClr val="000000">
              <a:alpha val="20000"/>
            </a:srgbClr>
          </a:outerShdw>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591B032-E2AA-42E9-A66B-7F3EE1BC837F}" type="datetimeFigureOut">
              <a:rPr lang="ru-RU" smtClean="0"/>
              <a:pPr/>
              <a:t>13.09.2019</a:t>
            </a:fld>
            <a:endParaRPr lang="ru-RU" dirty="0"/>
          </a:p>
        </p:txBody>
      </p:sp>
      <p:sp>
        <p:nvSpPr>
          <p:cNvPr id="4" name="Образ слайда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635CDFC-F982-41D6-9B06-DCB9464D8C26}" type="slidenum">
              <a:rPr lang="ru-RU" smtClean="0"/>
              <a:pPr/>
              <a:t>‹#›</a:t>
            </a:fld>
            <a:endParaRPr lang="ru-RU" dirty="0"/>
          </a:p>
        </p:txBody>
      </p:sp>
    </p:spTree>
    <p:extLst>
      <p:ext uri="{BB962C8B-B14F-4D97-AF65-F5344CB8AC3E}">
        <p14:creationId xmlns:p14="http://schemas.microsoft.com/office/powerpoint/2010/main" val="412245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4</a:t>
            </a:fld>
            <a:endParaRPr lang="ru-RU" dirty="0"/>
          </a:p>
        </p:txBody>
      </p:sp>
    </p:spTree>
    <p:extLst>
      <p:ext uri="{BB962C8B-B14F-4D97-AF65-F5344CB8AC3E}">
        <p14:creationId xmlns:p14="http://schemas.microsoft.com/office/powerpoint/2010/main" val="224052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5</a:t>
            </a:fld>
            <a:endParaRPr lang="ru-RU" dirty="0"/>
          </a:p>
        </p:txBody>
      </p:sp>
    </p:spTree>
    <p:extLst>
      <p:ext uri="{BB962C8B-B14F-4D97-AF65-F5344CB8AC3E}">
        <p14:creationId xmlns:p14="http://schemas.microsoft.com/office/powerpoint/2010/main" val="335777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6</a:t>
            </a:fld>
            <a:endParaRPr lang="ru-RU" dirty="0"/>
          </a:p>
        </p:txBody>
      </p:sp>
    </p:spTree>
    <p:extLst>
      <p:ext uri="{BB962C8B-B14F-4D97-AF65-F5344CB8AC3E}">
        <p14:creationId xmlns:p14="http://schemas.microsoft.com/office/powerpoint/2010/main" val="335777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2105A5-F1F1-4D4A-AB02-ACD366E8F726}" type="slidenum">
              <a:rPr lang="ru-RU" smtClean="0"/>
              <a:t>7</a:t>
            </a:fld>
            <a:endParaRPr lang="ru-RU" dirty="0"/>
          </a:p>
        </p:txBody>
      </p:sp>
    </p:spTree>
    <p:extLst>
      <p:ext uri="{BB962C8B-B14F-4D97-AF65-F5344CB8AC3E}">
        <p14:creationId xmlns:p14="http://schemas.microsoft.com/office/powerpoint/2010/main" val="180283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11</a:t>
            </a:fld>
            <a:endParaRPr lang="ru-RU" dirty="0"/>
          </a:p>
        </p:txBody>
      </p:sp>
    </p:spTree>
    <p:extLst>
      <p:ext uri="{BB962C8B-B14F-4D97-AF65-F5344CB8AC3E}">
        <p14:creationId xmlns:p14="http://schemas.microsoft.com/office/powerpoint/2010/main" val="335777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13.09.2019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21045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13.09.2019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19250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13.09.2019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75527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13.09.2019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09828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1E9144-1E4A-498E-A97A-CB63AEA137B9}" type="datetimeFigureOut">
              <a:rPr lang="ru-RU" smtClean="0"/>
              <a:pPr/>
              <a:t>13.09.2019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00047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1E9144-1E4A-498E-A97A-CB63AEA137B9}" type="datetimeFigureOut">
              <a:rPr lang="ru-RU" smtClean="0"/>
              <a:pPr/>
              <a:t>13.09.2019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68651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1E9144-1E4A-498E-A97A-CB63AEA137B9}" type="datetimeFigureOut">
              <a:rPr lang="ru-RU" smtClean="0"/>
              <a:pPr/>
              <a:t>13.09.2019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9845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1E9144-1E4A-498E-A97A-CB63AEA137B9}" type="datetimeFigureOut">
              <a:rPr lang="ru-RU" smtClean="0"/>
              <a:pPr/>
              <a:t>13.09.2019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264572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1E9144-1E4A-498E-A97A-CB63AEA137B9}" type="datetimeFigureOut">
              <a:rPr lang="ru-RU" smtClean="0"/>
              <a:pPr/>
              <a:t>13.09.2019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41165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1E9144-1E4A-498E-A97A-CB63AEA137B9}" type="datetimeFigureOut">
              <a:rPr lang="ru-RU" smtClean="0"/>
              <a:pPr/>
              <a:t>13.09.2019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30828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1E9144-1E4A-498E-A97A-CB63AEA137B9}" type="datetimeFigureOut">
              <a:rPr lang="ru-RU" smtClean="0"/>
              <a:pPr/>
              <a:t>13.09.2019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65913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E9144-1E4A-498E-A97A-CB63AEA137B9}" type="datetimeFigureOut">
              <a:rPr lang="ru-RU" smtClean="0"/>
              <a:pPr/>
              <a:t>13.09.2019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39977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5"/>
          <p:cNvPicPr>
            <a:picLocks noChangeAspect="1" noChangeArrowheads="1"/>
          </p:cNvPicPr>
          <p:nvPr/>
        </p:nvPicPr>
        <p:blipFill>
          <a:blip r:embed="rId2" cstate="print"/>
          <a:srcRect/>
          <a:stretch>
            <a:fillRect/>
          </a:stretch>
        </p:blipFill>
        <p:spPr bwMode="auto">
          <a:xfrm>
            <a:off x="250825" y="216024"/>
            <a:ext cx="2881015" cy="1124744"/>
          </a:xfrm>
          <a:prstGeom prst="rect">
            <a:avLst/>
          </a:prstGeom>
          <a:noFill/>
          <a:ln w="9525">
            <a:noFill/>
            <a:miter lim="800000"/>
            <a:headEnd/>
            <a:tailEnd/>
          </a:ln>
        </p:spPr>
      </p:pic>
      <p:sp>
        <p:nvSpPr>
          <p:cNvPr id="17410" name="Подзаголовок 4"/>
          <p:cNvSpPr>
            <a:spLocks noGrp="1"/>
          </p:cNvSpPr>
          <p:nvPr>
            <p:ph type="subTitle" idx="1"/>
          </p:nvPr>
        </p:nvSpPr>
        <p:spPr>
          <a:xfrm>
            <a:off x="26633" y="1628800"/>
            <a:ext cx="9009863" cy="1872208"/>
          </a:xfrm>
        </p:spPr>
        <p:txBody>
          <a:bodyPr>
            <a:noAutofit/>
          </a:bodyPr>
          <a:lstStyle/>
          <a:p>
            <a:pPr>
              <a:lnSpc>
                <a:spcPct val="114000"/>
              </a:lnSpc>
              <a:spcBef>
                <a:spcPct val="0"/>
              </a:spcBef>
            </a:pPr>
            <a:r>
              <a:rPr lang="en-US" sz="2400" b="1" dirty="0">
                <a:solidFill>
                  <a:schemeClr val="tx2">
                    <a:lumMod val="75000"/>
                  </a:schemeClr>
                </a:solidFill>
              </a:rPr>
              <a:t>Annual report on activity of </a:t>
            </a:r>
          </a:p>
          <a:p>
            <a:pPr>
              <a:lnSpc>
                <a:spcPct val="114000"/>
              </a:lnSpc>
              <a:spcBef>
                <a:spcPct val="0"/>
              </a:spcBef>
            </a:pPr>
            <a:r>
              <a:rPr lang="en-US" sz="2400" b="1" dirty="0">
                <a:solidFill>
                  <a:schemeClr val="tx2">
                    <a:lumMod val="75000"/>
                  </a:schemeClr>
                </a:solidFill>
              </a:rPr>
              <a:t>Beineu- Shymkent Gas Pipeline LLP </a:t>
            </a:r>
          </a:p>
          <a:p>
            <a:pPr>
              <a:lnSpc>
                <a:spcPct val="114000"/>
              </a:lnSpc>
              <a:spcBef>
                <a:spcPct val="0"/>
              </a:spcBef>
            </a:pPr>
            <a:r>
              <a:rPr lang="en-US" sz="2400" b="1" dirty="0">
                <a:solidFill>
                  <a:schemeClr val="tx2">
                    <a:lumMod val="75000"/>
                  </a:schemeClr>
                </a:solidFill>
              </a:rPr>
              <a:t>as related to commercial gas transportation </a:t>
            </a:r>
          </a:p>
          <a:p>
            <a:pPr>
              <a:lnSpc>
                <a:spcPct val="114000"/>
              </a:lnSpc>
              <a:spcBef>
                <a:spcPct val="0"/>
              </a:spcBef>
            </a:pPr>
            <a:r>
              <a:rPr lang="en-US" sz="2400" b="1" dirty="0">
                <a:solidFill>
                  <a:schemeClr val="tx2">
                    <a:lumMod val="75000"/>
                  </a:schemeClr>
                </a:solidFill>
              </a:rPr>
              <a:t>via main gas pipeline for 2018</a:t>
            </a:r>
          </a:p>
        </p:txBody>
      </p:sp>
      <p:pic>
        <p:nvPicPr>
          <p:cNvPr id="17411" name="Picture 1"/>
          <p:cNvPicPr>
            <a:picLocks noChangeAspect="1" noChangeArrowheads="1"/>
          </p:cNvPicPr>
          <p:nvPr/>
        </p:nvPicPr>
        <p:blipFill>
          <a:blip r:embed="rId3" cstate="print"/>
          <a:srcRect/>
          <a:stretch>
            <a:fillRect/>
          </a:stretch>
        </p:blipFill>
        <p:spPr bwMode="auto">
          <a:xfrm>
            <a:off x="4427984" y="3877327"/>
            <a:ext cx="3222485" cy="2147797"/>
          </a:xfrm>
          <a:prstGeom prst="rect">
            <a:avLst/>
          </a:prstGeom>
          <a:noFill/>
          <a:ln w="9525">
            <a:noFill/>
            <a:miter lim="800000"/>
            <a:headEnd/>
            <a:tailEnd/>
          </a:ln>
        </p:spPr>
      </p:pic>
      <p:pic>
        <p:nvPicPr>
          <p:cNvPr id="17412" name="Picture 2"/>
          <p:cNvPicPr>
            <a:picLocks noChangeAspect="1" noChangeArrowheads="1"/>
          </p:cNvPicPr>
          <p:nvPr/>
        </p:nvPicPr>
        <p:blipFill>
          <a:blip r:embed="rId4" cstate="print"/>
          <a:srcRect/>
          <a:stretch>
            <a:fillRect/>
          </a:stretch>
        </p:blipFill>
        <p:spPr bwMode="auto">
          <a:xfrm>
            <a:off x="1613968" y="3867711"/>
            <a:ext cx="2814016" cy="2157413"/>
          </a:xfrm>
          <a:prstGeom prst="rect">
            <a:avLst/>
          </a:prstGeom>
          <a:noFill/>
          <a:ln w="9525">
            <a:noFill/>
            <a:miter lim="800000"/>
            <a:headEnd/>
            <a:tailEnd/>
          </a:ln>
        </p:spPr>
      </p:pic>
    </p:spTree>
    <p:extLst>
      <p:ext uri="{BB962C8B-B14F-4D97-AF65-F5344CB8AC3E}">
        <p14:creationId xmlns:p14="http://schemas.microsoft.com/office/powerpoint/2010/main" val="909827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0" y="5715"/>
            <a:ext cx="9144000" cy="830997"/>
          </a:xfrm>
          <a:prstGeom prst="rect">
            <a:avLst/>
          </a:prstGeom>
          <a:noFill/>
          <a:ln w="9525">
            <a:noFill/>
            <a:miter lim="800000"/>
            <a:headEnd/>
            <a:tailEnd/>
          </a:ln>
        </p:spPr>
        <p:txBody>
          <a:bodyPr wrap="square">
            <a:spAutoFit/>
          </a:bodyPr>
          <a:lstStyle/>
          <a:p>
            <a:pPr algn="ctr"/>
            <a:r>
              <a:rPr lang="en-US" sz="2400" b="1" dirty="0">
                <a:solidFill>
                  <a:srgbClr val="002060"/>
                </a:solidFill>
                <a:cs typeface="Arial" charset="0"/>
              </a:rPr>
              <a:t>Clause-by-clause execution by the approved agency of </a:t>
            </a:r>
          </a:p>
          <a:p>
            <a:pPr algn="ctr"/>
            <a:r>
              <a:rPr lang="en-US" sz="2400" b="1" dirty="0">
                <a:solidFill>
                  <a:srgbClr val="002060"/>
                </a:solidFill>
                <a:cs typeface="Arial" charset="0"/>
              </a:rPr>
              <a:t>the authorized body of the tariff estimate for 2018</a:t>
            </a:r>
          </a:p>
        </p:txBody>
      </p:sp>
      <p:cxnSp>
        <p:nvCxnSpPr>
          <p:cNvPr id="7" name="Прямая соединительная линия 6"/>
          <p:cNvCxnSpPr/>
          <p:nvPr/>
        </p:nvCxnSpPr>
        <p:spPr>
          <a:xfrm>
            <a:off x="0" y="836712"/>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Прямая соединительная линия 5"/>
          <p:cNvCxnSpPr/>
          <p:nvPr/>
        </p:nvCxnSpPr>
        <p:spPr>
          <a:xfrm>
            <a:off x="0" y="6669360"/>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2" name="Таблица 1"/>
          <p:cNvGraphicFramePr>
            <a:graphicFrameLocks noGrp="1"/>
          </p:cNvGraphicFramePr>
          <p:nvPr>
            <p:extLst>
              <p:ext uri="{D42A27DB-BD31-4B8C-83A1-F6EECF244321}">
                <p14:modId xmlns:p14="http://schemas.microsoft.com/office/powerpoint/2010/main" val="4111082987"/>
              </p:ext>
            </p:extLst>
          </p:nvPr>
        </p:nvGraphicFramePr>
        <p:xfrm>
          <a:off x="179512" y="1017313"/>
          <a:ext cx="8784976" cy="5094975"/>
        </p:xfrm>
        <a:graphic>
          <a:graphicData uri="http://schemas.openxmlformats.org/drawingml/2006/table">
            <a:tbl>
              <a:tblPr/>
              <a:tblGrid>
                <a:gridCol w="664410">
                  <a:extLst>
                    <a:ext uri="{9D8B030D-6E8A-4147-A177-3AD203B41FA5}">
                      <a16:colId xmlns:a16="http://schemas.microsoft.com/office/drawing/2014/main" val="2839696897"/>
                    </a:ext>
                  </a:extLst>
                </a:gridCol>
                <a:gridCol w="3779460">
                  <a:extLst>
                    <a:ext uri="{9D8B030D-6E8A-4147-A177-3AD203B41FA5}">
                      <a16:colId xmlns:a16="http://schemas.microsoft.com/office/drawing/2014/main" val="326105922"/>
                    </a:ext>
                  </a:extLst>
                </a:gridCol>
                <a:gridCol w="1037512">
                  <a:extLst>
                    <a:ext uri="{9D8B030D-6E8A-4147-A177-3AD203B41FA5}">
                      <a16:colId xmlns:a16="http://schemas.microsoft.com/office/drawing/2014/main" val="3623817033"/>
                    </a:ext>
                  </a:extLst>
                </a:gridCol>
                <a:gridCol w="1208857">
                  <a:extLst>
                    <a:ext uri="{9D8B030D-6E8A-4147-A177-3AD203B41FA5}">
                      <a16:colId xmlns:a16="http://schemas.microsoft.com/office/drawing/2014/main" val="1977049480"/>
                    </a:ext>
                  </a:extLst>
                </a:gridCol>
                <a:gridCol w="1181174">
                  <a:extLst>
                    <a:ext uri="{9D8B030D-6E8A-4147-A177-3AD203B41FA5}">
                      <a16:colId xmlns:a16="http://schemas.microsoft.com/office/drawing/2014/main" val="400389744"/>
                    </a:ext>
                  </a:extLst>
                </a:gridCol>
                <a:gridCol w="913563">
                  <a:extLst>
                    <a:ext uri="{9D8B030D-6E8A-4147-A177-3AD203B41FA5}">
                      <a16:colId xmlns:a16="http://schemas.microsoft.com/office/drawing/2014/main" val="974449325"/>
                    </a:ext>
                  </a:extLst>
                </a:gridCol>
              </a:tblGrid>
              <a:tr h="539993">
                <a:tc>
                  <a:txBody>
                    <a:bodyPr/>
                    <a:lstStyle/>
                    <a:p>
                      <a:pPr marL="0" algn="ctr" defTabSz="914400" rtl="0" eaLnBrk="1" fontAlgn="ctr" latinLnBrk="0" hangingPunct="1"/>
                      <a:r>
                        <a:rPr lang="en-US" sz="1150" b="1" u="none" strike="noStrike" dirty="0">
                          <a:solidFill>
                            <a:schemeClr val="tx1"/>
                          </a:solidFill>
                          <a:latin typeface="+mn-lt"/>
                          <a:ea typeface="+mn-ea"/>
                          <a:cs typeface="+mn-cs"/>
                        </a:rPr>
                        <a:t>Seq.No.</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dirty="0">
                          <a:solidFill>
                            <a:schemeClr val="tx1"/>
                          </a:solidFill>
                          <a:latin typeface="+mn-lt"/>
                          <a:ea typeface="+mn-ea"/>
                          <a:cs typeface="+mn-cs"/>
                        </a:rPr>
                        <a:t>Indicators title</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dirty="0">
                          <a:solidFill>
                            <a:schemeClr val="tx1"/>
                          </a:solidFill>
                          <a:latin typeface="+mn-lt"/>
                          <a:ea typeface="+mn-ea"/>
                          <a:cs typeface="+mn-cs"/>
                        </a:rPr>
                        <a:t>UoM</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dirty="0">
                          <a:solidFill>
                            <a:schemeClr val="tx1"/>
                          </a:solidFill>
                          <a:latin typeface="+mn-lt"/>
                          <a:ea typeface="+mn-ea"/>
                          <a:cs typeface="+mn-cs"/>
                        </a:rPr>
                        <a:t> Approved TE taking into account the adjustments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dirty="0">
                          <a:solidFill>
                            <a:schemeClr val="tx1"/>
                          </a:solidFill>
                          <a:latin typeface="+mn-lt"/>
                          <a:ea typeface="+mn-ea"/>
                          <a:cs typeface="+mn-cs"/>
                        </a:rPr>
                        <a:t> Actual execution for 2018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dirty="0">
                          <a:solidFill>
                            <a:schemeClr val="tx1"/>
                          </a:solidFill>
                          <a:latin typeface="+mn-lt"/>
                          <a:ea typeface="+mn-ea"/>
                          <a:cs typeface="+mn-cs"/>
                        </a:rPr>
                        <a:t>Relative deviation, in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20337863"/>
                  </a:ext>
                </a:extLst>
              </a:tr>
              <a:tr h="177379">
                <a:tc>
                  <a:txBody>
                    <a:bodyPr/>
                    <a:lstStyle/>
                    <a:p>
                      <a:pPr algn="ctr" fontAlgn="ctr"/>
                      <a:r>
                        <a:rPr lang="en-US" sz="1150" b="0" i="0" u="none" strike="noStrike" dirty="0">
                          <a:solidFill>
                            <a:schemeClr val="tx1"/>
                          </a:solidFill>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827646"/>
                  </a:ext>
                </a:extLst>
              </a:tr>
              <a:tr h="177379">
                <a:tc>
                  <a:txBody>
                    <a:bodyPr/>
                    <a:lstStyle/>
                    <a:p>
                      <a:pPr algn="ctr" fontAlgn="ctr"/>
                      <a:r>
                        <a:rPr lang="en-US" sz="1150" b="1" i="0" u="none" strike="noStrike" dirty="0">
                          <a:solidFill>
                            <a:schemeClr val="tx1"/>
                          </a:solidFill>
                          <a:latin typeface="+mn-lt"/>
                        </a:rPr>
                        <a:t>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dirty="0">
                          <a:solidFill>
                            <a:schemeClr val="tx1"/>
                          </a:solidFill>
                          <a:latin typeface="+mn-lt"/>
                        </a:rPr>
                        <a:t> Period expenses, including: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22</a:t>
                      </a:r>
                      <a:r>
                        <a:rPr lang="en-US" sz="1150" b="1" i="0" u="none" strike="noStrike" baseline="0" dirty="0">
                          <a:solidFill>
                            <a:schemeClr val="tx1"/>
                          </a:solidFill>
                          <a:latin typeface="+mn-lt"/>
                        </a:rPr>
                        <a:t> 193 019</a:t>
                      </a:r>
                      <a:r>
                        <a:rPr lang="en-US" sz="1150" b="1" i="0" u="none" strike="noStrike" dirty="0">
                          <a:solidFill>
                            <a:schemeClr val="tx1"/>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22 906 123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32386"/>
                  </a:ext>
                </a:extLst>
              </a:tr>
              <a:tr h="177379">
                <a:tc>
                  <a:txBody>
                    <a:bodyPr/>
                    <a:lstStyle/>
                    <a:p>
                      <a:pPr algn="ctr" fontAlgn="ctr"/>
                      <a:r>
                        <a:rPr lang="en-US" sz="1150" b="1" i="0" u="none" strike="noStrike" dirty="0">
                          <a:solidFill>
                            <a:schemeClr val="tx1"/>
                          </a:solidFill>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dirty="0">
                          <a:solidFill>
                            <a:schemeClr val="tx1"/>
                          </a:solidFill>
                          <a:latin typeface="+mn-lt"/>
                        </a:rPr>
                        <a:t> General and administrative expenses, including: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1 225</a:t>
                      </a:r>
                      <a:r>
                        <a:rPr lang="en-US" sz="1150" b="1" i="0" u="none" strike="noStrike" baseline="0" dirty="0">
                          <a:solidFill>
                            <a:schemeClr val="tx1"/>
                          </a:solidFill>
                          <a:latin typeface="+mn-lt"/>
                        </a:rPr>
                        <a:t> 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1 423</a:t>
                      </a:r>
                      <a:r>
                        <a:rPr lang="en-US" sz="1150" b="1" i="0" u="none" strike="noStrike" baseline="0" dirty="0">
                          <a:solidFill>
                            <a:schemeClr val="tx1"/>
                          </a:solidFill>
                          <a:latin typeface="+mn-lt"/>
                        </a:rPr>
                        <a:t> 966</a:t>
                      </a:r>
                      <a:r>
                        <a:rPr lang="en-US" sz="1150" b="1" i="0" u="none" strike="noStrike" dirty="0">
                          <a:solidFill>
                            <a:schemeClr val="tx1"/>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74413"/>
                  </a:ext>
                </a:extLst>
              </a:tr>
              <a:tr h="177379">
                <a:tc>
                  <a:txBody>
                    <a:bodyPr/>
                    <a:lstStyle/>
                    <a:p>
                      <a:pPr algn="ctr" fontAlgn="ctr"/>
                      <a:r>
                        <a:rPr lang="en-US" sz="1150" b="0" i="0" u="none" strike="noStrike" dirty="0">
                          <a:solidFill>
                            <a:schemeClr val="tx1"/>
                          </a:solidFill>
                          <a:latin typeface="+mn-lt"/>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Salary of Administrative personnel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534 594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596 655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640889"/>
                  </a:ext>
                </a:extLst>
              </a:tr>
              <a:tr h="177379">
                <a:tc>
                  <a:txBody>
                    <a:bodyPr/>
                    <a:lstStyle/>
                    <a:p>
                      <a:pPr algn="ctr" fontAlgn="ctr"/>
                      <a:r>
                        <a:rPr lang="en-US" sz="1150" b="0" i="0" u="none" strike="noStrike" dirty="0">
                          <a:solidFill>
                            <a:schemeClr val="tx1"/>
                          </a:solidFill>
                          <a:latin typeface="+mn-lt"/>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Social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52 925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50 907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482840"/>
                  </a:ext>
                </a:extLst>
              </a:tr>
              <a:tr h="178732">
                <a:tc>
                  <a:txBody>
                    <a:bodyPr/>
                    <a:lstStyle/>
                    <a:p>
                      <a:pPr algn="ctr" fontAlgn="ctr"/>
                      <a:r>
                        <a:rPr lang="en-US" sz="1150" b="0" i="0" u="none" strike="noStrike" dirty="0">
                          <a:solidFill>
                            <a:schemeClr val="tx1"/>
                          </a:solidFill>
                          <a:latin typeface="+mn-lt"/>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Depreciation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55 022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53 959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399476"/>
                  </a:ext>
                </a:extLst>
              </a:tr>
              <a:tr h="177379">
                <a:tc>
                  <a:txBody>
                    <a:bodyPr/>
                    <a:lstStyle/>
                    <a:p>
                      <a:pPr algn="ctr" fontAlgn="ctr"/>
                      <a:r>
                        <a:rPr lang="en-US" sz="1150" b="0" i="0" u="none" strike="noStrike" dirty="0">
                          <a:solidFill>
                            <a:schemeClr val="tx1"/>
                          </a:solidFill>
                          <a:latin typeface="+mn-lt"/>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Expenses for the office lease, including Content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134 392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144 387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666760"/>
                  </a:ext>
                </a:extLst>
              </a:tr>
              <a:tr h="177379">
                <a:tc>
                  <a:txBody>
                    <a:bodyPr/>
                    <a:lstStyle/>
                    <a:p>
                      <a:pPr algn="ctr" fontAlgn="ctr"/>
                      <a:r>
                        <a:rPr lang="en-US" sz="1150" b="0" i="0" u="none" strike="noStrike" dirty="0">
                          <a:solidFill>
                            <a:schemeClr val="tx1"/>
                          </a:solidFill>
                          <a:latin typeface="+mn-lt"/>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Services of third party companies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30 605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51 025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061633"/>
                  </a:ext>
                </a:extLst>
              </a:tr>
              <a:tr h="215968">
                <a:tc>
                  <a:txBody>
                    <a:bodyPr/>
                    <a:lstStyle/>
                    <a:p>
                      <a:pPr algn="ctr" fontAlgn="ctr"/>
                      <a:r>
                        <a:rPr lang="en-US" sz="1150" b="0" i="0" u="none" strike="noStrike" dirty="0">
                          <a:solidFill>
                            <a:schemeClr val="tx1"/>
                          </a:solidFill>
                          <a:latin typeface="+mn-lt"/>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Business trips related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106 653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131 451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327845"/>
                  </a:ext>
                </a:extLst>
              </a:tr>
              <a:tr h="177379">
                <a:tc>
                  <a:txBody>
                    <a:bodyPr/>
                    <a:lstStyle/>
                    <a:p>
                      <a:pPr algn="ctr" fontAlgn="ctr"/>
                      <a:r>
                        <a:rPr lang="en-US" sz="1150" b="0" i="0" u="none" strike="noStrike" dirty="0">
                          <a:solidFill>
                            <a:schemeClr val="tx1"/>
                          </a:solidFill>
                          <a:latin typeface="+mn-lt"/>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Banks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7 165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7 308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349419"/>
                  </a:ext>
                </a:extLst>
              </a:tr>
              <a:tr h="177379">
                <a:tc>
                  <a:txBody>
                    <a:bodyPr/>
                    <a:lstStyle/>
                    <a:p>
                      <a:pPr algn="ctr" fontAlgn="ctr"/>
                      <a:r>
                        <a:rPr lang="en-US" sz="1150" b="0" i="0" u="none" strike="noStrike" dirty="0">
                          <a:solidFill>
                            <a:schemeClr val="tx1"/>
                          </a:solidFill>
                          <a:latin typeface="+mn-lt"/>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Services of audit companies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33 600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33</a:t>
                      </a:r>
                      <a:r>
                        <a:rPr lang="en-US" sz="1150" b="0" i="0" u="none" strike="noStrike" baseline="0" dirty="0">
                          <a:solidFill>
                            <a:schemeClr val="tx1"/>
                          </a:solidFill>
                          <a:latin typeface="+mn-lt"/>
                        </a:rPr>
                        <a:t> 600</a:t>
                      </a:r>
                      <a:r>
                        <a:rPr lang="en-US" sz="1150" b="0" i="0" u="none" strike="noStrike" dirty="0">
                          <a:solidFill>
                            <a:schemeClr val="tx1"/>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437019"/>
                  </a:ext>
                </a:extLst>
              </a:tr>
              <a:tr h="177379">
                <a:tc>
                  <a:txBody>
                    <a:bodyPr/>
                    <a:lstStyle/>
                    <a:p>
                      <a:pPr algn="ctr" fontAlgn="ctr"/>
                      <a:r>
                        <a:rPr lang="en-US" sz="1150" b="0" i="0" u="none" strike="noStrike" dirty="0">
                          <a:solidFill>
                            <a:schemeClr val="tx1"/>
                          </a:solidFill>
                          <a:latin typeface="+mn-lt"/>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Office security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7 420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7 488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755391"/>
                  </a:ext>
                </a:extLst>
              </a:tr>
              <a:tr h="177379">
                <a:tc>
                  <a:txBody>
                    <a:bodyPr/>
                    <a:lstStyle/>
                    <a:p>
                      <a:pPr algn="ctr" fontAlgn="ctr"/>
                      <a:r>
                        <a:rPr lang="en-US" sz="1150" b="0" i="0" u="none" strike="noStrike" dirty="0">
                          <a:solidFill>
                            <a:schemeClr val="tx1"/>
                          </a:solidFill>
                          <a:latin typeface="+mn-lt"/>
                        </a:rPr>
                        <a:t>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Taxes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2 363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2 375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475692"/>
                  </a:ext>
                </a:extLst>
              </a:tr>
              <a:tr h="177379">
                <a:tc>
                  <a:txBody>
                    <a:bodyPr/>
                    <a:lstStyle/>
                    <a:p>
                      <a:pPr algn="ctr" fontAlgn="ctr"/>
                      <a:r>
                        <a:rPr lang="en-US" sz="1150" b="0" i="0" u="none" strike="noStrike" dirty="0">
                          <a:solidFill>
                            <a:schemeClr val="tx1"/>
                          </a:solidFill>
                          <a:latin typeface="+mn-lt"/>
                        </a:rPr>
                        <a:t>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Communication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8 873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8 880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268112"/>
                  </a:ext>
                </a:extLst>
              </a:tr>
              <a:tr h="177379">
                <a:tc>
                  <a:txBody>
                    <a:bodyPr/>
                    <a:lstStyle/>
                    <a:p>
                      <a:pPr algn="ctr" fontAlgn="ctr"/>
                      <a:r>
                        <a:rPr lang="en-US" sz="1150" b="0" i="0" u="none" strike="noStrike" dirty="0">
                          <a:solidFill>
                            <a:schemeClr val="tx1"/>
                          </a:solidFill>
                          <a:latin typeface="+mn-lt"/>
                        </a:rPr>
                        <a:t>9.12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Expenses for vehicles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39 776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47 502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922929"/>
                  </a:ext>
                </a:extLst>
              </a:tr>
              <a:tr h="177379">
                <a:tc>
                  <a:txBody>
                    <a:bodyPr/>
                    <a:lstStyle/>
                    <a:p>
                      <a:pPr algn="ctr" fontAlgn="ctr"/>
                      <a:r>
                        <a:rPr lang="en-US" sz="1150" b="0" i="0" u="none" strike="noStrike" dirty="0">
                          <a:solidFill>
                            <a:schemeClr val="tx1"/>
                          </a:solidFill>
                          <a:latin typeface="+mn-lt"/>
                        </a:rPr>
                        <a:t>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Insurance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3</a:t>
                      </a:r>
                      <a:r>
                        <a:rPr lang="en-US" sz="1150" b="0" i="0" u="none" strike="noStrike" baseline="0" dirty="0">
                          <a:solidFill>
                            <a:schemeClr val="tx1"/>
                          </a:solidFill>
                          <a:latin typeface="+mn-lt"/>
                        </a:rPr>
                        <a:t> 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3</a:t>
                      </a:r>
                      <a:r>
                        <a:rPr lang="en-US" sz="1150" b="0" i="0" u="none" strike="noStrike" baseline="0" dirty="0">
                          <a:solidFill>
                            <a:schemeClr val="tx1"/>
                          </a:solidFill>
                          <a:latin typeface="+mn-lt"/>
                        </a:rPr>
                        <a:t> 280</a:t>
                      </a:r>
                      <a:r>
                        <a:rPr lang="en-US" sz="1150" b="0" i="0" u="none" strike="noStrike" dirty="0">
                          <a:solidFill>
                            <a:schemeClr val="tx1"/>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207205"/>
                  </a:ext>
                </a:extLst>
              </a:tr>
              <a:tr h="146334">
                <a:tc>
                  <a:txBody>
                    <a:bodyPr/>
                    <a:lstStyle/>
                    <a:p>
                      <a:pPr algn="ctr" fontAlgn="ctr"/>
                      <a:r>
                        <a:rPr lang="en-US" sz="1150" b="0" i="0" u="none" strike="noStrike" dirty="0">
                          <a:solidFill>
                            <a:schemeClr val="tx1"/>
                          </a:solidFill>
                          <a:latin typeface="+mn-lt"/>
                        </a:rPr>
                        <a:t>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Personnel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11</a:t>
                      </a:r>
                      <a:r>
                        <a:rPr lang="en-US" sz="1150" b="0" i="0" u="none" strike="noStrike" baseline="0" dirty="0">
                          <a:solidFill>
                            <a:schemeClr val="tx1"/>
                          </a:solidFill>
                          <a:latin typeface="+mn-lt"/>
                        </a:rPr>
                        <a:t> 631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12</a:t>
                      </a:r>
                      <a:r>
                        <a:rPr lang="en-US" sz="1150" b="0" i="0" u="none" strike="noStrike" baseline="0" dirty="0">
                          <a:solidFill>
                            <a:schemeClr val="tx1"/>
                          </a:solidFill>
                          <a:latin typeface="+mn-lt"/>
                        </a:rPr>
                        <a:t> 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110192"/>
                  </a:ext>
                </a:extLst>
              </a:tr>
              <a:tr h="203504">
                <a:tc>
                  <a:txBody>
                    <a:bodyPr/>
                    <a:lstStyle/>
                    <a:p>
                      <a:pPr algn="ctr" fontAlgn="ctr"/>
                      <a:r>
                        <a:rPr lang="en-US" sz="1150" b="0" i="0" u="none" strike="noStrike" dirty="0">
                          <a:solidFill>
                            <a:schemeClr val="tx1"/>
                          </a:solidFill>
                          <a:latin typeface="+mn-lt"/>
                        </a:rPr>
                        <a:t>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0" i="0" u="none" strike="noStrike" dirty="0">
                          <a:solidFill>
                            <a:schemeClr val="tx1"/>
                          </a:solidFill>
                          <a:latin typeface="+mn-lt"/>
                        </a:rPr>
                        <a:t> Other expenses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41 216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43 866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114568"/>
                  </a:ext>
                </a:extLst>
              </a:tr>
              <a:tr h="177379">
                <a:tc>
                  <a:txBody>
                    <a:bodyPr/>
                    <a:lstStyle/>
                    <a:p>
                      <a:pPr algn="ctr" fontAlgn="ctr"/>
                      <a:r>
                        <a:rPr lang="en-US" sz="1150" b="1" i="0" u="none" strike="noStrike" dirty="0">
                          <a:solidFill>
                            <a:schemeClr val="tx1"/>
                          </a:solidFill>
                          <a:latin typeface="+mn-lt"/>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dirty="0">
                          <a:solidFill>
                            <a:schemeClr val="tx1"/>
                          </a:solidFill>
                          <a:latin typeface="+mn-lt"/>
                        </a:rPr>
                        <a:t> Incentive payment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20 967 892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21 482 158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718532"/>
                  </a:ext>
                </a:extLst>
              </a:tr>
              <a:tr h="212954">
                <a:tc>
                  <a:txBody>
                    <a:bodyPr/>
                    <a:lstStyle/>
                    <a:p>
                      <a:pPr algn="ctr" fontAlgn="ctr"/>
                      <a:r>
                        <a:rPr lang="en-US" sz="1150" b="1" i="0" u="none" strike="noStrike" dirty="0">
                          <a:solidFill>
                            <a:schemeClr val="tx1"/>
                          </a:solidFill>
                          <a:latin typeface="+mn-lt"/>
                        </a:rPr>
                        <a:t>III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dirty="0">
                          <a:solidFill>
                            <a:schemeClr val="tx1"/>
                          </a:solidFill>
                          <a:latin typeface="+mn-lt"/>
                        </a:rPr>
                        <a:t> Total expenses for the services rendering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46  864 559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47 948</a:t>
                      </a:r>
                      <a:r>
                        <a:rPr lang="en-US" sz="1150" b="1" i="0" u="none" strike="noStrike" baseline="0" dirty="0">
                          <a:solidFill>
                            <a:schemeClr val="tx1"/>
                          </a:solidFill>
                          <a:latin typeface="+mn-lt"/>
                        </a:rPr>
                        <a:t> 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174194"/>
                  </a:ext>
                </a:extLst>
              </a:tr>
              <a:tr h="216024">
                <a:tc>
                  <a:txBody>
                    <a:bodyPr/>
                    <a:lstStyle/>
                    <a:p>
                      <a:pPr algn="ctr" fontAlgn="ctr"/>
                      <a:r>
                        <a:rPr lang="en-US" sz="1150" b="1" i="0" u="none" strike="noStrike" dirty="0">
                          <a:solidFill>
                            <a:schemeClr val="tx1"/>
                          </a:solidFill>
                          <a:latin typeface="+mn-lt"/>
                        </a:rPr>
                        <a:t>IV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dirty="0">
                          <a:solidFill>
                            <a:schemeClr val="tx1"/>
                          </a:solidFill>
                          <a:latin typeface="+mn-lt"/>
                        </a:rPr>
                        <a:t> Profit (RBA*SP)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58 007 815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102 981</a:t>
                      </a:r>
                      <a:r>
                        <a:rPr lang="en-US" sz="1150" b="1" i="0" u="none" strike="noStrike" baseline="0" dirty="0">
                          <a:solidFill>
                            <a:schemeClr val="tx1"/>
                          </a:solidFill>
                          <a:latin typeface="+mn-lt"/>
                        </a:rPr>
                        <a:t> 665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5906222"/>
                  </a:ext>
                </a:extLst>
              </a:tr>
              <a:tr h="216024">
                <a:tc>
                  <a:txBody>
                    <a:bodyPr/>
                    <a:lstStyle/>
                    <a:p>
                      <a:pPr algn="ctr" fontAlgn="ctr"/>
                      <a:r>
                        <a:rPr lang="en-US" sz="1150" b="1" i="0" u="none" strike="noStrike" dirty="0">
                          <a:solidFill>
                            <a:schemeClr val="tx1"/>
                          </a:solidFill>
                          <a:latin typeface="+mn-lt"/>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dirty="0">
                          <a:solidFill>
                            <a:schemeClr val="tx1"/>
                          </a:solidFill>
                          <a:latin typeface="+mn-lt"/>
                        </a:rPr>
                        <a:t> Total incomes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104 872 374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150 929 853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250904"/>
                  </a:ext>
                </a:extLst>
              </a:tr>
              <a:tr h="216024">
                <a:tc>
                  <a:txBody>
                    <a:bodyPr/>
                    <a:lstStyle/>
                    <a:p>
                      <a:pPr algn="ctr" fontAlgn="ctr"/>
                      <a:r>
                        <a:rPr lang="en-US" sz="1150" b="1" i="0" u="none" strike="noStrike" dirty="0">
                          <a:solidFill>
                            <a:schemeClr val="tx1"/>
                          </a:solidFill>
                          <a:latin typeface="+mn-lt"/>
                        </a:rPr>
                        <a:t>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dirty="0">
                          <a:solidFill>
                            <a:schemeClr val="tx1"/>
                          </a:solidFill>
                          <a:latin typeface="+mn-lt"/>
                        </a:rPr>
                        <a:t> Scope of services (goods, works) to be rendered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thous.m3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5 803</a:t>
                      </a:r>
                      <a:r>
                        <a:rPr lang="en-US" sz="1150" b="1" i="0" u="none" strike="noStrike" baseline="0" dirty="0">
                          <a:solidFill>
                            <a:schemeClr val="tx1"/>
                          </a:solidFill>
                          <a:latin typeface="+mn-lt"/>
                        </a:rPr>
                        <a:t> 352</a:t>
                      </a:r>
                      <a:r>
                        <a:rPr lang="en-US" sz="1150" b="1" i="0" u="none" strike="noStrike" dirty="0">
                          <a:solidFill>
                            <a:schemeClr val="tx1"/>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8 352 048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637927"/>
                  </a:ext>
                </a:extLst>
              </a:tr>
              <a:tr h="259807">
                <a:tc>
                  <a:txBody>
                    <a:bodyPr/>
                    <a:lstStyle/>
                    <a:p>
                      <a:pPr algn="ctr" fontAlgn="ctr"/>
                      <a:r>
                        <a:rPr lang="en-US" sz="1150" b="1" i="0" u="none" strike="noStrike" dirty="0">
                          <a:solidFill>
                            <a:schemeClr val="tx1"/>
                          </a:solidFill>
                          <a:latin typeface="+mn-lt"/>
                        </a:rPr>
                        <a:t>VII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50" b="1" i="0" u="none" strike="noStrike" dirty="0">
                          <a:solidFill>
                            <a:schemeClr val="tx1"/>
                          </a:solidFill>
                          <a:latin typeface="+mn-lt"/>
                        </a:rPr>
                        <a:t> Tariff (excluding VAT)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tenge/ 1000 m</a:t>
                      </a:r>
                      <a:r>
                        <a:rPr lang="en-US" sz="1150" b="1" i="0" u="none" strike="noStrike" baseline="30000" dirty="0">
                          <a:solidFill>
                            <a:schemeClr val="tx1"/>
                          </a:solidFill>
                          <a:latin typeface="+mn-lt"/>
                        </a:rPr>
                        <a:t>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15 975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18 071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055089"/>
                  </a:ext>
                </a:extLst>
              </a:tr>
            </a:tbl>
          </a:graphicData>
        </a:graphic>
      </p:graphicFrame>
    </p:spTree>
    <p:extLst>
      <p:ext uri="{BB962C8B-B14F-4D97-AF65-F5344CB8AC3E}">
        <p14:creationId xmlns:p14="http://schemas.microsoft.com/office/powerpoint/2010/main" val="1005157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5596"/>
            <a:ext cx="9144000" cy="437822"/>
          </a:xfrm>
        </p:spPr>
        <p:txBody>
          <a:bodyPr>
            <a:noAutofit/>
          </a:bodyPr>
          <a:lstStyle/>
          <a:p>
            <a:r>
              <a:rPr lang="en-US" sz="2400" b="1" dirty="0">
                <a:solidFill>
                  <a:srgbClr val="002060"/>
                </a:solidFill>
                <a:latin typeface="+mn-lt"/>
                <a:cs typeface="Times New Roman" panose="02020603050405020304" pitchFamily="18" charset="0"/>
              </a:rPr>
              <a:t>The main reasons for the deviation in the implementation of the tariff estimate </a:t>
            </a:r>
          </a:p>
        </p:txBody>
      </p:sp>
      <p:sp>
        <p:nvSpPr>
          <p:cNvPr id="3" name="Объект 2"/>
          <p:cNvSpPr>
            <a:spLocks noGrp="1"/>
          </p:cNvSpPr>
          <p:nvPr>
            <p:ph idx="1"/>
          </p:nvPr>
        </p:nvSpPr>
        <p:spPr>
          <a:xfrm>
            <a:off x="314232" y="908720"/>
            <a:ext cx="8650256" cy="5896350"/>
          </a:xfrm>
          <a:prstGeom prst="rect">
            <a:avLst/>
          </a:prstGeom>
        </p:spPr>
        <p:txBody>
          <a:bodyPr>
            <a:noAutofit/>
          </a:bodyPr>
          <a:lstStyle/>
          <a:p>
            <a:pPr marL="0" indent="0" algn="just">
              <a:spcBef>
                <a:spcPts val="0"/>
              </a:spcBef>
              <a:spcAft>
                <a:spcPts val="600"/>
              </a:spcAft>
              <a:buNone/>
            </a:pPr>
            <a:endParaRPr lang="ru-RU" sz="1600" b="1" dirty="0" smtClean="0"/>
          </a:p>
          <a:p>
            <a:pPr marL="0" indent="0" algn="just">
              <a:spcBef>
                <a:spcPts val="0"/>
              </a:spcBef>
              <a:spcAft>
                <a:spcPts val="600"/>
              </a:spcAft>
              <a:buNone/>
            </a:pPr>
            <a:r>
              <a:rPr lang="en-US" sz="1600" b="1" dirty="0"/>
              <a:t>The total expenses for the services rendering in the approved tariff estimate is - 46 864 559 thous. KZT excluding VAT, the actual performance is 47 953 478 thous. KZT excluding VAT or 102%</a:t>
            </a:r>
            <a:r>
              <a:rPr lang="en-US" sz="1600" dirty="0"/>
              <a:t>, including: </a:t>
            </a:r>
          </a:p>
          <a:p>
            <a:pPr indent="-257175" algn="just">
              <a:spcBef>
                <a:spcPts val="0"/>
              </a:spcBef>
              <a:spcAft>
                <a:spcPts val="600"/>
              </a:spcAft>
              <a:buFont typeface="Wingdings" panose="05000000000000000000" pitchFamily="2" charset="2"/>
              <a:buChar char="q"/>
            </a:pPr>
            <a:r>
              <a:rPr lang="en-US" sz="1600" dirty="0"/>
              <a:t>Costs for the production of goods and services: the plan for TE is 24 671 539 thous. KZT excluding VAT, the actual execution - 25 047 354 thous. KZT excluding VAT or 102%.</a:t>
            </a:r>
          </a:p>
          <a:p>
            <a:pPr indent="-257175" algn="just">
              <a:spcBef>
                <a:spcPts val="0"/>
              </a:spcBef>
              <a:spcAft>
                <a:spcPts val="600"/>
              </a:spcAft>
              <a:buFont typeface="Wingdings" panose="05000000000000000000" pitchFamily="2" charset="2"/>
              <a:buChar char="q"/>
            </a:pPr>
            <a:r>
              <a:rPr lang="en-US" sz="1600" dirty="0"/>
              <a:t>Period expense: the plan for the TE is 22 193 019 thous. KZT excluding VAT, the actual execution is 22 906 123 thous KZT excluding VAT or 103%. </a:t>
            </a:r>
          </a:p>
          <a:p>
            <a:pPr marL="542925" indent="-180975" algn="just">
              <a:spcBef>
                <a:spcPts val="0"/>
              </a:spcBef>
              <a:spcAft>
                <a:spcPts val="600"/>
              </a:spcAft>
              <a:buFont typeface="Wingdings" panose="05000000000000000000" pitchFamily="2" charset="2"/>
              <a:buChar char="§"/>
            </a:pPr>
            <a:r>
              <a:rPr lang="en-US" sz="1600" dirty="0"/>
              <a:t>Over-execution under the costs for production of goods and services rendering is stipulated by:</a:t>
            </a:r>
          </a:p>
          <a:p>
            <a:pPr marL="647700" indent="-285750" algn="just">
              <a:spcBef>
                <a:spcPts val="0"/>
              </a:spcBef>
              <a:spcAft>
                <a:spcPts val="600"/>
              </a:spcAft>
              <a:buFontTx/>
              <a:buChar char="-"/>
            </a:pPr>
            <a:r>
              <a:rPr lang="en-US" sz="1600" dirty="0"/>
              <a:t>Increase of expenses for the services on gas pipeline operation;</a:t>
            </a:r>
          </a:p>
          <a:p>
            <a:pPr marL="647700" indent="-285750" algn="just">
              <a:spcBef>
                <a:spcPts val="0"/>
              </a:spcBef>
              <a:spcAft>
                <a:spcPts val="600"/>
              </a:spcAft>
              <a:buFontTx/>
              <a:buChar char="-"/>
            </a:pPr>
            <a:r>
              <a:rPr lang="en-US" sz="1600" dirty="0"/>
              <a:t>Increase of expenses for the services on connection to the satellite communication systems.</a:t>
            </a:r>
          </a:p>
          <a:p>
            <a:pPr marL="542925" indent="-180975" algn="just">
              <a:spcBef>
                <a:spcPts val="0"/>
              </a:spcBef>
              <a:spcAft>
                <a:spcPts val="600"/>
              </a:spcAft>
              <a:buFont typeface="Wingdings" panose="05000000000000000000" pitchFamily="2" charset="2"/>
              <a:buChar char="§"/>
            </a:pPr>
            <a:r>
              <a:rPr lang="en-US" sz="1600" dirty="0"/>
              <a:t>As for the period expenses, the over execution is stipulated by: </a:t>
            </a:r>
          </a:p>
          <a:p>
            <a:pPr marL="647700" indent="-285750" algn="just">
              <a:spcBef>
                <a:spcPts val="0"/>
              </a:spcBef>
              <a:spcAft>
                <a:spcPts val="600"/>
              </a:spcAft>
              <a:buFontTx/>
              <a:buChar char="-"/>
            </a:pPr>
            <a:r>
              <a:rPr lang="en-US" sz="1600" dirty="0"/>
              <a:t>increase in expenses for financing due to the devaluation of the national currency against the US dollar.</a:t>
            </a:r>
          </a:p>
        </p:txBody>
      </p:sp>
      <p:cxnSp>
        <p:nvCxnSpPr>
          <p:cNvPr id="6" name="Прямая соединительная линия 5"/>
          <p:cNvCxnSpPr/>
          <p:nvPr/>
        </p:nvCxnSpPr>
        <p:spPr>
          <a:xfrm>
            <a:off x="0" y="836712"/>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a:off x="0" y="6669360"/>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783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865"/>
            <a:ext cx="9107520" cy="800308"/>
          </a:xfrm>
        </p:spPr>
        <p:txBody>
          <a:bodyPr>
            <a:noAutofit/>
          </a:bodyPr>
          <a:lstStyle/>
          <a:p>
            <a:pPr>
              <a:defRPr/>
            </a:pPr>
            <a:r>
              <a:rPr lang="en-US" sz="2400" b="1" dirty="0">
                <a:solidFill>
                  <a:srgbClr val="002060"/>
                </a:solidFill>
                <a:latin typeface="+mn-lt"/>
                <a:ea typeface="+mn-ea"/>
                <a:cs typeface="Arial" pitchFamily="34" charset="0"/>
              </a:rPr>
              <a:t>Prospects of activity (development plan), possible change in the tariff for commercial gas transportation service:</a:t>
            </a:r>
          </a:p>
        </p:txBody>
      </p:sp>
      <p:sp>
        <p:nvSpPr>
          <p:cNvPr id="50" name="Text Box 30"/>
          <p:cNvSpPr txBox="1">
            <a:spLocks noChangeArrowheads="1"/>
          </p:cNvSpPr>
          <p:nvPr/>
        </p:nvSpPr>
        <p:spPr bwMode="auto">
          <a:xfrm>
            <a:off x="107504" y="1069284"/>
            <a:ext cx="8708622" cy="5539978"/>
          </a:xfrm>
          <a:prstGeom prst="rect">
            <a:avLst/>
          </a:prstGeom>
          <a:noFill/>
          <a:ln w="9525" algn="ctr">
            <a:noFill/>
            <a:miter lim="800000"/>
            <a:headEnd/>
            <a:tailEnd/>
          </a:ln>
          <a:scene3d>
            <a:camera prst="orthographicFront">
              <a:rot lat="0" lon="0" rev="0"/>
            </a:camera>
            <a:lightRig rig="balanced" dir="t"/>
          </a:scene3d>
          <a:sp3d prstMaterial="metal">
            <a:bevelT w="44450"/>
            <a:bevelB w="292100" prst="angle"/>
          </a:sp3d>
        </p:spPr>
        <p:txBody>
          <a:bodyPr wrap="square">
            <a:spAutoFit/>
          </a:bodyPr>
          <a:lstStyle/>
          <a:p>
            <a:pPr marL="285750" indent="-285750" algn="just">
              <a:spcAft>
                <a:spcPts val="600"/>
              </a:spcAft>
              <a:buFont typeface="Wingdings" panose="05000000000000000000" pitchFamily="2" charset="2"/>
              <a:buChar char="q"/>
              <a:defRPr/>
            </a:pPr>
            <a:r>
              <a:rPr lang="en-US" sz="1600" b="1" dirty="0">
                <a:cs typeface="Arial" pitchFamily="34" charset="0"/>
              </a:rPr>
              <a:t>Prospects of activity (development plan)</a:t>
            </a:r>
          </a:p>
          <a:p>
            <a:pPr marL="446088" indent="-180975" algn="just">
              <a:spcAft>
                <a:spcPts val="600"/>
              </a:spcAft>
              <a:buFont typeface="Wingdings" panose="05000000000000000000" pitchFamily="2" charset="2"/>
              <a:buChar char="§"/>
            </a:pPr>
            <a:r>
              <a:rPr lang="en-US" sz="1600" dirty="0"/>
              <a:t>ensuring reliable and safe transportation of commercial gas; </a:t>
            </a:r>
          </a:p>
          <a:p>
            <a:pPr marL="446088" indent="-180975" algn="just">
              <a:spcAft>
                <a:spcPts val="600"/>
              </a:spcAft>
              <a:buFont typeface="Wingdings" panose="05000000000000000000" pitchFamily="2" charset="2"/>
              <a:buChar char="§"/>
            </a:pPr>
            <a:r>
              <a:rPr lang="en-US" sz="1600" dirty="0"/>
              <a:t>ensuring the established level of transportation of commercial gas;</a:t>
            </a:r>
          </a:p>
          <a:p>
            <a:pPr marL="446088" indent="-180975" algn="just">
              <a:spcAft>
                <a:spcPts val="600"/>
              </a:spcAft>
              <a:buFont typeface="Wingdings" panose="05000000000000000000" pitchFamily="2" charset="2"/>
              <a:buChar char="§"/>
            </a:pPr>
            <a:r>
              <a:rPr lang="en-US" sz="1600" dirty="0"/>
              <a:t>to ensure the absence of accidents at the gas pipeline facilities, emergency situations that caused the suspension of the production  and cause environmental damage;</a:t>
            </a:r>
          </a:p>
          <a:p>
            <a:pPr marL="446088" indent="-180975" algn="just">
              <a:spcAft>
                <a:spcPts val="600"/>
              </a:spcAft>
              <a:buFont typeface="Wingdings" panose="05000000000000000000" pitchFamily="2" charset="2"/>
              <a:buChar char="§"/>
            </a:pPr>
            <a:r>
              <a:rPr lang="en-US" sz="1600" dirty="0"/>
              <a:t>to increase the efficiency of the gas pipeline operation;</a:t>
            </a:r>
          </a:p>
          <a:p>
            <a:pPr marL="446088" indent="-180975" algn="just">
              <a:spcAft>
                <a:spcPts val="600"/>
              </a:spcAft>
              <a:buFont typeface="Wingdings" panose="05000000000000000000" pitchFamily="2" charset="2"/>
              <a:buChar char="§"/>
            </a:pPr>
            <a:r>
              <a:rPr lang="en-US" sz="1600" dirty="0"/>
              <a:t>to increase the efficiency of the use of energy resources (process gas, electricity, water, etc.);</a:t>
            </a:r>
          </a:p>
          <a:p>
            <a:pPr marL="446088" indent="-180975" algn="just">
              <a:spcAft>
                <a:spcPts val="600"/>
              </a:spcAft>
              <a:buFont typeface="Wingdings" panose="05000000000000000000" pitchFamily="2" charset="2"/>
              <a:buChar char="§"/>
            </a:pPr>
            <a:r>
              <a:rPr lang="en-US" sz="1600" dirty="0"/>
              <a:t>to ensure the maintenance of high labor productivity and  advanced training of the staff.</a:t>
            </a:r>
          </a:p>
          <a:p>
            <a:pPr marL="446088" indent="-180975" algn="just">
              <a:spcAft>
                <a:spcPts val="600"/>
              </a:spcAft>
              <a:buFont typeface="Wingdings" panose="05000000000000000000" pitchFamily="2" charset="2"/>
              <a:buChar char="§"/>
            </a:pPr>
            <a:r>
              <a:rPr lang="en-US" sz="1600" dirty="0"/>
              <a:t>To carry out the works on increasing the throughput capacity of the main gas pipeline up to 15 BCMA. </a:t>
            </a:r>
          </a:p>
          <a:p>
            <a:pPr marL="285750" indent="-285750" algn="just">
              <a:spcAft>
                <a:spcPts val="600"/>
              </a:spcAft>
              <a:buFont typeface="Wingdings" panose="05000000000000000000" pitchFamily="2" charset="2"/>
              <a:buChar char="q"/>
            </a:pPr>
            <a:r>
              <a:rPr lang="en-US" sz="1600" dirty="0"/>
              <a:t> </a:t>
            </a:r>
            <a:r>
              <a:rPr lang="en-US" sz="1600" b="1" dirty="0">
                <a:cs typeface="Arial" pitchFamily="34" charset="0"/>
              </a:rPr>
              <a:t> Change of the tariff for the regulated service on gas transportation service</a:t>
            </a:r>
          </a:p>
          <a:p>
            <a:pPr marL="446088" indent="-180975" algn="just">
              <a:spcAft>
                <a:spcPts val="600"/>
              </a:spcAft>
              <a:buFont typeface="Wingdings" panose="05000000000000000000" pitchFamily="2" charset="2"/>
              <a:buChar char="§"/>
              <a:defRPr/>
            </a:pPr>
            <a:r>
              <a:rPr lang="en-US" sz="1600" dirty="0"/>
              <a:t>Department of the Committee for Natural Monopolies Regulation and Competition Protection of the Ministry of National Economy of the RK for Almaty approved the threshold level of tariff and tariff estimate for regulated service for transportation of commercial gas via the main gas pipeline for 2015-2019 putting into effect from May 1, 2019 in amount of 16 574 KZT per 1000 cub.m.</a:t>
            </a:r>
          </a:p>
          <a:p>
            <a:pPr marL="265113" algn="just">
              <a:spcAft>
                <a:spcPts val="600"/>
              </a:spcAft>
              <a:defRPr/>
            </a:pPr>
            <a:endParaRPr lang="ru-RU" sz="1600" dirty="0"/>
          </a:p>
        </p:txBody>
      </p:sp>
      <p:cxnSp>
        <p:nvCxnSpPr>
          <p:cNvPr id="8" name="Прямая соединительная линия 7"/>
          <p:cNvCxnSpPr/>
          <p:nvPr/>
        </p:nvCxnSpPr>
        <p:spPr>
          <a:xfrm>
            <a:off x="0" y="980728"/>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Прямая соединительная линия 5"/>
          <p:cNvCxnSpPr/>
          <p:nvPr/>
        </p:nvCxnSpPr>
        <p:spPr>
          <a:xfrm>
            <a:off x="0" y="6669360"/>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164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noChangeArrowheads="1"/>
          </p:cNvPicPr>
          <p:nvPr/>
        </p:nvPicPr>
        <p:blipFill>
          <a:blip r:embed="rId2" cstate="print"/>
          <a:srcRect/>
          <a:stretch>
            <a:fillRect/>
          </a:stretch>
        </p:blipFill>
        <p:spPr bwMode="auto">
          <a:xfrm>
            <a:off x="107503" y="116632"/>
            <a:ext cx="2486171" cy="1152128"/>
          </a:xfrm>
          <a:prstGeom prst="rect">
            <a:avLst/>
          </a:prstGeom>
          <a:noFill/>
          <a:ln w="9525">
            <a:noFill/>
            <a:miter lim="800000"/>
            <a:headEnd/>
            <a:tailEnd/>
          </a:ln>
        </p:spPr>
      </p:pic>
      <p:sp>
        <p:nvSpPr>
          <p:cNvPr id="6" name="Прямоугольник 5"/>
          <p:cNvSpPr/>
          <p:nvPr/>
        </p:nvSpPr>
        <p:spPr>
          <a:xfrm>
            <a:off x="0" y="2636912"/>
            <a:ext cx="9144000" cy="707886"/>
          </a:xfrm>
          <a:prstGeom prst="rect">
            <a:avLst/>
          </a:prstGeom>
        </p:spPr>
        <p:txBody>
          <a:bodyPr wrap="square">
            <a:spAutoFit/>
          </a:bodyPr>
          <a:lstStyle/>
          <a:p>
            <a:pPr algn="ctr"/>
            <a:r>
              <a:rPr lang="en-US" sz="4000" b="1" dirty="0">
                <a:solidFill>
                  <a:srgbClr val="002060"/>
                </a:solidFill>
                <a:cs typeface="Times New Roman" panose="02020603050405020304" pitchFamily="18" charset="0"/>
              </a:rPr>
              <a:t>Thank you for your attention!</a:t>
            </a:r>
          </a:p>
        </p:txBody>
      </p:sp>
    </p:spTree>
    <p:extLst>
      <p:ext uri="{BB962C8B-B14F-4D97-AF65-F5344CB8AC3E}">
        <p14:creationId xmlns:p14="http://schemas.microsoft.com/office/powerpoint/2010/main" val="3924761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382"/>
            <a:ext cx="9144000" cy="599306"/>
          </a:xfrm>
        </p:spPr>
        <p:txBody>
          <a:bodyPr>
            <a:noAutofit/>
          </a:bodyPr>
          <a:lstStyle/>
          <a:p>
            <a:pPr marL="0" indent="0">
              <a:buNone/>
            </a:pPr>
            <a:r>
              <a:rPr lang="en-US" sz="2400" b="1" dirty="0">
                <a:solidFill>
                  <a:srgbClr val="002060"/>
                </a:solidFill>
                <a:latin typeface="+mn-lt"/>
                <a:cs typeface="Times New Roman" panose="02020603050405020304" pitchFamily="18" charset="0"/>
              </a:rPr>
              <a:t>General information on the Project</a:t>
            </a:r>
          </a:p>
        </p:txBody>
      </p:sp>
      <p:sp>
        <p:nvSpPr>
          <p:cNvPr id="3" name="Объект 2"/>
          <p:cNvSpPr>
            <a:spLocks noGrp="1"/>
          </p:cNvSpPr>
          <p:nvPr>
            <p:ph idx="1"/>
          </p:nvPr>
        </p:nvSpPr>
        <p:spPr>
          <a:xfrm>
            <a:off x="179512" y="980728"/>
            <a:ext cx="8640960" cy="5328592"/>
          </a:xfrm>
          <a:prstGeom prst="rect">
            <a:avLst/>
          </a:prstGeom>
        </p:spPr>
        <p:txBody>
          <a:bodyPr>
            <a:noAutofit/>
          </a:bodyPr>
          <a:lstStyle/>
          <a:p>
            <a:pPr marL="0" indent="0" algn="just" eaLnBrk="0" hangingPunct="0">
              <a:spcBef>
                <a:spcPts val="0"/>
              </a:spcBef>
              <a:spcAft>
                <a:spcPts val="600"/>
              </a:spcAft>
              <a:buNone/>
            </a:pPr>
            <a:r>
              <a:rPr lang="en-US" sz="1600" b="1" dirty="0">
                <a:cs typeface="Times New Roman" panose="02020603050405020304" pitchFamily="18" charset="0"/>
              </a:rPr>
              <a:t>Project goal:</a:t>
            </a:r>
          </a:p>
          <a:p>
            <a:pPr marL="0" indent="0" algn="just" eaLnBrk="0" hangingPunct="0">
              <a:spcBef>
                <a:spcPts val="0"/>
              </a:spcBef>
              <a:spcAft>
                <a:spcPts val="600"/>
              </a:spcAft>
              <a:buNone/>
            </a:pPr>
            <a:r>
              <a:rPr lang="en-US" sz="1600" dirty="0">
                <a:solidFill>
                  <a:schemeClr val="dk1"/>
                </a:solidFill>
              </a:rPr>
              <a:t>Providing natural gas to the southern regions of the RK, exporting supply of gas to China, ensuring the energy security of the Republic of Kazakhstan.</a:t>
            </a:r>
          </a:p>
          <a:p>
            <a:pPr marL="0" indent="0" algn="just" eaLnBrk="0" hangingPunct="0">
              <a:spcBef>
                <a:spcPts val="0"/>
              </a:spcBef>
              <a:spcAft>
                <a:spcPts val="600"/>
              </a:spcAft>
              <a:buNone/>
            </a:pPr>
            <a:endParaRPr lang="en-US" sz="1600" dirty="0" smtClean="0">
              <a:solidFill>
                <a:schemeClr val="dk1"/>
              </a:solidFill>
            </a:endParaRPr>
          </a:p>
          <a:p>
            <a:pPr marL="0" indent="0" algn="just" eaLnBrk="0" hangingPunct="0">
              <a:spcBef>
                <a:spcPts val="0"/>
              </a:spcBef>
              <a:spcAft>
                <a:spcPts val="600"/>
              </a:spcAft>
              <a:buNone/>
            </a:pPr>
            <a:r>
              <a:rPr lang="en-US" sz="1600" b="1" dirty="0">
                <a:cs typeface="Times New Roman" panose="02020603050405020304" pitchFamily="18" charset="0"/>
              </a:rPr>
              <a:t>The Project participants:</a:t>
            </a:r>
          </a:p>
          <a:p>
            <a:pPr marL="550863" indent="-285750" algn="just" eaLnBrk="0" hangingPunct="0">
              <a:spcBef>
                <a:spcPts val="0"/>
              </a:spcBef>
              <a:spcAft>
                <a:spcPts val="600"/>
              </a:spcAft>
              <a:buFont typeface="Wingdings" panose="05000000000000000000" pitchFamily="2" charset="2"/>
              <a:buChar char="q"/>
            </a:pPr>
            <a:r>
              <a:rPr kumimoji="1" lang="en-US" sz="1600" dirty="0">
                <a:solidFill>
                  <a:srgbClr val="000000"/>
                </a:solidFill>
              </a:rPr>
              <a:t>The Agreement between the Government of RK and Government of the People’s Republic of China  on cooperation in construction and operation of the Kazakhstan-China Gas Pipeline 2007 was signed on August 18,2007.</a:t>
            </a:r>
          </a:p>
          <a:p>
            <a:pPr marL="550863" indent="-285750" algn="just" eaLnBrk="0" hangingPunct="0">
              <a:spcBef>
                <a:spcPts val="0"/>
              </a:spcBef>
              <a:spcAft>
                <a:spcPts val="600"/>
              </a:spcAft>
              <a:buFont typeface="Wingdings" panose="05000000000000000000" pitchFamily="2" charset="2"/>
              <a:buChar char="q"/>
            </a:pPr>
            <a:r>
              <a:rPr kumimoji="1" lang="en-US" sz="1600" dirty="0">
                <a:solidFill>
                  <a:srgbClr val="000000"/>
                </a:solidFill>
              </a:rPr>
              <a:t>On January 18, 2011 KazTransGas JSC (50%) and Trans-Asia Gas Pipeline Co Ltd (50%) established Beineu-Shymkent Gas Pipeline LLP (hereinafter - the Partnership).</a:t>
            </a:r>
          </a:p>
          <a:p>
            <a:pPr marL="446088" indent="-180975" algn="just" eaLnBrk="0" hangingPunct="0">
              <a:spcBef>
                <a:spcPts val="0"/>
              </a:spcBef>
              <a:spcAft>
                <a:spcPts val="600"/>
              </a:spcAft>
            </a:pPr>
            <a:endParaRPr kumimoji="1" lang="ru-RU" sz="1600" dirty="0">
              <a:solidFill>
                <a:srgbClr val="000000"/>
              </a:solidFill>
            </a:endParaRPr>
          </a:p>
          <a:p>
            <a:pPr marL="0" lvl="0" indent="0" algn="just" eaLnBrk="0" hangingPunct="0">
              <a:spcBef>
                <a:spcPts val="0"/>
              </a:spcBef>
              <a:spcAft>
                <a:spcPts val="600"/>
              </a:spcAft>
              <a:buNone/>
            </a:pPr>
            <a:r>
              <a:rPr lang="en-US" sz="1600" b="1" dirty="0">
                <a:cs typeface="Times New Roman" panose="02020603050405020304" pitchFamily="18" charset="0"/>
              </a:rPr>
              <a:t>Resource base of the Project:</a:t>
            </a:r>
          </a:p>
          <a:p>
            <a:pPr marL="0" indent="0" algn="just" eaLnBrk="0" hangingPunct="0">
              <a:spcBef>
                <a:spcPts val="0"/>
              </a:spcBef>
              <a:spcAft>
                <a:spcPts val="600"/>
              </a:spcAft>
              <a:buNone/>
            </a:pPr>
            <a:r>
              <a:rPr lang="en-US" sz="1600" dirty="0">
                <a:solidFill>
                  <a:schemeClr val="dk1"/>
                </a:solidFill>
              </a:rPr>
              <a:t>Western and Aktyubinsk group of fields</a:t>
            </a:r>
          </a:p>
          <a:p>
            <a:pPr marL="0" indent="0" algn="just" eaLnBrk="0" hangingPunct="0">
              <a:spcBef>
                <a:spcPts val="0"/>
              </a:spcBef>
              <a:spcAft>
                <a:spcPts val="600"/>
              </a:spcAft>
              <a:buNone/>
            </a:pPr>
            <a:endParaRPr lang="ru-RU" sz="1600" dirty="0" smtClean="0">
              <a:solidFill>
                <a:schemeClr val="dk1"/>
              </a:solidFill>
            </a:endParaRPr>
          </a:p>
          <a:p>
            <a:pPr marL="0" indent="0" algn="just" eaLnBrk="0" hangingPunct="0">
              <a:spcBef>
                <a:spcPts val="0"/>
              </a:spcBef>
              <a:spcAft>
                <a:spcPts val="600"/>
              </a:spcAft>
              <a:buNone/>
            </a:pPr>
            <a:r>
              <a:rPr lang="en-US" sz="1600" b="1" dirty="0">
                <a:cs typeface="Times New Roman" panose="02020603050405020304" pitchFamily="18" charset="0"/>
              </a:rPr>
              <a:t>Project realization place:</a:t>
            </a:r>
          </a:p>
          <a:p>
            <a:pPr marL="0" indent="0" algn="just" eaLnBrk="0" hangingPunct="0">
              <a:spcBef>
                <a:spcPts val="0"/>
              </a:spcBef>
              <a:spcAft>
                <a:spcPts val="600"/>
              </a:spcAft>
              <a:buNone/>
            </a:pPr>
            <a:r>
              <a:rPr lang="en-US" sz="1600" dirty="0">
                <a:solidFill>
                  <a:schemeClr val="dk1"/>
                </a:solidFill>
              </a:rPr>
              <a:t>Mangistau, Aktobe, Kyzylorda and Turkestan oblasts.</a:t>
            </a:r>
          </a:p>
          <a:p>
            <a:pPr marL="0" indent="0" algn="just" eaLnBrk="0" hangingPunct="0">
              <a:spcBef>
                <a:spcPts val="0"/>
              </a:spcBef>
              <a:spcAft>
                <a:spcPts val="600"/>
              </a:spcAft>
              <a:buNone/>
            </a:pPr>
            <a:endParaRPr kumimoji="1" lang="en-US" sz="1600" dirty="0" smtClean="0">
              <a:solidFill>
                <a:srgbClr val="000000"/>
              </a:solidFill>
            </a:endParaRPr>
          </a:p>
          <a:p>
            <a:pPr marL="0" indent="444500" algn="just" eaLnBrk="0" hangingPunct="0">
              <a:spcBef>
                <a:spcPts val="0"/>
              </a:spcBef>
              <a:spcAft>
                <a:spcPts val="600"/>
              </a:spcAft>
            </a:pPr>
            <a:endParaRPr kumimoji="1" lang="en-US" sz="1600" dirty="0">
              <a:solidFill>
                <a:srgbClr val="000000"/>
              </a:solidFill>
            </a:endParaRPr>
          </a:p>
          <a:p>
            <a:pPr marL="0" indent="444500" algn="just" eaLnBrk="0" hangingPunct="0">
              <a:spcBef>
                <a:spcPts val="0"/>
              </a:spcBef>
              <a:spcAft>
                <a:spcPts val="600"/>
              </a:spcAft>
            </a:pPr>
            <a:endParaRPr kumimoji="1" lang="en-US" altLang="ru-RU" sz="1600" dirty="0" smtClean="0">
              <a:solidFill>
                <a:srgbClr val="000000"/>
              </a:solidFill>
            </a:endParaRPr>
          </a:p>
          <a:p>
            <a:pPr marL="0" indent="444500" algn="just" eaLnBrk="0" hangingPunct="0">
              <a:spcBef>
                <a:spcPts val="0"/>
              </a:spcBef>
            </a:pPr>
            <a:endParaRPr kumimoji="1" lang="en-US" altLang="ru-RU" sz="1600" dirty="0">
              <a:solidFill>
                <a:srgbClr val="000000"/>
              </a:solidFill>
            </a:endParaRPr>
          </a:p>
          <a:p>
            <a:pPr marL="0" indent="450000" algn="just">
              <a:spcBef>
                <a:spcPts val="0"/>
              </a:spcBef>
              <a:buNone/>
            </a:pPr>
            <a:endParaRPr kumimoji="1" lang="ru-RU" sz="1600" dirty="0">
              <a:solidFill>
                <a:srgbClr val="000000"/>
              </a:solidFill>
            </a:endParaRPr>
          </a:p>
          <a:p>
            <a:pPr marL="0" indent="450000" algn="just" eaLnBrk="0" hangingPunct="0">
              <a:spcBef>
                <a:spcPts val="0"/>
              </a:spcBef>
              <a:buNone/>
            </a:pPr>
            <a:r>
              <a:rPr kumimoji="1" lang="en-US" sz="1600" dirty="0">
                <a:solidFill>
                  <a:srgbClr val="000000"/>
                </a:solidFill>
              </a:rPr>
              <a:t>	</a:t>
            </a:r>
          </a:p>
          <a:p>
            <a:pPr marL="0" indent="450000" algn="just" eaLnBrk="0" hangingPunct="0">
              <a:spcBef>
                <a:spcPts val="0"/>
              </a:spcBef>
              <a:buNone/>
            </a:pPr>
            <a:endParaRPr kumimoji="1" lang="en-US" altLang="ru-RU" sz="1600" dirty="0">
              <a:solidFill>
                <a:srgbClr val="000000"/>
              </a:solidFill>
            </a:endParaRPr>
          </a:p>
        </p:txBody>
      </p:sp>
      <p:cxnSp>
        <p:nvCxnSpPr>
          <p:cNvPr id="6" name="Прямая соединительная линия 5"/>
          <p:cNvCxnSpPr/>
          <p:nvPr/>
        </p:nvCxnSpPr>
        <p:spPr>
          <a:xfrm>
            <a:off x="0" y="620688"/>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a:off x="0" y="6597352"/>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10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6"/>
          <p:cNvSpPr>
            <a:spLocks noChangeShapeType="1"/>
          </p:cNvSpPr>
          <p:nvPr/>
        </p:nvSpPr>
        <p:spPr bwMode="auto">
          <a:xfrm>
            <a:off x="0" y="714375"/>
            <a:ext cx="91440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10" name="Заголовок 1"/>
          <p:cNvSpPr txBox="1">
            <a:spLocks/>
          </p:cNvSpPr>
          <p:nvPr/>
        </p:nvSpPr>
        <p:spPr bwMode="auto">
          <a:xfrm>
            <a:off x="1003301" y="115889"/>
            <a:ext cx="7453312" cy="5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00050" indent="-4000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ctr">
              <a:buNone/>
            </a:pPr>
            <a:r>
              <a:rPr lang="en-US" sz="2400" b="1" dirty="0">
                <a:solidFill>
                  <a:srgbClr val="002060"/>
                </a:solidFill>
                <a:latin typeface="+mj-lt"/>
                <a:cs typeface="Times New Roman" pitchFamily="18" charset="0"/>
              </a:rPr>
              <a:t>Achievements and </a:t>
            </a:r>
            <a:r>
              <a:rPr lang="en-US" sz="2400" b="1" dirty="0" smtClean="0">
                <a:solidFill>
                  <a:srgbClr val="002060"/>
                </a:solidFill>
                <a:latin typeface="+mj-lt"/>
                <a:cs typeface="Times New Roman" pitchFamily="18" charset="0"/>
              </a:rPr>
              <a:t>milestones </a:t>
            </a:r>
            <a:r>
              <a:rPr lang="en-US" sz="2400" b="1" dirty="0">
                <a:solidFill>
                  <a:srgbClr val="002060"/>
                </a:solidFill>
                <a:latin typeface="+mj-lt"/>
                <a:cs typeface="Times New Roman" pitchFamily="18" charset="0"/>
              </a:rPr>
              <a:t>for 2018</a:t>
            </a:r>
          </a:p>
        </p:txBody>
      </p:sp>
      <p:sp>
        <p:nvSpPr>
          <p:cNvPr id="6150" name="Прямоугольник 1"/>
          <p:cNvSpPr>
            <a:spLocks noChangeArrowheads="1"/>
          </p:cNvSpPr>
          <p:nvPr/>
        </p:nvSpPr>
        <p:spPr bwMode="auto">
          <a:xfrm>
            <a:off x="176213" y="908050"/>
            <a:ext cx="82804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spcAft>
                <a:spcPts val="600"/>
              </a:spcAft>
              <a:buFont typeface="Wingdings" panose="05000000000000000000" pitchFamily="2" charset="2"/>
              <a:buChar char="q"/>
            </a:pPr>
            <a:r>
              <a:rPr lang="en-US" sz="1800" dirty="0">
                <a:latin typeface="+mj-lt"/>
                <a:cs typeface="Times New Roman" panose="02020603050405020304" pitchFamily="18" charset="0"/>
              </a:rPr>
              <a:t>In January 2018 the acts of final acceptance for construction of linear part for the Phases 1 and 2 under EPC contracts with KazStroyService OGCC JSC and CPPLB Kazakhstan JSC were signed.</a:t>
            </a:r>
          </a:p>
          <a:p>
            <a:pPr algn="just">
              <a:spcBef>
                <a:spcPct val="0"/>
              </a:spcBef>
              <a:spcAft>
                <a:spcPts val="600"/>
              </a:spcAft>
              <a:buFont typeface="Wingdings" panose="05000000000000000000" pitchFamily="2" charset="2"/>
              <a:buChar char="q"/>
            </a:pPr>
            <a:r>
              <a:rPr lang="en-US" sz="1800" dirty="0">
                <a:latin typeface="+mj-lt"/>
                <a:cs typeface="Times New Roman" panose="02020603050405020304" pitchFamily="18" charset="0"/>
              </a:rPr>
              <a:t>In September 2018 the act of final acceptance of Bozoy CS and SC under the EPC contract has been signed with Daughter Company of China Petroleum Engineering and Construction Corporation LLP;</a:t>
            </a:r>
          </a:p>
          <a:p>
            <a:pPr algn="just">
              <a:spcBef>
                <a:spcPct val="0"/>
              </a:spcBef>
              <a:spcAft>
                <a:spcPts val="600"/>
              </a:spcAft>
              <a:buFont typeface="Wingdings" panose="05000000000000000000" pitchFamily="2" charset="2"/>
              <a:buChar char="q"/>
            </a:pPr>
            <a:r>
              <a:rPr lang="en-US" sz="1800" dirty="0">
                <a:latin typeface="+mj-lt"/>
                <a:cs typeface="Times New Roman" panose="02020603050405020304" pitchFamily="18" charset="0"/>
              </a:rPr>
              <a:t>Design institutions KING JSC and CPPE developed the FS “Increase of BBS MGP throughput capacity up to 15 BCMA” in accordance with the trilateral agreement No.2018/BSGP/PMT-122, signed on September 24, 2018 between the Partnership, KING JSC and CPPE;</a:t>
            </a:r>
          </a:p>
          <a:p>
            <a:pPr algn="just">
              <a:spcBef>
                <a:spcPct val="0"/>
              </a:spcBef>
              <a:spcAft>
                <a:spcPts val="600"/>
              </a:spcAft>
              <a:buFont typeface="Wingdings" panose="05000000000000000000" pitchFamily="2" charset="2"/>
              <a:buChar char="q"/>
            </a:pPr>
            <a:r>
              <a:rPr lang="en-US" sz="1800" dirty="0">
                <a:latin typeface="+mj-lt"/>
                <a:cs typeface="Times New Roman" panose="02020603050405020304" pitchFamily="18" charset="0"/>
              </a:rPr>
              <a:t>The Technical assignment for design (Basic Design) of Beineu-Bozoy-Shymkent gas pipeline construction Project. Phase 3. “Increase of the throughput capacity of BBS MGP up to 15 BCMA” was developed and forwarded for agreement to the Partnership Founders;</a:t>
            </a:r>
          </a:p>
          <a:p>
            <a:pPr algn="just">
              <a:spcBef>
                <a:spcPct val="0"/>
              </a:spcBef>
              <a:spcAft>
                <a:spcPts val="600"/>
              </a:spcAft>
              <a:buFont typeface="Wingdings" panose="05000000000000000000" pitchFamily="2" charset="2"/>
              <a:buChar char="q"/>
            </a:pPr>
            <a:r>
              <a:rPr lang="en-US" sz="1800" dirty="0">
                <a:solidFill>
                  <a:srgbClr val="000000"/>
                </a:solidFill>
                <a:latin typeface="+mj-lt"/>
                <a:cs typeface="Times New Roman" panose="02020603050405020304" pitchFamily="18" charset="0"/>
              </a:rPr>
              <a:t>The Principle debt was prepaid to CDB - 53 mln. US dollars.</a:t>
            </a:r>
          </a:p>
          <a:p>
            <a:pPr algn="just">
              <a:spcBef>
                <a:spcPct val="0"/>
              </a:spcBef>
              <a:spcAft>
                <a:spcPts val="600"/>
              </a:spcAft>
              <a:buFont typeface="Wingdings" panose="05000000000000000000" pitchFamily="2" charset="2"/>
              <a:buChar char="q"/>
            </a:pPr>
            <a:r>
              <a:rPr lang="en-US" sz="1800" dirty="0">
                <a:solidFill>
                  <a:srgbClr val="000000"/>
                </a:solidFill>
                <a:latin typeface="+mj-lt"/>
                <a:cs typeface="Times New Roman" panose="02020603050405020304" pitchFamily="18" charset="0"/>
              </a:rPr>
              <a:t>The Principle debt and loan interests were prepaid to KTG- 8 536 mln. KZT (Principle debt - 4 239 mln. KZT and % - 4 297 mln. KZT);</a:t>
            </a:r>
          </a:p>
        </p:txBody>
      </p:sp>
    </p:spTree>
    <p:extLst>
      <p:ext uri="{BB962C8B-B14F-4D97-AF65-F5344CB8AC3E}">
        <p14:creationId xmlns:p14="http://schemas.microsoft.com/office/powerpoint/2010/main" val="407164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5"/>
          <p:cNvGrpSpPr>
            <a:grpSpLocks/>
          </p:cNvGrpSpPr>
          <p:nvPr/>
        </p:nvGrpSpPr>
        <p:grpSpPr bwMode="auto">
          <a:xfrm>
            <a:off x="46108" y="754090"/>
            <a:ext cx="9067800" cy="5915269"/>
            <a:chOff x="48" y="736"/>
            <a:chExt cx="5664" cy="3429"/>
          </a:xfrm>
        </p:grpSpPr>
        <p:pic>
          <p:nvPicPr>
            <p:cNvPr id="3402" name="Picture 4" descr="Карта ББ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 y="736"/>
              <a:ext cx="5664" cy="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521" y="799"/>
              <a:ext cx="1284" cy="288"/>
            </a:xfrm>
            <a:prstGeom prst="rect">
              <a:avLst/>
            </a:prstGeom>
            <a:noFill/>
            <a:ln w="9525">
              <a:noFill/>
              <a:miter lim="800000"/>
              <a:headEnd/>
              <a:tailEnd/>
            </a:ln>
            <a:effectLst/>
          </p:spPr>
          <p:txBody>
            <a:bodyPr>
              <a:spAutoFit/>
            </a:bodyPr>
            <a:lstStyle/>
            <a:p>
              <a:pPr algn="ctr">
                <a:defRPr/>
              </a:pPr>
              <a:r>
                <a:rPr lang="en-US" sz="1200" b="1" dirty="0">
                  <a:solidFill>
                    <a:srgbClr val="5F5F5F"/>
                  </a:solidFill>
                  <a:effectLst>
                    <a:outerShdw blurRad="38100" dist="38100" dir="2700000" algn="tl">
                      <a:srgbClr val="000000"/>
                    </a:outerShdw>
                  </a:effectLst>
                  <a:latin typeface="Arial" pitchFamily="34" charset="0"/>
                </a:rPr>
                <a:t>AKTOBE </a:t>
              </a:r>
            </a:p>
            <a:p>
              <a:pPr algn="ctr">
                <a:defRPr/>
              </a:pPr>
              <a:r>
                <a:rPr lang="en-US" sz="1200" b="1" dirty="0">
                  <a:solidFill>
                    <a:srgbClr val="5F5F5F"/>
                  </a:solidFill>
                  <a:effectLst>
                    <a:outerShdw blurRad="38100" dist="38100" dir="2700000" algn="tl">
                      <a:srgbClr val="000000"/>
                    </a:outerShdw>
                  </a:effectLst>
                  <a:latin typeface="Arial" pitchFamily="34" charset="0"/>
                </a:rPr>
                <a:t>OBLAST</a:t>
              </a:r>
            </a:p>
          </p:txBody>
        </p:sp>
        <p:sp>
          <p:nvSpPr>
            <p:cNvPr id="3" name="Text Box 6"/>
            <p:cNvSpPr txBox="1">
              <a:spLocks noChangeArrowheads="1"/>
            </p:cNvSpPr>
            <p:nvPr/>
          </p:nvSpPr>
          <p:spPr bwMode="auto">
            <a:xfrm rot="-5042948">
              <a:off x="-619" y="2720"/>
              <a:ext cx="1679" cy="288"/>
            </a:xfrm>
            <a:prstGeom prst="rect">
              <a:avLst/>
            </a:prstGeom>
            <a:noFill/>
            <a:ln w="9525">
              <a:noFill/>
              <a:miter lim="800000"/>
              <a:headEnd/>
              <a:tailEnd/>
            </a:ln>
            <a:effectLst/>
          </p:spPr>
          <p:txBody>
            <a:bodyPr>
              <a:spAutoFit/>
            </a:bodyPr>
            <a:lstStyle/>
            <a:p>
              <a:pPr algn="ctr">
                <a:defRPr/>
              </a:pPr>
              <a:r>
                <a:rPr lang="en-US" sz="1200" b="1" dirty="0">
                  <a:solidFill>
                    <a:srgbClr val="5F5F5F"/>
                  </a:solidFill>
                  <a:effectLst>
                    <a:outerShdw blurRad="38100" dist="38100" dir="2700000" algn="tl">
                      <a:srgbClr val="000000"/>
                    </a:outerShdw>
                  </a:effectLst>
                  <a:latin typeface="Arial" pitchFamily="34" charset="0"/>
                </a:rPr>
                <a:t>MANGISTAU </a:t>
              </a:r>
            </a:p>
            <a:p>
              <a:pPr algn="ctr">
                <a:defRPr/>
              </a:pPr>
              <a:r>
                <a:rPr lang="en-US" sz="1200" b="1" dirty="0">
                  <a:solidFill>
                    <a:srgbClr val="5F5F5F"/>
                  </a:solidFill>
                  <a:effectLst>
                    <a:outerShdw blurRad="38100" dist="38100" dir="2700000" algn="tl">
                      <a:srgbClr val="000000"/>
                    </a:outerShdw>
                  </a:effectLst>
                  <a:latin typeface="Arial" pitchFamily="34" charset="0"/>
                </a:rPr>
                <a:t>OBLAST</a:t>
              </a:r>
            </a:p>
          </p:txBody>
        </p:sp>
      </p:grpSp>
      <p:sp>
        <p:nvSpPr>
          <p:cNvPr id="3075" name="Freeform 11"/>
          <p:cNvSpPr>
            <a:spLocks/>
          </p:cNvSpPr>
          <p:nvPr/>
        </p:nvSpPr>
        <p:spPr bwMode="auto">
          <a:xfrm>
            <a:off x="3738563" y="1844675"/>
            <a:ext cx="4762500" cy="3743325"/>
          </a:xfrm>
          <a:custGeom>
            <a:avLst/>
            <a:gdLst>
              <a:gd name="T0" fmla="*/ 0 w 500"/>
              <a:gd name="T1" fmla="*/ 0 h 393"/>
              <a:gd name="T2" fmla="*/ 2147483647 w 500"/>
              <a:gd name="T3" fmla="*/ 2147483647 h 393"/>
              <a:gd name="T4" fmla="*/ 2147483647 w 500"/>
              <a:gd name="T5" fmla="*/ 2147483647 h 393"/>
              <a:gd name="T6" fmla="*/ 2147483647 w 500"/>
              <a:gd name="T7" fmla="*/ 2147483647 h 393"/>
              <a:gd name="T8" fmla="*/ 2147483647 w 500"/>
              <a:gd name="T9" fmla="*/ 2147483647 h 393"/>
              <a:gd name="T10" fmla="*/ 2147483647 w 500"/>
              <a:gd name="T11" fmla="*/ 2147483647 h 393"/>
              <a:gd name="T12" fmla="*/ 2147483647 w 500"/>
              <a:gd name="T13" fmla="*/ 2147483647 h 393"/>
              <a:gd name="T14" fmla="*/ 2147483647 w 500"/>
              <a:gd name="T15" fmla="*/ 2147483647 h 393"/>
              <a:gd name="T16" fmla="*/ 2147483647 w 500"/>
              <a:gd name="T17" fmla="*/ 2147483647 h 393"/>
              <a:gd name="T18" fmla="*/ 2147483647 w 500"/>
              <a:gd name="T19" fmla="*/ 2147483647 h 393"/>
              <a:gd name="T20" fmla="*/ 2147483647 w 500"/>
              <a:gd name="T21" fmla="*/ 2147483647 h 393"/>
              <a:gd name="T22" fmla="*/ 2147483647 w 500"/>
              <a:gd name="T23" fmla="*/ 2147483647 h 393"/>
              <a:gd name="T24" fmla="*/ 2147483647 w 500"/>
              <a:gd name="T25" fmla="*/ 2147483647 h 393"/>
              <a:gd name="T26" fmla="*/ 2147483647 w 500"/>
              <a:gd name="T27" fmla="*/ 2147483647 h 393"/>
              <a:gd name="T28" fmla="*/ 2147483647 w 500"/>
              <a:gd name="T29" fmla="*/ 2147483647 h 393"/>
              <a:gd name="T30" fmla="*/ 2147483647 w 500"/>
              <a:gd name="T31" fmla="*/ 2147483647 h 393"/>
              <a:gd name="T32" fmla="*/ 2147483647 w 500"/>
              <a:gd name="T33" fmla="*/ 2147483647 h 393"/>
              <a:gd name="T34" fmla="*/ 2147483647 w 500"/>
              <a:gd name="T35" fmla="*/ 2147483647 h 393"/>
              <a:gd name="T36" fmla="*/ 2147483647 w 500"/>
              <a:gd name="T37" fmla="*/ 2147483647 h 393"/>
              <a:gd name="T38" fmla="*/ 2147483647 w 500"/>
              <a:gd name="T39" fmla="*/ 2147483647 h 393"/>
              <a:gd name="T40" fmla="*/ 2147483647 w 500"/>
              <a:gd name="T41" fmla="*/ 2147483647 h 393"/>
              <a:gd name="T42" fmla="*/ 2147483647 w 500"/>
              <a:gd name="T43" fmla="*/ 2147483647 h 393"/>
              <a:gd name="T44" fmla="*/ 2147483647 w 500"/>
              <a:gd name="T45" fmla="*/ 2147483647 h 3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393"/>
              <a:gd name="T71" fmla="*/ 500 w 500"/>
              <a:gd name="T72" fmla="*/ 393 h 3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393">
                <a:moveTo>
                  <a:pt x="0" y="0"/>
                </a:moveTo>
                <a:lnTo>
                  <a:pt x="16" y="14"/>
                </a:lnTo>
                <a:lnTo>
                  <a:pt x="18" y="42"/>
                </a:lnTo>
                <a:lnTo>
                  <a:pt x="37" y="42"/>
                </a:lnTo>
                <a:lnTo>
                  <a:pt x="45" y="67"/>
                </a:lnTo>
                <a:lnTo>
                  <a:pt x="50" y="99"/>
                </a:lnTo>
                <a:lnTo>
                  <a:pt x="81" y="100"/>
                </a:lnTo>
                <a:lnTo>
                  <a:pt x="90" y="109"/>
                </a:lnTo>
                <a:lnTo>
                  <a:pt x="114" y="119"/>
                </a:lnTo>
                <a:lnTo>
                  <a:pt x="139" y="110"/>
                </a:lnTo>
                <a:lnTo>
                  <a:pt x="186" y="167"/>
                </a:lnTo>
                <a:lnTo>
                  <a:pt x="230" y="177"/>
                </a:lnTo>
                <a:lnTo>
                  <a:pt x="273" y="199"/>
                </a:lnTo>
                <a:lnTo>
                  <a:pt x="283" y="223"/>
                </a:lnTo>
                <a:lnTo>
                  <a:pt x="352" y="267"/>
                </a:lnTo>
                <a:lnTo>
                  <a:pt x="372" y="301"/>
                </a:lnTo>
                <a:lnTo>
                  <a:pt x="386" y="311"/>
                </a:lnTo>
                <a:lnTo>
                  <a:pt x="387" y="329"/>
                </a:lnTo>
                <a:lnTo>
                  <a:pt x="406" y="341"/>
                </a:lnTo>
                <a:lnTo>
                  <a:pt x="423" y="335"/>
                </a:lnTo>
                <a:lnTo>
                  <a:pt x="462" y="362"/>
                </a:lnTo>
                <a:lnTo>
                  <a:pt x="477" y="385"/>
                </a:lnTo>
                <a:lnTo>
                  <a:pt x="500" y="393"/>
                </a:lnTo>
              </a:path>
            </a:pathLst>
          </a:custGeom>
          <a:noFill/>
          <a:ln w="889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dirty="0" smtClean="0">
              <a:solidFill>
                <a:prstClr val="black"/>
              </a:solidFill>
            </a:endParaRPr>
          </a:p>
        </p:txBody>
      </p:sp>
      <p:sp>
        <p:nvSpPr>
          <p:cNvPr id="3400" name="Rectangle 35"/>
          <p:cNvSpPr>
            <a:spLocks noChangeArrowheads="1"/>
          </p:cNvSpPr>
          <p:nvPr/>
        </p:nvSpPr>
        <p:spPr bwMode="auto">
          <a:xfrm>
            <a:off x="5143005" y="3300418"/>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cxnSp>
        <p:nvCxnSpPr>
          <p:cNvPr id="178" name="Прямая соединительная линия 177"/>
          <p:cNvCxnSpPr/>
          <p:nvPr/>
        </p:nvCxnSpPr>
        <p:spPr>
          <a:xfrm rot="16200000" flipV="1">
            <a:off x="321470" y="2964656"/>
            <a:ext cx="500062" cy="428625"/>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180" name="Прямая соединительная линия 179"/>
          <p:cNvCxnSpPr/>
          <p:nvPr/>
        </p:nvCxnSpPr>
        <p:spPr>
          <a:xfrm flipH="1" flipV="1">
            <a:off x="96640" y="1844675"/>
            <a:ext cx="279667" cy="1084263"/>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191" name="Прямая соединительная линия 190"/>
          <p:cNvCxnSpPr/>
          <p:nvPr/>
        </p:nvCxnSpPr>
        <p:spPr>
          <a:xfrm>
            <a:off x="2164153" y="2245669"/>
            <a:ext cx="35719" cy="565150"/>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94" name="Прямая соединительная линия 193"/>
          <p:cNvCxnSpPr/>
          <p:nvPr/>
        </p:nvCxnSpPr>
        <p:spPr>
          <a:xfrm rot="5400000">
            <a:off x="1571625" y="3071813"/>
            <a:ext cx="928687" cy="357188"/>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97" name="Прямая соединительная линия 196"/>
          <p:cNvCxnSpPr/>
          <p:nvPr/>
        </p:nvCxnSpPr>
        <p:spPr>
          <a:xfrm rot="16200000" flipH="1">
            <a:off x="1357312" y="4214813"/>
            <a:ext cx="1071563" cy="71438"/>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00" name="Прямая соединительная линия 199"/>
          <p:cNvCxnSpPr/>
          <p:nvPr/>
        </p:nvCxnSpPr>
        <p:spPr>
          <a:xfrm rot="16200000" flipH="1">
            <a:off x="785813" y="3429000"/>
            <a:ext cx="928688" cy="928687"/>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202" name="Прямая соединительная линия 201"/>
          <p:cNvCxnSpPr/>
          <p:nvPr/>
        </p:nvCxnSpPr>
        <p:spPr>
          <a:xfrm rot="16200000" flipH="1">
            <a:off x="1607344" y="4464844"/>
            <a:ext cx="428625" cy="214313"/>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10" name="Прямая соединительная линия 209"/>
          <p:cNvCxnSpPr/>
          <p:nvPr/>
        </p:nvCxnSpPr>
        <p:spPr>
          <a:xfrm rot="16200000" flipV="1">
            <a:off x="1607344" y="1535906"/>
            <a:ext cx="928688" cy="142875"/>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12" name="Прямая соединительная линия 211"/>
          <p:cNvCxnSpPr/>
          <p:nvPr/>
        </p:nvCxnSpPr>
        <p:spPr>
          <a:xfrm flipV="1">
            <a:off x="7848600" y="5715001"/>
            <a:ext cx="866775" cy="349249"/>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4" name="Прямая соединительная линия 213"/>
          <p:cNvCxnSpPr/>
          <p:nvPr/>
        </p:nvCxnSpPr>
        <p:spPr>
          <a:xfrm rot="5400000" flipH="1" flipV="1">
            <a:off x="8572500" y="5214938"/>
            <a:ext cx="642938" cy="50006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8" name="Прямая соединительная линия 217"/>
          <p:cNvCxnSpPr/>
          <p:nvPr/>
        </p:nvCxnSpPr>
        <p:spPr>
          <a:xfrm flipV="1">
            <a:off x="8715375" y="5715002"/>
            <a:ext cx="71438" cy="349248"/>
          </a:xfrm>
          <a:prstGeom prst="line">
            <a:avLst/>
          </a:prstGeom>
          <a:ln w="50800" cap="rnd">
            <a:solidFill>
              <a:srgbClr val="660066"/>
            </a:solidFill>
            <a:miter lim="800000"/>
          </a:ln>
        </p:spPr>
        <p:style>
          <a:lnRef idx="1">
            <a:schemeClr val="accent1"/>
          </a:lnRef>
          <a:fillRef idx="0">
            <a:schemeClr val="accent1"/>
          </a:fillRef>
          <a:effectRef idx="0">
            <a:schemeClr val="accent1"/>
          </a:effectRef>
          <a:fontRef idx="minor">
            <a:schemeClr val="tx1"/>
          </a:fontRef>
        </p:style>
      </p:cxnSp>
      <p:cxnSp>
        <p:nvCxnSpPr>
          <p:cNvPr id="220" name="Прямая соединительная линия 219"/>
          <p:cNvCxnSpPr/>
          <p:nvPr/>
        </p:nvCxnSpPr>
        <p:spPr>
          <a:xfrm rot="5400000" flipH="1" flipV="1">
            <a:off x="8786813" y="5357813"/>
            <a:ext cx="357187" cy="357187"/>
          </a:xfrm>
          <a:prstGeom prst="line">
            <a:avLst/>
          </a:prstGeom>
          <a:ln w="50800" cap="rnd">
            <a:solidFill>
              <a:srgbClr val="660066"/>
            </a:solidFill>
            <a:miter lim="800000"/>
          </a:ln>
        </p:spPr>
        <p:style>
          <a:lnRef idx="1">
            <a:schemeClr val="accent1"/>
          </a:lnRef>
          <a:fillRef idx="0">
            <a:schemeClr val="accent1"/>
          </a:fillRef>
          <a:effectRef idx="0">
            <a:schemeClr val="accent1"/>
          </a:effectRef>
          <a:fontRef idx="minor">
            <a:schemeClr val="tx1"/>
          </a:fontRef>
        </p:style>
      </p:cxnSp>
      <p:sp>
        <p:nvSpPr>
          <p:cNvPr id="3124" name="Text Box 14"/>
          <p:cNvSpPr txBox="1">
            <a:spLocks noChangeArrowheads="1"/>
          </p:cNvSpPr>
          <p:nvPr/>
        </p:nvSpPr>
        <p:spPr bwMode="auto">
          <a:xfrm>
            <a:off x="906082" y="1905000"/>
            <a:ext cx="107511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a:solidFill>
                  <a:srgbClr val="000000"/>
                </a:solidFill>
              </a:rPr>
              <a:t>Bozoy CS</a:t>
            </a:r>
          </a:p>
          <a:p>
            <a:pPr algn="ctr" eaLnBrk="1" hangingPunct="1"/>
            <a:r>
              <a:rPr lang="en-US" sz="800" b="1" i="1" u="sng" dirty="0">
                <a:solidFill>
                  <a:srgbClr val="000000"/>
                </a:solidFill>
              </a:rPr>
              <a:t>Bozoy SC</a:t>
            </a:r>
          </a:p>
        </p:txBody>
      </p:sp>
      <p:sp>
        <p:nvSpPr>
          <p:cNvPr id="3125" name="Rectangle 35"/>
          <p:cNvSpPr>
            <a:spLocks noChangeArrowheads="1"/>
          </p:cNvSpPr>
          <p:nvPr/>
        </p:nvSpPr>
        <p:spPr bwMode="auto">
          <a:xfrm>
            <a:off x="7157523" y="4353810"/>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p:nvSpPr>
          <p:cNvPr id="160" name="Заголовок 1"/>
          <p:cNvSpPr txBox="1">
            <a:spLocks/>
          </p:cNvSpPr>
          <p:nvPr/>
        </p:nvSpPr>
        <p:spPr bwMode="auto">
          <a:xfrm>
            <a:off x="8009" y="0"/>
            <a:ext cx="9105900" cy="620713"/>
          </a:xfrm>
          <a:prstGeom prst="rect">
            <a:avLst/>
          </a:prstGeom>
          <a:noFill/>
          <a:ln w="9525">
            <a:noFill/>
            <a:miter lim="800000"/>
            <a:headEnd/>
            <a:tailEnd/>
          </a:ln>
        </p:spPr>
        <p:txBody>
          <a:bodyPr anchor="ctr"/>
          <a:lstStyle/>
          <a:p>
            <a:pPr algn="ctr">
              <a:defRPr/>
            </a:pPr>
            <a:r>
              <a:rPr lang="en-US" sz="2400" b="1" dirty="0">
                <a:solidFill>
                  <a:srgbClr val="002060"/>
                </a:solidFill>
                <a:ea typeface="Arial Unicode MS" pitchFamily="34" charset="-128"/>
                <a:cs typeface="Calibri" pitchFamily="34" charset="0"/>
              </a:rPr>
              <a:t>Beineu-Bozoy-Shymkent Gas Pipeline Diagram</a:t>
            </a:r>
          </a:p>
        </p:txBody>
      </p:sp>
      <p:sp useBgFill="1">
        <p:nvSpPr>
          <p:cNvPr id="165" name="Объект 2"/>
          <p:cNvSpPr txBox="1">
            <a:spLocks/>
          </p:cNvSpPr>
          <p:nvPr/>
        </p:nvSpPr>
        <p:spPr bwMode="auto">
          <a:xfrm>
            <a:off x="5606138" y="745501"/>
            <a:ext cx="3480594" cy="1879343"/>
          </a:xfrm>
          <a:prstGeom prst="rect">
            <a:avLst/>
          </a:prstGeom>
          <a:ln w="9525" cap="rnd" cmpd="dbl">
            <a:solidFill>
              <a:schemeClr val="accent1"/>
            </a:solidFill>
            <a:bevel/>
            <a:headEnd/>
            <a:tailEnd/>
          </a:ln>
          <a:effectLst>
            <a:outerShdw blurRad="63500" sx="102000" sy="102000" algn="ctr" rotWithShape="0">
              <a:srgbClr val="142F50">
                <a:alpha val="40000"/>
              </a:srgbClr>
            </a:outerShdw>
          </a:effectLst>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000" b="1" u="sng" dirty="0">
                <a:solidFill>
                  <a:prstClr val="black"/>
                </a:solidFill>
              </a:rPr>
              <a:t>Phase 1</a:t>
            </a:r>
            <a:r>
              <a:rPr lang="en-US" sz="1000" b="1" u="sng" dirty="0">
                <a:solidFill>
                  <a:prstClr val="black"/>
                </a:solidFill>
                <a:cs typeface="Times New Roman" pitchFamily="18" charset="0"/>
              </a:rPr>
              <a:t> Bozoy-Shymkent section:</a:t>
            </a:r>
          </a:p>
          <a:p>
            <a:r>
              <a:rPr lang="en-US" sz="1000" b="1" dirty="0">
                <a:solidFill>
                  <a:prstClr val="black"/>
                </a:solidFill>
                <a:cs typeface="Times New Roman" pitchFamily="18" charset="0"/>
              </a:rPr>
              <a:t>      Throughput capacity - up to 6 bln.m3/year</a:t>
            </a:r>
          </a:p>
          <a:p>
            <a:pPr algn="l"/>
            <a:endParaRPr lang="ru-RU" sz="1000" dirty="0" smtClean="0">
              <a:solidFill>
                <a:prstClr val="black"/>
              </a:solidFill>
              <a:cs typeface="Times New Roman" pitchFamily="18" charset="0"/>
            </a:endParaRPr>
          </a:p>
          <a:p>
            <a:pPr algn="l"/>
            <a:r>
              <a:rPr lang="en-US" sz="1000" dirty="0">
                <a:solidFill>
                  <a:prstClr val="black"/>
                </a:solidFill>
                <a:cs typeface="Times New Roman" pitchFamily="18" charset="0"/>
              </a:rPr>
              <a:t>Linear part length                          – 1143 km. </a:t>
            </a:r>
          </a:p>
          <a:p>
            <a:pPr algn="l"/>
            <a:r>
              <a:rPr lang="en-US" sz="1000" dirty="0">
                <a:solidFill>
                  <a:prstClr val="black"/>
                </a:solidFill>
                <a:cs typeface="Times New Roman" pitchFamily="18" charset="0"/>
              </a:rPr>
              <a:t>Diameter - 1067 mm; </a:t>
            </a:r>
          </a:p>
          <a:p>
            <a:pPr algn="l"/>
            <a:r>
              <a:rPr lang="en-US" sz="1000" dirty="0">
                <a:solidFill>
                  <a:prstClr val="black"/>
                </a:solidFill>
                <a:cs typeface="Times New Roman" pitchFamily="18" charset="0"/>
              </a:rPr>
              <a:t>Design pressure - 9.8 МPa; </a:t>
            </a:r>
          </a:p>
          <a:p>
            <a:pPr algn="l"/>
            <a:r>
              <a:rPr lang="en-US" sz="1000" dirty="0">
                <a:solidFill>
                  <a:prstClr val="black"/>
                </a:solidFill>
                <a:cs typeface="Times New Roman" pitchFamily="18" charset="0"/>
              </a:rPr>
              <a:t>Bozoy compressor station                  – 5 units. </a:t>
            </a:r>
          </a:p>
          <a:p>
            <a:pPr algn="l"/>
            <a:r>
              <a:rPr lang="en-US" sz="1000" dirty="0">
                <a:solidFill>
                  <a:prstClr val="black"/>
                </a:solidFill>
                <a:cs typeface="Times New Roman" pitchFamily="18" charset="0"/>
              </a:rPr>
              <a:t>Emergency-response centers–  4  units. </a:t>
            </a:r>
          </a:p>
          <a:p>
            <a:pPr algn="l"/>
            <a:r>
              <a:rPr lang="en-US" sz="1000" dirty="0">
                <a:solidFill>
                  <a:prstClr val="black"/>
                </a:solidFill>
                <a:cs typeface="Times New Roman" pitchFamily="18" charset="0"/>
              </a:rPr>
              <a:t>Shift camps                                           – 5 units. </a:t>
            </a:r>
          </a:p>
          <a:p>
            <a:pPr algn="l"/>
            <a:r>
              <a:rPr lang="en-US" sz="1000" dirty="0">
                <a:solidFill>
                  <a:prstClr val="black"/>
                </a:solidFill>
                <a:cs typeface="Times New Roman" pitchFamily="18" charset="0"/>
              </a:rPr>
              <a:t>Gas-metering stations                          - 2 units </a:t>
            </a:r>
          </a:p>
        </p:txBody>
      </p:sp>
      <p:sp useBgFill="1">
        <p:nvSpPr>
          <p:cNvPr id="166" name="Объект 2"/>
          <p:cNvSpPr txBox="1">
            <a:spLocks/>
          </p:cNvSpPr>
          <p:nvPr/>
        </p:nvSpPr>
        <p:spPr bwMode="auto">
          <a:xfrm>
            <a:off x="60051" y="5381907"/>
            <a:ext cx="3524879" cy="1258542"/>
          </a:xfrm>
          <a:prstGeom prst="rect">
            <a:avLst/>
          </a:prstGeom>
          <a:ln w="9525" cap="rnd" cmpd="dbl">
            <a:solidFill>
              <a:schemeClr val="accent1"/>
            </a:solidFill>
            <a:bevel/>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charset="0"/>
              <a:buNone/>
            </a:pPr>
            <a:r>
              <a:rPr lang="en-US" sz="1000" b="1" u="sng" dirty="0">
                <a:solidFill>
                  <a:prstClr val="black"/>
                </a:solidFill>
                <a:cs typeface="Times New Roman" pitchFamily="18" charset="0"/>
              </a:rPr>
              <a:t>Phase 2 Beineu-Bozoy section:</a:t>
            </a:r>
          </a:p>
          <a:p>
            <a:pPr marL="0" indent="0">
              <a:spcBef>
                <a:spcPts val="0"/>
              </a:spcBef>
              <a:buFont typeface="Arial" charset="0"/>
              <a:buNone/>
            </a:pPr>
            <a:r>
              <a:rPr lang="en-US" sz="1000" b="1" dirty="0">
                <a:solidFill>
                  <a:prstClr val="black"/>
                </a:solidFill>
                <a:cs typeface="Times New Roman" pitchFamily="18" charset="0"/>
              </a:rPr>
              <a:t>Increase of throughput capacity - up to 10 bln.m3/year </a:t>
            </a:r>
          </a:p>
          <a:p>
            <a:pPr marL="0" indent="0">
              <a:lnSpc>
                <a:spcPct val="80000"/>
              </a:lnSpc>
              <a:buFont typeface="Arial" charset="0"/>
              <a:buNone/>
            </a:pPr>
            <a:r>
              <a:rPr lang="en-US" sz="1000" b="1" dirty="0">
                <a:solidFill>
                  <a:prstClr val="black"/>
                </a:solidFill>
                <a:cs typeface="Times New Roman" pitchFamily="18" charset="0"/>
              </a:rPr>
              <a:t>      </a:t>
            </a:r>
          </a:p>
          <a:p>
            <a:pPr marL="0" indent="0">
              <a:lnSpc>
                <a:spcPct val="80000"/>
              </a:lnSpc>
              <a:buFont typeface="Arial" charset="0"/>
              <a:buNone/>
            </a:pPr>
            <a:r>
              <a:rPr lang="en-US" sz="1000" dirty="0">
                <a:solidFill>
                  <a:prstClr val="black"/>
                </a:solidFill>
                <a:cs typeface="Times New Roman" pitchFamily="18" charset="0"/>
              </a:rPr>
              <a:t>Linear part length                          – 311 km. </a:t>
            </a:r>
          </a:p>
          <a:p>
            <a:pPr marL="0" indent="0">
              <a:lnSpc>
                <a:spcPct val="80000"/>
              </a:lnSpc>
              <a:buFont typeface="Arial" charset="0"/>
              <a:buNone/>
            </a:pPr>
            <a:r>
              <a:rPr lang="en-US" sz="1000" dirty="0">
                <a:solidFill>
                  <a:prstClr val="black"/>
                </a:solidFill>
                <a:cs typeface="Times New Roman" pitchFamily="18" charset="0"/>
              </a:rPr>
              <a:t>Diameter - 1067 mm; </a:t>
            </a:r>
          </a:p>
          <a:p>
            <a:pPr marL="0" indent="0">
              <a:lnSpc>
                <a:spcPct val="80000"/>
              </a:lnSpc>
              <a:buFont typeface="Arial" charset="0"/>
              <a:buNone/>
            </a:pPr>
            <a:r>
              <a:rPr lang="en-US" sz="1000" dirty="0">
                <a:solidFill>
                  <a:prstClr val="black"/>
                </a:solidFill>
                <a:cs typeface="Times New Roman" pitchFamily="18" charset="0"/>
              </a:rPr>
              <a:t>Design pressure  - 7,4 МPa. </a:t>
            </a:r>
          </a:p>
          <a:p>
            <a:pPr marL="0" indent="0">
              <a:lnSpc>
                <a:spcPct val="80000"/>
              </a:lnSpc>
              <a:buFont typeface="Arial" charset="0"/>
              <a:buNone/>
            </a:pPr>
            <a:r>
              <a:rPr lang="en-US" sz="1000" dirty="0">
                <a:solidFill>
                  <a:prstClr val="black"/>
                </a:solidFill>
                <a:cs typeface="Times New Roman" pitchFamily="18" charset="0"/>
              </a:rPr>
              <a:t>Karaozek CS compressor station                  – 3 units. </a:t>
            </a:r>
          </a:p>
          <a:p>
            <a:pPr marL="0" indent="0">
              <a:lnSpc>
                <a:spcPct val="80000"/>
              </a:lnSpc>
              <a:buFont typeface="Arial" charset="0"/>
              <a:buNone/>
            </a:pPr>
            <a:r>
              <a:rPr lang="en-US" sz="1000" dirty="0">
                <a:solidFill>
                  <a:prstClr val="black"/>
                </a:solidFill>
                <a:cs typeface="Times New Roman" pitchFamily="18" charset="0"/>
              </a:rPr>
              <a:t>Gas-metering station                          - 1 unit </a:t>
            </a:r>
          </a:p>
        </p:txBody>
      </p:sp>
      <p:cxnSp>
        <p:nvCxnSpPr>
          <p:cNvPr id="170" name="Прямая соединительная линия 169"/>
          <p:cNvCxnSpPr/>
          <p:nvPr/>
        </p:nvCxnSpPr>
        <p:spPr>
          <a:xfrm flipV="1">
            <a:off x="2164153" y="1844675"/>
            <a:ext cx="1598719" cy="279913"/>
          </a:xfrm>
          <a:prstGeom prst="line">
            <a:avLst/>
          </a:prstGeom>
          <a:ln w="76200" cmpd="sng">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6" name="Text Box 36"/>
          <p:cNvSpPr txBox="1">
            <a:spLocks noChangeArrowheads="1"/>
          </p:cNvSpPr>
          <p:nvPr/>
        </p:nvSpPr>
        <p:spPr bwMode="auto">
          <a:xfrm>
            <a:off x="5743615" y="3096260"/>
            <a:ext cx="1107996"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a:solidFill>
                  <a:srgbClr val="000000"/>
                </a:solidFill>
              </a:rPr>
              <a:t>Karaozek CS</a:t>
            </a:r>
          </a:p>
        </p:txBody>
      </p:sp>
      <p:sp>
        <p:nvSpPr>
          <p:cNvPr id="188" name="Блок-схема: магнитный диск 187"/>
          <p:cNvSpPr/>
          <p:nvPr/>
        </p:nvSpPr>
        <p:spPr>
          <a:xfrm>
            <a:off x="5484812" y="3150397"/>
            <a:ext cx="184930" cy="200019"/>
          </a:xfrm>
          <a:prstGeom prst="flowChartMagneticDisk">
            <a:avLst/>
          </a:prstGeom>
          <a:solidFill>
            <a:srgbClr val="0070C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useBgFill="1">
        <p:nvSpPr>
          <p:cNvPr id="189" name="Text Box 36"/>
          <p:cNvSpPr txBox="1">
            <a:spLocks noChangeArrowheads="1"/>
          </p:cNvSpPr>
          <p:nvPr/>
        </p:nvSpPr>
        <p:spPr bwMode="auto">
          <a:xfrm>
            <a:off x="4114113" y="3487579"/>
            <a:ext cx="1414170"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a:solidFill>
                  <a:srgbClr val="000000"/>
                </a:solidFill>
              </a:rPr>
              <a:t>Karaozek ERC/SC</a:t>
            </a:r>
          </a:p>
        </p:txBody>
      </p:sp>
      <p:cxnSp>
        <p:nvCxnSpPr>
          <p:cNvPr id="51" name="Прямая соединительная линия 50"/>
          <p:cNvCxnSpPr/>
          <p:nvPr/>
        </p:nvCxnSpPr>
        <p:spPr>
          <a:xfrm flipV="1">
            <a:off x="431045" y="2207851"/>
            <a:ext cx="1640643" cy="624295"/>
          </a:xfrm>
          <a:prstGeom prst="line">
            <a:avLst/>
          </a:prstGeom>
          <a:ln w="76200" cmpd="sng">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Блок-схема: магнитный диск 48"/>
          <p:cNvSpPr/>
          <p:nvPr/>
        </p:nvSpPr>
        <p:spPr>
          <a:xfrm>
            <a:off x="2000250" y="2045650"/>
            <a:ext cx="184930" cy="200019"/>
          </a:xfrm>
          <a:prstGeom prst="flowChartMagneticDisk">
            <a:avLst/>
          </a:prstGeom>
          <a:solidFill>
            <a:srgbClr val="0070C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Равнобедренный треугольник 7"/>
          <p:cNvSpPr/>
          <p:nvPr/>
        </p:nvSpPr>
        <p:spPr>
          <a:xfrm>
            <a:off x="2147201" y="1811470"/>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55" name="Text Box 14"/>
          <p:cNvSpPr txBox="1">
            <a:spLocks noChangeArrowheads="1"/>
          </p:cNvSpPr>
          <p:nvPr/>
        </p:nvSpPr>
        <p:spPr bwMode="auto">
          <a:xfrm>
            <a:off x="2352393" y="1676400"/>
            <a:ext cx="1076607"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a:solidFill>
                  <a:srgbClr val="000000"/>
                </a:solidFill>
              </a:rPr>
              <a:t>Bozoy GMS</a:t>
            </a:r>
          </a:p>
        </p:txBody>
      </p:sp>
      <p:sp>
        <p:nvSpPr>
          <p:cNvPr id="56" name="Равнобедренный треугольник 55"/>
          <p:cNvSpPr/>
          <p:nvPr/>
        </p:nvSpPr>
        <p:spPr>
          <a:xfrm>
            <a:off x="8397055" y="5381907"/>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57" name="Text Box 14"/>
          <p:cNvSpPr txBox="1">
            <a:spLocks noChangeArrowheads="1"/>
          </p:cNvSpPr>
          <p:nvPr/>
        </p:nvSpPr>
        <p:spPr bwMode="auto">
          <a:xfrm>
            <a:off x="7164289" y="5541445"/>
            <a:ext cx="1197752"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a:solidFill>
                  <a:srgbClr val="000000"/>
                </a:solidFill>
              </a:rPr>
              <a:t>Akbulak GMS</a:t>
            </a:r>
          </a:p>
        </p:txBody>
      </p:sp>
      <p:sp useBgFill="1">
        <p:nvSpPr>
          <p:cNvPr id="58" name="Text Box 36"/>
          <p:cNvSpPr txBox="1">
            <a:spLocks noChangeArrowheads="1"/>
          </p:cNvSpPr>
          <p:nvPr/>
        </p:nvSpPr>
        <p:spPr bwMode="auto">
          <a:xfrm>
            <a:off x="5709016" y="4361100"/>
            <a:ext cx="1335622"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a:solidFill>
                  <a:srgbClr val="000000"/>
                </a:solidFill>
              </a:rPr>
              <a:t>Shornak ERC/SC</a:t>
            </a:r>
          </a:p>
        </p:txBody>
      </p:sp>
      <p:sp>
        <p:nvSpPr>
          <p:cNvPr id="59" name="Rectangle 35"/>
          <p:cNvSpPr>
            <a:spLocks noChangeArrowheads="1"/>
          </p:cNvSpPr>
          <p:nvPr/>
        </p:nvSpPr>
        <p:spPr bwMode="auto">
          <a:xfrm>
            <a:off x="4038600" y="2543882"/>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useBgFill="1">
        <p:nvSpPr>
          <p:cNvPr id="60" name="Text Box 36"/>
          <p:cNvSpPr txBox="1">
            <a:spLocks noChangeArrowheads="1"/>
          </p:cNvSpPr>
          <p:nvPr/>
        </p:nvSpPr>
        <p:spPr bwMode="auto">
          <a:xfrm>
            <a:off x="2692501" y="2514600"/>
            <a:ext cx="1269899"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a:solidFill>
                  <a:srgbClr val="000000"/>
                </a:solidFill>
              </a:rPr>
              <a:t>Aksuat ERC/SC</a:t>
            </a:r>
          </a:p>
        </p:txBody>
      </p:sp>
      <p:sp>
        <p:nvSpPr>
          <p:cNvPr id="61" name="Равнобедренный треугольник 60"/>
          <p:cNvSpPr/>
          <p:nvPr/>
        </p:nvSpPr>
        <p:spPr>
          <a:xfrm>
            <a:off x="238911" y="2706168"/>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62" name="Text Box 14"/>
          <p:cNvSpPr txBox="1">
            <a:spLocks noChangeArrowheads="1"/>
          </p:cNvSpPr>
          <p:nvPr/>
        </p:nvSpPr>
        <p:spPr bwMode="auto">
          <a:xfrm>
            <a:off x="564359" y="2810819"/>
            <a:ext cx="1150141"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a:solidFill>
                  <a:srgbClr val="000000"/>
                </a:solidFill>
              </a:rPr>
              <a:t>Beineu GMS</a:t>
            </a:r>
          </a:p>
        </p:txBody>
      </p:sp>
      <p:sp>
        <p:nvSpPr>
          <p:cNvPr id="63" name="Rectangle 35"/>
          <p:cNvSpPr>
            <a:spLocks noChangeArrowheads="1"/>
          </p:cNvSpPr>
          <p:nvPr/>
        </p:nvSpPr>
        <p:spPr bwMode="auto">
          <a:xfrm>
            <a:off x="3584930" y="1655990"/>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useBgFill="1">
        <p:nvSpPr>
          <p:cNvPr id="64" name="Text Box 36"/>
          <p:cNvSpPr txBox="1">
            <a:spLocks noChangeArrowheads="1"/>
          </p:cNvSpPr>
          <p:nvPr/>
        </p:nvSpPr>
        <p:spPr bwMode="auto">
          <a:xfrm>
            <a:off x="3837333" y="1532879"/>
            <a:ext cx="1572867"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a:solidFill>
                  <a:srgbClr val="000000"/>
                </a:solidFill>
              </a:rPr>
              <a:t>Saksaulsk ERC/SC</a:t>
            </a:r>
          </a:p>
        </p:txBody>
      </p:sp>
      <p:cxnSp>
        <p:nvCxnSpPr>
          <p:cNvPr id="54" name="Прямая соединительная линия 53"/>
          <p:cNvCxnSpPr/>
          <p:nvPr/>
        </p:nvCxnSpPr>
        <p:spPr>
          <a:xfrm>
            <a:off x="8008" y="656147"/>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639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2532"/>
            <a:ext cx="9144000" cy="744668"/>
          </a:xfrm>
        </p:spPr>
        <p:txBody>
          <a:bodyPr>
            <a:noAutofit/>
          </a:bodyPr>
          <a:lstStyle/>
          <a:p>
            <a:pPr lvl="0"/>
            <a:r>
              <a:rPr lang="en-US" sz="2400" b="1" dirty="0">
                <a:solidFill>
                  <a:srgbClr val="002060"/>
                </a:solidFill>
                <a:latin typeface="+mn-lt"/>
                <a:ea typeface="+mn-ea"/>
                <a:cs typeface="Times New Roman" panose="02020603050405020304" pitchFamily="18" charset="0"/>
              </a:rPr>
              <a:t>On the work performed  with consumers of regulated services for 2018</a:t>
            </a:r>
          </a:p>
        </p:txBody>
      </p:sp>
      <p:sp>
        <p:nvSpPr>
          <p:cNvPr id="3" name="Объект 2"/>
          <p:cNvSpPr>
            <a:spLocks noGrp="1"/>
          </p:cNvSpPr>
          <p:nvPr>
            <p:ph idx="1"/>
          </p:nvPr>
        </p:nvSpPr>
        <p:spPr>
          <a:xfrm>
            <a:off x="179512" y="1248000"/>
            <a:ext cx="8496944" cy="4824536"/>
          </a:xfrm>
          <a:prstGeom prst="rect">
            <a:avLst/>
          </a:prstGeom>
        </p:spPr>
        <p:txBody>
          <a:bodyPr>
            <a:noAutofit/>
          </a:bodyPr>
          <a:lstStyle/>
          <a:p>
            <a:pPr marL="0" lvl="0" indent="0" algn="just" eaLnBrk="0" hangingPunct="0">
              <a:spcBef>
                <a:spcPts val="0"/>
              </a:spcBef>
              <a:spcAft>
                <a:spcPts val="600"/>
              </a:spcAft>
              <a:buNone/>
            </a:pPr>
            <a:r>
              <a:rPr lang="en-US" sz="1600" b="1" dirty="0"/>
              <a:t>      During the reporting period the Partnership has performed: </a:t>
            </a:r>
          </a:p>
          <a:p>
            <a:pPr lvl="0" algn="just" eaLnBrk="0" hangingPunct="0">
              <a:spcBef>
                <a:spcPts val="0"/>
              </a:spcBef>
              <a:spcAft>
                <a:spcPts val="600"/>
              </a:spcAft>
              <a:buFont typeface="Wingdings" panose="05000000000000000000" pitchFamily="2" charset="2"/>
              <a:buChar char="q"/>
            </a:pPr>
            <a:r>
              <a:rPr kumimoji="1" lang="en-US" sz="2000" dirty="0"/>
              <a:t>Holding a hearing of the annual report on its activities for 2017, in accordance with sub-item 7-3) of Article 7 of the Law of the Republic of Kazakhstan "On Natural Monopolies and Regulated Markets" and the Rules for performance of  the Annual Report on the Activity of the Natural Monopoly Entity on the Provision of Regulated Services (Goods, Works) toward consumers and other interested parties, approved by the Order of the Minister of National Economy of the Republic of Kazakhstan dated December 18, 2014 No. 150;</a:t>
            </a:r>
          </a:p>
          <a:p>
            <a:pPr lvl="0" algn="just">
              <a:spcBef>
                <a:spcPts val="0"/>
              </a:spcBef>
              <a:spcAft>
                <a:spcPts val="600"/>
              </a:spcAft>
              <a:buFont typeface="Wingdings" panose="05000000000000000000" pitchFamily="2" charset="2"/>
              <a:buChar char="q"/>
            </a:pPr>
            <a:r>
              <a:rPr lang="en-US" sz="2000" dirty="0"/>
              <a:t>Complaints on the quality of the services provided for the transportation of gas via the main gas pipeline were not received from the consumer.</a:t>
            </a:r>
          </a:p>
          <a:p>
            <a:pPr marL="182563" indent="-160338" algn="just" eaLnBrk="0" hangingPunct="0">
              <a:spcBef>
                <a:spcPts val="0"/>
              </a:spcBef>
            </a:pPr>
            <a:endParaRPr kumimoji="1" lang="ru-RU" sz="1600" dirty="0">
              <a:solidFill>
                <a:srgbClr val="000000"/>
              </a:solidFill>
            </a:endParaRPr>
          </a:p>
          <a:p>
            <a:pPr marL="0" indent="0" algn="just" eaLnBrk="0" hangingPunct="0">
              <a:spcBef>
                <a:spcPts val="0"/>
              </a:spcBef>
              <a:buNone/>
            </a:pPr>
            <a:r>
              <a:rPr kumimoji="1" lang="en-US" sz="1600" dirty="0">
                <a:solidFill>
                  <a:srgbClr val="000000"/>
                </a:solidFill>
              </a:rPr>
              <a:t>	</a:t>
            </a:r>
          </a:p>
          <a:p>
            <a:pPr marL="0" indent="0" algn="just" eaLnBrk="0" hangingPunct="0">
              <a:spcBef>
                <a:spcPts val="0"/>
              </a:spcBef>
              <a:buNone/>
            </a:pPr>
            <a:endParaRPr kumimoji="1" lang="ru-RU" altLang="ru-RU" sz="1600" dirty="0">
              <a:solidFill>
                <a:srgbClr val="000000"/>
              </a:solidFill>
            </a:endParaRPr>
          </a:p>
          <a:p>
            <a:pPr marL="0" indent="0" algn="just">
              <a:spcBef>
                <a:spcPts val="0"/>
              </a:spcBef>
              <a:buNone/>
            </a:pPr>
            <a:r>
              <a:rPr kumimoji="1" lang="en-US" sz="1600" dirty="0">
                <a:solidFill>
                  <a:srgbClr val="000000"/>
                </a:solidFill>
              </a:rPr>
              <a:t>	</a:t>
            </a:r>
          </a:p>
          <a:p>
            <a:pPr marL="0" indent="0" algn="just">
              <a:spcBef>
                <a:spcPts val="0"/>
              </a:spcBef>
              <a:buNone/>
            </a:pPr>
            <a:r>
              <a:rPr kumimoji="1" lang="en-US" sz="1600" dirty="0">
                <a:solidFill>
                  <a:srgbClr val="000000"/>
                </a:solidFill>
              </a:rPr>
              <a:t>	</a:t>
            </a: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p:txBody>
      </p:sp>
      <p:cxnSp>
        <p:nvCxnSpPr>
          <p:cNvPr id="6" name="Прямая соединительная линия 5"/>
          <p:cNvCxnSpPr/>
          <p:nvPr/>
        </p:nvCxnSpPr>
        <p:spPr>
          <a:xfrm>
            <a:off x="0" y="980728"/>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a:off x="0" y="6453336"/>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57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144000" cy="648072"/>
          </a:xfrm>
        </p:spPr>
        <p:txBody>
          <a:bodyPr>
            <a:noAutofit/>
          </a:bodyPr>
          <a:lstStyle/>
          <a:p>
            <a:r>
              <a:rPr lang="en-US" sz="2400" b="1" dirty="0">
                <a:solidFill>
                  <a:srgbClr val="002060"/>
                </a:solidFill>
                <a:latin typeface="+mn-lt"/>
                <a:cs typeface="Times New Roman" panose="02020603050405020304" pitchFamily="18" charset="0"/>
              </a:rPr>
              <a:t>Scopes of provided regulated services for 2018</a:t>
            </a:r>
          </a:p>
        </p:txBody>
      </p:sp>
      <p:sp>
        <p:nvSpPr>
          <p:cNvPr id="3" name="Объект 2"/>
          <p:cNvSpPr>
            <a:spLocks noGrp="1"/>
          </p:cNvSpPr>
          <p:nvPr>
            <p:ph idx="1"/>
          </p:nvPr>
        </p:nvSpPr>
        <p:spPr>
          <a:xfrm>
            <a:off x="0" y="966715"/>
            <a:ext cx="9144000" cy="734093"/>
          </a:xfrm>
          <a:prstGeom prst="rect">
            <a:avLst/>
          </a:prstGeom>
        </p:spPr>
        <p:txBody>
          <a:bodyPr>
            <a:noAutofit/>
          </a:bodyPr>
          <a:lstStyle/>
          <a:p>
            <a:pPr marL="0" indent="0" algn="just" eaLnBrk="0" hangingPunct="0">
              <a:spcBef>
                <a:spcPts val="0"/>
              </a:spcBef>
              <a:buNone/>
            </a:pPr>
            <a:r>
              <a:rPr kumimoji="1" lang="en-US" sz="1600" dirty="0">
                <a:solidFill>
                  <a:srgbClr val="000000"/>
                </a:solidFill>
              </a:rPr>
              <a:t>	</a:t>
            </a:r>
          </a:p>
          <a:p>
            <a:pPr marL="0" indent="0" algn="just" eaLnBrk="0" hangingPunct="0">
              <a:spcBef>
                <a:spcPts val="0"/>
              </a:spcBef>
              <a:buNone/>
            </a:pPr>
            <a:r>
              <a:rPr kumimoji="1" lang="en-US" sz="1600" dirty="0">
                <a:solidFill>
                  <a:srgbClr val="000000"/>
                </a:solidFill>
              </a:rPr>
              <a:t>	</a:t>
            </a:r>
          </a:p>
          <a:p>
            <a:pPr marL="0" indent="0" algn="just">
              <a:spcBef>
                <a:spcPts val="0"/>
              </a:spcBef>
              <a:buNone/>
            </a:pPr>
            <a:r>
              <a:rPr kumimoji="1" lang="en-US" sz="1600" dirty="0">
                <a:solidFill>
                  <a:srgbClr val="000000"/>
                </a:solidFill>
              </a:rPr>
              <a:t>	</a:t>
            </a:r>
          </a:p>
          <a:p>
            <a:pPr marL="0" indent="0" algn="just">
              <a:spcBef>
                <a:spcPts val="0"/>
              </a:spcBef>
              <a:buNone/>
            </a:pPr>
            <a:r>
              <a:rPr kumimoji="1" lang="en-US" sz="1600" dirty="0">
                <a:solidFill>
                  <a:srgbClr val="000000"/>
                </a:solidFill>
              </a:rPr>
              <a:t>	</a:t>
            </a: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200" dirty="0" smtClean="0">
              <a:solidFill>
                <a:schemeClr val="accent1"/>
              </a:solidFill>
            </a:endParaRPr>
          </a:p>
          <a:p>
            <a:pPr marL="0" indent="0" algn="just">
              <a:spcBef>
                <a:spcPts val="0"/>
              </a:spcBef>
              <a:buNone/>
            </a:pPr>
            <a:r>
              <a:rPr kumimoji="1" lang="en-US" sz="1200" dirty="0">
                <a:solidFill>
                  <a:schemeClr val="accent1"/>
                </a:solidFill>
              </a:rPr>
              <a:t>           </a:t>
            </a:r>
            <a:r>
              <a:rPr kumimoji="1" lang="en-US" sz="1200" b="1" dirty="0">
                <a:solidFill>
                  <a:schemeClr val="accent1"/>
                </a:solidFill>
              </a:rPr>
              <a:t>Mln m3</a:t>
            </a:r>
            <a:r>
              <a:rPr kumimoji="1" lang="en-US" sz="1200" dirty="0">
                <a:solidFill>
                  <a:schemeClr val="accent1"/>
                </a:solidFill>
              </a:rPr>
              <a:t>                                                                                                                                                                                                           </a:t>
            </a:r>
            <a:r>
              <a:rPr kumimoji="1" lang="en-US" sz="1200" b="1" dirty="0">
                <a:solidFill>
                  <a:schemeClr val="accent1"/>
                </a:solidFill>
              </a:rPr>
              <a:t>KZT/thous.m3</a:t>
            </a: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p:txBody>
      </p:sp>
      <p:cxnSp>
        <p:nvCxnSpPr>
          <p:cNvPr id="6" name="Прямая соединительная линия 5"/>
          <p:cNvCxnSpPr/>
          <p:nvPr/>
        </p:nvCxnSpPr>
        <p:spPr>
          <a:xfrm>
            <a:off x="0" y="836712"/>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1314199448"/>
              </p:ext>
            </p:extLst>
          </p:nvPr>
        </p:nvGraphicFramePr>
        <p:xfrm>
          <a:off x="103066" y="1124744"/>
          <a:ext cx="8933430" cy="1596603"/>
        </p:xfrm>
        <a:graphic>
          <a:graphicData uri="http://schemas.openxmlformats.org/drawingml/2006/table">
            <a:tbl>
              <a:tblPr firstRow="1" bandRow="1">
                <a:tableStyleId>{5940675A-B579-460E-94D1-54222C63F5DA}</a:tableStyleId>
              </a:tblPr>
              <a:tblGrid>
                <a:gridCol w="505828">
                  <a:extLst>
                    <a:ext uri="{9D8B030D-6E8A-4147-A177-3AD203B41FA5}">
                      <a16:colId xmlns:a16="http://schemas.microsoft.com/office/drawing/2014/main" val="20000"/>
                    </a:ext>
                  </a:extLst>
                </a:gridCol>
                <a:gridCol w="3821379">
                  <a:extLst>
                    <a:ext uri="{9D8B030D-6E8A-4147-A177-3AD203B41FA5}">
                      <a16:colId xmlns:a16="http://schemas.microsoft.com/office/drawing/2014/main" val="20001"/>
                    </a:ext>
                  </a:extLst>
                </a:gridCol>
                <a:gridCol w="1007611">
                  <a:extLst>
                    <a:ext uri="{9D8B030D-6E8A-4147-A177-3AD203B41FA5}">
                      <a16:colId xmlns:a16="http://schemas.microsoft.com/office/drawing/2014/main" val="20002"/>
                    </a:ext>
                  </a:extLst>
                </a:gridCol>
                <a:gridCol w="1988713">
                  <a:extLst>
                    <a:ext uri="{9D8B030D-6E8A-4147-A177-3AD203B41FA5}">
                      <a16:colId xmlns:a16="http://schemas.microsoft.com/office/drawing/2014/main" val="20003"/>
                    </a:ext>
                  </a:extLst>
                </a:gridCol>
                <a:gridCol w="1609899">
                  <a:extLst>
                    <a:ext uri="{9D8B030D-6E8A-4147-A177-3AD203B41FA5}">
                      <a16:colId xmlns:a16="http://schemas.microsoft.com/office/drawing/2014/main" val="20004"/>
                    </a:ext>
                  </a:extLst>
                </a:gridCol>
              </a:tblGrid>
              <a:tr h="475253">
                <a:tc>
                  <a:txBody>
                    <a:bodyPr/>
                    <a:lstStyle/>
                    <a:p>
                      <a:pPr algn="ctr">
                        <a:lnSpc>
                          <a:spcPct val="100000"/>
                        </a:lnSpc>
                        <a:spcAft>
                          <a:spcPts val="0"/>
                        </a:spcAft>
                      </a:pPr>
                      <a:r>
                        <a:rPr lang="en-US" sz="1600" b="1" dirty="0"/>
                        <a:t>Seq.No.</a:t>
                      </a:r>
                    </a:p>
                  </a:txBody>
                  <a:tcPr marL="68580" marR="68580" marT="0" marB="0" anchor="ctr">
                    <a:solidFill>
                      <a:schemeClr val="tx2">
                        <a:lumMod val="20000"/>
                        <a:lumOff val="80000"/>
                      </a:schemeClr>
                    </a:solidFill>
                  </a:tcPr>
                </a:tc>
                <a:tc>
                  <a:txBody>
                    <a:bodyPr/>
                    <a:lstStyle/>
                    <a:p>
                      <a:pPr algn="ctr">
                        <a:lnSpc>
                          <a:spcPct val="100000"/>
                        </a:lnSpc>
                        <a:spcAft>
                          <a:spcPts val="0"/>
                        </a:spcAft>
                      </a:pPr>
                      <a:r>
                        <a:rPr lang="en-US" sz="1600" b="1" dirty="0"/>
                        <a:t>Title</a:t>
                      </a:r>
                    </a:p>
                  </a:txBody>
                  <a:tcPr marL="68580" marR="68580" marT="0" marB="0" anchor="ctr">
                    <a:solidFill>
                      <a:schemeClr val="tx2">
                        <a:lumMod val="20000"/>
                        <a:lumOff val="80000"/>
                      </a:schemeClr>
                    </a:solidFill>
                  </a:tcPr>
                </a:tc>
                <a:tc>
                  <a:txBody>
                    <a:bodyPr/>
                    <a:lstStyle/>
                    <a:p>
                      <a:pPr algn="ctr">
                        <a:lnSpc>
                          <a:spcPct val="100000"/>
                        </a:lnSpc>
                        <a:spcAft>
                          <a:spcPts val="0"/>
                        </a:spcAft>
                      </a:pPr>
                      <a:r>
                        <a:rPr lang="en-US" sz="1600" b="1" dirty="0"/>
                        <a:t>UoM</a:t>
                      </a:r>
                    </a:p>
                  </a:txBody>
                  <a:tcPr marL="68580" marR="68580" marT="0" marB="0" anchor="ctr">
                    <a:solidFill>
                      <a:schemeClr val="tx2">
                        <a:lumMod val="20000"/>
                        <a:lumOff val="80000"/>
                      </a:schemeClr>
                    </a:solidFill>
                  </a:tcPr>
                </a:tc>
                <a:tc>
                  <a:txBody>
                    <a:bodyPr/>
                    <a:lstStyle/>
                    <a:p>
                      <a:pPr algn="ctr">
                        <a:lnSpc>
                          <a:spcPct val="100000"/>
                        </a:lnSpc>
                        <a:spcAft>
                          <a:spcPts val="0"/>
                        </a:spcAft>
                      </a:pPr>
                      <a:r>
                        <a:rPr lang="en-US" sz="1600" b="1" dirty="0"/>
                        <a:t>In the approved tariff estimate </a:t>
                      </a:r>
                    </a:p>
                  </a:txBody>
                  <a:tcPr marL="68580" marR="68580" marT="0" marB="0" anchor="ctr">
                    <a:solidFill>
                      <a:schemeClr val="tx2">
                        <a:lumMod val="20000"/>
                        <a:lumOff val="80000"/>
                      </a:schemeClr>
                    </a:solidFill>
                  </a:tcPr>
                </a:tc>
                <a:tc>
                  <a:txBody>
                    <a:bodyPr/>
                    <a:lstStyle/>
                    <a:p>
                      <a:pPr algn="ctr">
                        <a:lnSpc>
                          <a:spcPct val="100000"/>
                        </a:lnSpc>
                        <a:spcAft>
                          <a:spcPts val="0"/>
                        </a:spcAft>
                      </a:pPr>
                      <a:r>
                        <a:rPr lang="en-US" sz="1600" b="1" dirty="0"/>
                        <a:t>Actual execution</a:t>
                      </a:r>
                    </a:p>
                  </a:txBody>
                  <a:tcPr marL="68580" marR="68580" marT="0" marB="0" anchor="ctr">
                    <a:solidFill>
                      <a:schemeClr val="tx2">
                        <a:lumMod val="20000"/>
                        <a:lumOff val="80000"/>
                      </a:schemeClr>
                    </a:solidFill>
                  </a:tcPr>
                </a:tc>
                <a:extLst>
                  <a:ext uri="{0D108BD9-81ED-4DB2-BD59-A6C34878D82A}">
                    <a16:rowId xmlns:a16="http://schemas.microsoft.com/office/drawing/2014/main" val="10000"/>
                  </a:ext>
                </a:extLst>
              </a:tr>
              <a:tr h="528059">
                <a:tc>
                  <a:txBody>
                    <a:bodyPr/>
                    <a:lstStyle/>
                    <a:p>
                      <a:pPr algn="ctr">
                        <a:lnSpc>
                          <a:spcPct val="100000"/>
                        </a:lnSpc>
                        <a:spcAft>
                          <a:spcPts val="0"/>
                        </a:spcAft>
                      </a:pPr>
                      <a:r>
                        <a:rPr lang="en-US" sz="1600" dirty="0"/>
                        <a:t>1</a:t>
                      </a:r>
                    </a:p>
                  </a:txBody>
                  <a:tcPr marL="68580" marR="68580" marT="0" marB="0" anchor="ctr"/>
                </a:tc>
                <a:tc>
                  <a:txBody>
                    <a:bodyPr/>
                    <a:lstStyle/>
                    <a:p>
                      <a:pPr>
                        <a:lnSpc>
                          <a:spcPct val="100000"/>
                        </a:lnSpc>
                        <a:spcAft>
                          <a:spcPts val="0"/>
                        </a:spcAft>
                      </a:pPr>
                      <a:r>
                        <a:rPr lang="en-US" sz="1600" dirty="0"/>
                        <a:t>Scope of</a:t>
                      </a:r>
                      <a:r>
                        <a:rPr lang="en-US" sz="1600" baseline="0" dirty="0"/>
                        <a:t> commercial gas transportation via the main gas pipeline</a:t>
                      </a:r>
                    </a:p>
                  </a:txBody>
                  <a:tcPr marL="68580" marR="68580" marT="0" marB="0" anchor="ctr"/>
                </a:tc>
                <a:tc>
                  <a:txBody>
                    <a:bodyPr/>
                    <a:lstStyle/>
                    <a:p>
                      <a:pPr algn="ctr">
                        <a:lnSpc>
                          <a:spcPct val="100000"/>
                        </a:lnSpc>
                        <a:spcAft>
                          <a:spcPts val="0"/>
                        </a:spcAft>
                      </a:pPr>
                      <a:r>
                        <a:rPr lang="en-US" sz="1600" dirty="0"/>
                        <a:t>thous.m3</a:t>
                      </a:r>
                    </a:p>
                  </a:txBody>
                  <a:tcPr marL="68580" marR="68580" marT="0" marB="0" anchor="ctr"/>
                </a:tc>
                <a:tc>
                  <a:txBody>
                    <a:bodyPr/>
                    <a:lstStyle/>
                    <a:p>
                      <a:pPr algn="ctr">
                        <a:lnSpc>
                          <a:spcPct val="100000"/>
                        </a:lnSpc>
                        <a:spcAft>
                          <a:spcPts val="0"/>
                        </a:spcAft>
                      </a:pPr>
                      <a:r>
                        <a:rPr lang="en-US" sz="1600" dirty="0"/>
                        <a:t>5 803 352</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8 352 048</a:t>
                      </a:r>
                    </a:p>
                  </a:txBody>
                  <a:tcPr marL="68580" marR="68580" marT="0" marB="0" anchor="ctr"/>
                </a:tc>
                <a:extLst>
                  <a:ext uri="{0D108BD9-81ED-4DB2-BD59-A6C34878D82A}">
                    <a16:rowId xmlns:a16="http://schemas.microsoft.com/office/drawing/2014/main" val="10001"/>
                  </a:ext>
                </a:extLst>
              </a:tr>
              <a:tr h="580864">
                <a:tc>
                  <a:txBody>
                    <a:bodyPr/>
                    <a:lstStyle/>
                    <a:p>
                      <a:pPr algn="ctr">
                        <a:lnSpc>
                          <a:spcPct val="100000"/>
                        </a:lnSpc>
                        <a:spcAft>
                          <a:spcPts val="0"/>
                        </a:spcAft>
                      </a:pPr>
                      <a:r>
                        <a:rPr lang="en-US" sz="1600" dirty="0"/>
                        <a:t>2</a:t>
                      </a:r>
                    </a:p>
                  </a:txBody>
                  <a:tcPr marL="68580" marR="68580" marT="0" marB="0" anchor="ctr"/>
                </a:tc>
                <a:tc>
                  <a:txBody>
                    <a:bodyPr/>
                    <a:lstStyle/>
                    <a:p>
                      <a:pPr>
                        <a:lnSpc>
                          <a:spcPct val="100000"/>
                        </a:lnSpc>
                        <a:spcAft>
                          <a:spcPts val="0"/>
                        </a:spcAft>
                      </a:pPr>
                      <a:r>
                        <a:rPr lang="en-US" sz="1600" dirty="0"/>
                        <a:t>Gas for own demands and losses</a:t>
                      </a:r>
                    </a:p>
                  </a:txBody>
                  <a:tcPr marL="68580" marR="68580" marT="0" marB="0" anchor="ctr"/>
                </a:tc>
                <a:tc>
                  <a:txBody>
                    <a:bodyPr/>
                    <a:lstStyle/>
                    <a:p>
                      <a:pPr algn="ctr">
                        <a:lnSpc>
                          <a:spcPct val="100000"/>
                        </a:lnSpc>
                        <a:spcAft>
                          <a:spcPts val="0"/>
                        </a:spcAft>
                      </a:pPr>
                      <a:r>
                        <a:rPr lang="en-US" sz="1600" dirty="0"/>
                        <a:t>thous.m3</a:t>
                      </a:r>
                    </a:p>
                  </a:txBody>
                  <a:tcPr marL="68580" marR="68580" marT="0" marB="0" anchor="ctr"/>
                </a:tc>
                <a:tc>
                  <a:txBody>
                    <a:bodyPr/>
                    <a:lstStyle/>
                    <a:p>
                      <a:pPr marL="0" algn="ctr" defTabSz="914400" rtl="0" eaLnBrk="1" fontAlgn="ctr" latinLnBrk="0" hangingPunct="1">
                        <a:lnSpc>
                          <a:spcPct val="100000"/>
                        </a:lnSpc>
                        <a:spcAft>
                          <a:spcPts val="0"/>
                        </a:spcAft>
                      </a:pPr>
                      <a:r>
                        <a:rPr lang="en-US" sz="1600" dirty="0">
                          <a:solidFill>
                            <a:schemeClr val="tx1"/>
                          </a:solidFill>
                          <a:latin typeface="+mn-lt"/>
                          <a:ea typeface="+mn-ea"/>
                          <a:cs typeface="+mn-cs"/>
                        </a:rPr>
                        <a:t>706</a:t>
                      </a:r>
                      <a:r>
                        <a:rPr lang="en-US" sz="1600" baseline="0" dirty="0">
                          <a:solidFill>
                            <a:schemeClr val="tx1"/>
                          </a:solidFill>
                          <a:latin typeface="+mn-lt"/>
                          <a:ea typeface="+mn-ea"/>
                          <a:cs typeface="+mn-cs"/>
                        </a:rPr>
                        <a:t> 951</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747 683</a:t>
                      </a:r>
                    </a:p>
                  </a:txBody>
                  <a:tcPr marL="68580" marR="68580" marT="0" marB="0" anchor="ctr"/>
                </a:tc>
                <a:extLst>
                  <a:ext uri="{0D108BD9-81ED-4DB2-BD59-A6C34878D82A}">
                    <a16:rowId xmlns:a16="http://schemas.microsoft.com/office/drawing/2014/main" val="10002"/>
                  </a:ext>
                </a:extLst>
              </a:tr>
            </a:tbl>
          </a:graphicData>
        </a:graphic>
      </p:graphicFrame>
      <p:cxnSp>
        <p:nvCxnSpPr>
          <p:cNvPr id="7" name="Прямая соединительная линия 6"/>
          <p:cNvCxnSpPr/>
          <p:nvPr/>
        </p:nvCxnSpPr>
        <p:spPr>
          <a:xfrm>
            <a:off x="0" y="6597352"/>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7504" y="6309320"/>
            <a:ext cx="5112568" cy="276999"/>
          </a:xfrm>
          <a:prstGeom prst="rect">
            <a:avLst/>
          </a:prstGeom>
          <a:noFill/>
        </p:spPr>
        <p:txBody>
          <a:bodyPr wrap="square" rtlCol="0">
            <a:spAutoFit/>
          </a:bodyPr>
          <a:lstStyle/>
          <a:p>
            <a:r>
              <a:rPr lang="en-US" sz="1200" i="1" dirty="0"/>
              <a:t>Tariff in the amount of 18 071 KZT/ thous.m3 was introduced since 01.03.2016</a:t>
            </a:r>
          </a:p>
        </p:txBody>
      </p:sp>
      <p:graphicFrame>
        <p:nvGraphicFramePr>
          <p:cNvPr id="9" name="Объект 9"/>
          <p:cNvGraphicFramePr>
            <a:graphicFrameLocks/>
          </p:cNvGraphicFramePr>
          <p:nvPr>
            <p:extLst>
              <p:ext uri="{D42A27DB-BD31-4B8C-83A1-F6EECF244321}">
                <p14:modId xmlns:p14="http://schemas.microsoft.com/office/powerpoint/2010/main" val="1943189273"/>
              </p:ext>
            </p:extLst>
          </p:nvPr>
        </p:nvGraphicFramePr>
        <p:xfrm>
          <a:off x="457200" y="3040100"/>
          <a:ext cx="8229600" cy="30572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6660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4624"/>
            <a:ext cx="9115880" cy="576064"/>
          </a:xfrm>
        </p:spPr>
        <p:txBody>
          <a:bodyPr>
            <a:noAutofit/>
          </a:bodyPr>
          <a:lstStyle/>
          <a:p>
            <a:r>
              <a:rPr lang="en-US" sz="2400" b="1" dirty="0">
                <a:solidFill>
                  <a:srgbClr val="002060"/>
                </a:solidFill>
                <a:latin typeface="+mn-lt"/>
                <a:cs typeface="Times New Roman" panose="02020603050405020304" pitchFamily="18" charset="0"/>
              </a:rPr>
              <a:t>Execution of the investment program for 2018 </a:t>
            </a:r>
          </a:p>
        </p:txBody>
      </p:sp>
      <p:cxnSp>
        <p:nvCxnSpPr>
          <p:cNvPr id="7" name="Прямая соединительная линия 6"/>
          <p:cNvCxnSpPr/>
          <p:nvPr/>
        </p:nvCxnSpPr>
        <p:spPr>
          <a:xfrm>
            <a:off x="-2" y="620688"/>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451418" y="1541804"/>
            <a:ext cx="1526508" cy="276999"/>
          </a:xfrm>
          <a:prstGeom prst="rect">
            <a:avLst/>
          </a:prstGeom>
          <a:noFill/>
        </p:spPr>
        <p:txBody>
          <a:bodyPr wrap="none" rtlCol="0">
            <a:spAutoFit/>
          </a:bodyPr>
          <a:lstStyle/>
          <a:p>
            <a:r>
              <a:rPr lang="en-US" sz="1200" i="1" dirty="0"/>
              <a:t>thous.KZT excluding VAT</a:t>
            </a:r>
          </a:p>
        </p:txBody>
      </p:sp>
      <p:graphicFrame>
        <p:nvGraphicFramePr>
          <p:cNvPr id="4" name="Таблица 3"/>
          <p:cNvGraphicFramePr>
            <a:graphicFrameLocks noGrp="1"/>
          </p:cNvGraphicFramePr>
          <p:nvPr>
            <p:extLst>
              <p:ext uri="{D42A27DB-BD31-4B8C-83A1-F6EECF244321}">
                <p14:modId xmlns:p14="http://schemas.microsoft.com/office/powerpoint/2010/main" val="3861276039"/>
              </p:ext>
            </p:extLst>
          </p:nvPr>
        </p:nvGraphicFramePr>
        <p:xfrm>
          <a:off x="179513" y="1818803"/>
          <a:ext cx="8727308" cy="4696941"/>
        </p:xfrm>
        <a:graphic>
          <a:graphicData uri="http://schemas.openxmlformats.org/drawingml/2006/table">
            <a:tbl>
              <a:tblPr firstRow="1" bandRow="1">
                <a:tableStyleId>{5940675A-B579-460E-94D1-54222C63F5DA}</a:tableStyleId>
              </a:tblPr>
              <a:tblGrid>
                <a:gridCol w="432043">
                  <a:extLst>
                    <a:ext uri="{9D8B030D-6E8A-4147-A177-3AD203B41FA5}">
                      <a16:colId xmlns:a16="http://schemas.microsoft.com/office/drawing/2014/main" val="20000"/>
                    </a:ext>
                  </a:extLst>
                </a:gridCol>
                <a:gridCol w="4464500">
                  <a:extLst>
                    <a:ext uri="{9D8B030D-6E8A-4147-A177-3AD203B41FA5}">
                      <a16:colId xmlns:a16="http://schemas.microsoft.com/office/drawing/2014/main" val="20001"/>
                    </a:ext>
                  </a:extLst>
                </a:gridCol>
                <a:gridCol w="1367413">
                  <a:extLst>
                    <a:ext uri="{9D8B030D-6E8A-4147-A177-3AD203B41FA5}">
                      <a16:colId xmlns:a16="http://schemas.microsoft.com/office/drawing/2014/main" val="20002"/>
                    </a:ext>
                  </a:extLst>
                </a:gridCol>
                <a:gridCol w="1340036">
                  <a:extLst>
                    <a:ext uri="{9D8B030D-6E8A-4147-A177-3AD203B41FA5}">
                      <a16:colId xmlns:a16="http://schemas.microsoft.com/office/drawing/2014/main" val="20003"/>
                    </a:ext>
                  </a:extLst>
                </a:gridCol>
                <a:gridCol w="1123316">
                  <a:extLst>
                    <a:ext uri="{9D8B030D-6E8A-4147-A177-3AD203B41FA5}">
                      <a16:colId xmlns:a16="http://schemas.microsoft.com/office/drawing/2014/main" val="20004"/>
                    </a:ext>
                  </a:extLst>
                </a:gridCol>
              </a:tblGrid>
              <a:tr h="787812">
                <a:tc>
                  <a:txBody>
                    <a:bodyPr/>
                    <a:lstStyle/>
                    <a:p>
                      <a:pPr algn="ctr" rtl="0" fontAlgn="ctr"/>
                      <a:r>
                        <a:rPr lang="en-US" sz="1600" b="1" u="none" strike="noStrike" dirty="0"/>
                        <a:t>Seq.No.</a:t>
                      </a:r>
                    </a:p>
                  </a:txBody>
                  <a:tcPr marL="8089" marR="8089" marT="8089" marB="0" anchor="ctr">
                    <a:solidFill>
                      <a:schemeClr val="tx2">
                        <a:lumMod val="20000"/>
                        <a:lumOff val="80000"/>
                      </a:schemeClr>
                    </a:solidFill>
                  </a:tcPr>
                </a:tc>
                <a:tc>
                  <a:txBody>
                    <a:bodyPr/>
                    <a:lstStyle/>
                    <a:p>
                      <a:pPr algn="ctr" rtl="0" fontAlgn="ctr"/>
                      <a:r>
                        <a:rPr lang="en-US" sz="1600" b="1" u="none" strike="noStrike" dirty="0"/>
                        <a:t>Item name</a:t>
                      </a:r>
                    </a:p>
                  </a:txBody>
                  <a:tcPr marL="8089" marR="8089" marT="8089" marB="0" anchor="ctr">
                    <a:solidFill>
                      <a:schemeClr val="tx2">
                        <a:lumMod val="20000"/>
                        <a:lumOff val="80000"/>
                      </a:schemeClr>
                    </a:solidFill>
                  </a:tcPr>
                </a:tc>
                <a:tc>
                  <a:txBody>
                    <a:bodyPr/>
                    <a:lstStyle/>
                    <a:p>
                      <a:pPr algn="ctr" rtl="0" fontAlgn="ctr"/>
                      <a:r>
                        <a:rPr lang="en-US" sz="1600" b="1" u="none" strike="noStrike" dirty="0"/>
                        <a:t>Approved IP for</a:t>
                      </a:r>
                      <a:r>
                        <a:rPr lang="en-US" sz="1600" b="1" u="none" strike="noStrike" baseline="0" dirty="0"/>
                        <a:t> 2018</a:t>
                      </a:r>
                    </a:p>
                  </a:txBody>
                  <a:tcPr marL="8089" marR="8089" marT="8089" marB="0" anchor="ctr">
                    <a:solidFill>
                      <a:schemeClr val="tx2">
                        <a:lumMod val="20000"/>
                        <a:lumOff val="80000"/>
                      </a:schemeClr>
                    </a:solidFill>
                  </a:tcPr>
                </a:tc>
                <a:tc>
                  <a:txBody>
                    <a:bodyPr/>
                    <a:lstStyle/>
                    <a:p>
                      <a:pPr algn="ctr" rtl="0" fontAlgn="ctr"/>
                      <a:r>
                        <a:rPr lang="en-US" sz="1600" b="1" u="none" strike="noStrike" dirty="0"/>
                        <a:t>Actual execution of IP for</a:t>
                      </a:r>
                      <a:r>
                        <a:rPr lang="en-US" sz="1600" b="1" u="none" strike="noStrike" baseline="0" dirty="0"/>
                        <a:t> 2018</a:t>
                      </a:r>
                    </a:p>
                  </a:txBody>
                  <a:tcPr marL="8089" marR="8089" marT="8089" marB="0" anchor="ctr">
                    <a:solidFill>
                      <a:schemeClr val="tx2">
                        <a:lumMod val="20000"/>
                        <a:lumOff val="80000"/>
                      </a:schemeClr>
                    </a:solidFill>
                  </a:tcPr>
                </a:tc>
                <a:tc>
                  <a:txBody>
                    <a:bodyPr/>
                    <a:lstStyle/>
                    <a:p>
                      <a:pPr algn="ctr">
                        <a:lnSpc>
                          <a:spcPct val="100000"/>
                        </a:lnSpc>
                        <a:spcAft>
                          <a:spcPts val="0"/>
                        </a:spcAft>
                      </a:pPr>
                      <a:r>
                        <a:rPr lang="en-US" sz="1600" b="1" dirty="0"/>
                        <a:t>Deviation, in %</a:t>
                      </a:r>
                    </a:p>
                  </a:txBody>
                  <a:tcPr marL="8089" marR="8089" marT="8089" marB="0" anchor="ctr">
                    <a:solidFill>
                      <a:schemeClr val="tx2">
                        <a:lumMod val="20000"/>
                        <a:lumOff val="80000"/>
                      </a:schemeClr>
                    </a:solidFill>
                  </a:tcPr>
                </a:tc>
                <a:extLst>
                  <a:ext uri="{0D108BD9-81ED-4DB2-BD59-A6C34878D82A}">
                    <a16:rowId xmlns:a16="http://schemas.microsoft.com/office/drawing/2014/main" val="10000"/>
                  </a:ext>
                </a:extLst>
              </a:tr>
              <a:tr h="246317">
                <a:tc>
                  <a:txBody>
                    <a:bodyPr/>
                    <a:lstStyle/>
                    <a:p>
                      <a:pPr algn="l" rtl="0" fontAlgn="ctr"/>
                      <a:endParaRPr lang="ru-RU" sz="1600" b="1" i="0" u="none" strike="noStrike" dirty="0">
                        <a:solidFill>
                          <a:srgbClr val="000000"/>
                        </a:solidFill>
                        <a:effectLst/>
                        <a:latin typeface="+mn-lt"/>
                      </a:endParaRPr>
                    </a:p>
                  </a:txBody>
                  <a:tcPr marL="8089" marR="8089" marT="8089" marB="0" anchor="ctr"/>
                </a:tc>
                <a:tc>
                  <a:txBody>
                    <a:bodyPr/>
                    <a:lstStyle/>
                    <a:p>
                      <a:pPr marL="85725" indent="0" algn="just" rtl="0" fontAlgn="ctr"/>
                      <a:r>
                        <a:rPr lang="en-US" sz="1600" b="1" u="none" strike="noStrike" dirty="0"/>
                        <a:t>Total</a:t>
                      </a:r>
                    </a:p>
                  </a:txBody>
                  <a:tcPr marL="8089" marR="8089" marT="8089" marB="0" anchor="ctr"/>
                </a:tc>
                <a:tc>
                  <a:txBody>
                    <a:bodyPr/>
                    <a:lstStyle/>
                    <a:p>
                      <a:pPr marL="0" algn="ctr" defTabSz="914400" rtl="0" eaLnBrk="1" fontAlgn="ctr" latinLnBrk="0" hangingPunct="1"/>
                      <a:r>
                        <a:rPr lang="en-US" sz="1600" b="1" u="none" strike="noStrike" dirty="0">
                          <a:solidFill>
                            <a:schemeClr val="tx1"/>
                          </a:solidFill>
                          <a:latin typeface="+mn-lt"/>
                          <a:ea typeface="+mn-ea"/>
                          <a:cs typeface="+mn-cs"/>
                        </a:rPr>
                        <a:t>8 113 801</a:t>
                      </a:r>
                    </a:p>
                  </a:txBody>
                  <a:tcPr marL="9525" marR="9525" marT="9525" marB="0" anchor="ctr"/>
                </a:tc>
                <a:tc>
                  <a:txBody>
                    <a:bodyPr/>
                    <a:lstStyle/>
                    <a:p>
                      <a:pPr marL="0" algn="ctr" defTabSz="914400" rtl="0" eaLnBrk="1" fontAlgn="ctr" latinLnBrk="0" hangingPunct="1"/>
                      <a:r>
                        <a:rPr lang="en-US" sz="1600" b="1" u="none" strike="noStrike" dirty="0">
                          <a:solidFill>
                            <a:schemeClr val="tx1"/>
                          </a:solidFill>
                          <a:latin typeface="+mn-lt"/>
                          <a:ea typeface="+mn-ea"/>
                          <a:cs typeface="+mn-cs"/>
                        </a:rPr>
                        <a:t>8 842 189</a:t>
                      </a:r>
                    </a:p>
                  </a:txBody>
                  <a:tcPr marL="9525" marR="9525" marT="9525" marB="0" anchor="ctr"/>
                </a:tc>
                <a:tc>
                  <a:txBody>
                    <a:bodyPr/>
                    <a:lstStyle/>
                    <a:p>
                      <a:pPr marL="0" algn="ctr" defTabSz="914400" rtl="0" eaLnBrk="1" fontAlgn="ctr" latinLnBrk="0" hangingPunct="1"/>
                      <a:r>
                        <a:rPr lang="en-US" sz="1600" b="1" u="none" strike="noStrike" dirty="0">
                          <a:solidFill>
                            <a:schemeClr val="tx1"/>
                          </a:solidFill>
                          <a:latin typeface="+mn-lt"/>
                          <a:ea typeface="+mn-ea"/>
                          <a:cs typeface="+mn-cs"/>
                        </a:rPr>
                        <a:t>109%</a:t>
                      </a:r>
                    </a:p>
                  </a:txBody>
                  <a:tcPr marL="9525" marR="9525" marT="9525" marB="0" anchor="ctr"/>
                </a:tc>
                <a:extLst>
                  <a:ext uri="{0D108BD9-81ED-4DB2-BD59-A6C34878D82A}">
                    <a16:rowId xmlns:a16="http://schemas.microsoft.com/office/drawing/2014/main" val="10001"/>
                  </a:ext>
                </a:extLst>
              </a:tr>
              <a:tr h="655120">
                <a:tc>
                  <a:txBody>
                    <a:bodyPr/>
                    <a:lstStyle/>
                    <a:p>
                      <a:pPr algn="ctr" rtl="0" fontAlgn="ctr"/>
                      <a:r>
                        <a:rPr lang="en-US" sz="1600" u="none" strike="noStrike" dirty="0"/>
                        <a:t>1</a:t>
                      </a:r>
                    </a:p>
                  </a:txBody>
                  <a:tcPr marL="8089" marR="8089" marT="8089" marB="0" anchor="ctr"/>
                </a:tc>
                <a:tc>
                  <a:txBody>
                    <a:bodyPr/>
                    <a:lstStyle/>
                    <a:p>
                      <a:pPr marL="82550" algn="just" fontAlgn="ctr">
                        <a:lnSpc>
                          <a:spcPct val="115000"/>
                        </a:lnSpc>
                        <a:spcAft>
                          <a:spcPts val="0"/>
                        </a:spcAft>
                      </a:pPr>
                      <a:r>
                        <a:rPr lang="en-US" sz="1600" u="none" strike="noStrike" dirty="0">
                          <a:solidFill>
                            <a:schemeClr val="tx1"/>
                          </a:solidFill>
                          <a:latin typeface="+mn-lt"/>
                          <a:ea typeface="+mn-ea"/>
                          <a:cs typeface="+mn-cs"/>
                        </a:rPr>
                        <a:t>Construction of emergency-response centers (Aksuat, Shornak, Saksaulsk, Karaozek)</a:t>
                      </a:r>
                    </a:p>
                  </a:txBody>
                  <a:tcPr marL="8255" marR="8255" marT="825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2 154 473</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2</a:t>
                      </a:r>
                      <a:r>
                        <a:rPr lang="en-US" sz="1600" u="none" strike="noStrike" baseline="0" dirty="0">
                          <a:solidFill>
                            <a:schemeClr val="tx1"/>
                          </a:solidFill>
                          <a:latin typeface="+mn-lt"/>
                          <a:ea typeface="+mn-ea"/>
                          <a:cs typeface="+mn-cs"/>
                        </a:rPr>
                        <a:t> 154 473</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100%</a:t>
                      </a:r>
                    </a:p>
                  </a:txBody>
                  <a:tcPr marL="9525" marR="114300" marT="9525" marB="0" anchor="ctr"/>
                </a:tc>
                <a:extLst>
                  <a:ext uri="{0D108BD9-81ED-4DB2-BD59-A6C34878D82A}">
                    <a16:rowId xmlns:a16="http://schemas.microsoft.com/office/drawing/2014/main" val="10002"/>
                  </a:ext>
                </a:extLst>
              </a:tr>
              <a:tr h="553257">
                <a:tc>
                  <a:txBody>
                    <a:bodyPr/>
                    <a:lstStyle/>
                    <a:p>
                      <a:pPr algn="ctr" rtl="0" fontAlgn="ctr"/>
                      <a:r>
                        <a:rPr lang="en-US" sz="1600" u="none" strike="noStrike" dirty="0"/>
                        <a:t>2</a:t>
                      </a:r>
                    </a:p>
                  </a:txBody>
                  <a:tcPr marL="8089" marR="8089" marT="8089" marB="0" anchor="ctr"/>
                </a:tc>
                <a:tc>
                  <a:txBody>
                    <a:bodyPr/>
                    <a:lstStyle/>
                    <a:p>
                      <a:pPr marL="82550" algn="just" fontAlgn="ctr">
                        <a:lnSpc>
                          <a:spcPct val="115000"/>
                        </a:lnSpc>
                        <a:spcAft>
                          <a:spcPts val="0"/>
                        </a:spcAft>
                      </a:pPr>
                      <a:r>
                        <a:rPr lang="en-US" sz="1600" u="none" strike="noStrike" dirty="0">
                          <a:solidFill>
                            <a:schemeClr val="tx1"/>
                          </a:solidFill>
                          <a:latin typeface="+mn-lt"/>
                          <a:ea typeface="+mn-ea"/>
                          <a:cs typeface="+mn-cs"/>
                        </a:rPr>
                        <a:t>Construction of shift camps (Aksuat, Shornak, Saksaulsk, Karaozek, Bozoy)</a:t>
                      </a:r>
                    </a:p>
                  </a:txBody>
                  <a:tcPr marL="8255" marR="8255" marT="825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831 646</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831 646</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100%</a:t>
                      </a:r>
                    </a:p>
                  </a:txBody>
                  <a:tcPr marL="9525" marR="114300" marT="9525" marB="0" anchor="ctr"/>
                </a:tc>
                <a:extLst>
                  <a:ext uri="{0D108BD9-81ED-4DB2-BD59-A6C34878D82A}">
                    <a16:rowId xmlns:a16="http://schemas.microsoft.com/office/drawing/2014/main" val="10003"/>
                  </a:ext>
                </a:extLst>
              </a:tr>
              <a:tr h="571165">
                <a:tc>
                  <a:txBody>
                    <a:bodyPr/>
                    <a:lstStyle/>
                    <a:p>
                      <a:pPr algn="ctr" rtl="0" fontAlgn="ctr"/>
                      <a:r>
                        <a:rPr lang="en-US" sz="1600" u="none" strike="noStrike" dirty="0"/>
                        <a:t>3</a:t>
                      </a:r>
                    </a:p>
                  </a:txBody>
                  <a:tcPr marL="8089" marR="8089" marT="8089" marB="0" anchor="ctr"/>
                </a:tc>
                <a:tc>
                  <a:txBody>
                    <a:bodyPr/>
                    <a:lstStyle/>
                    <a:p>
                      <a:pPr marL="82550" algn="just" fontAlgn="ctr">
                        <a:lnSpc>
                          <a:spcPct val="115000"/>
                        </a:lnSpc>
                        <a:spcAft>
                          <a:spcPts val="0"/>
                        </a:spcAft>
                      </a:pPr>
                      <a:r>
                        <a:rPr lang="en-US" sz="1600" u="none" strike="noStrike" dirty="0">
                          <a:solidFill>
                            <a:schemeClr val="tx1"/>
                          </a:solidFill>
                          <a:latin typeface="+mn-lt"/>
                          <a:ea typeface="+mn-ea"/>
                          <a:cs typeface="+mn-cs"/>
                        </a:rPr>
                        <a:t>Construction of Beineu gas metering station</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299 571</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290 743</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97%</a:t>
                      </a:r>
                    </a:p>
                  </a:txBody>
                  <a:tcPr marL="9525" marR="114300" marT="9525" marB="0" anchor="ctr"/>
                </a:tc>
                <a:extLst>
                  <a:ext uri="{0D108BD9-81ED-4DB2-BD59-A6C34878D82A}">
                    <a16:rowId xmlns:a16="http://schemas.microsoft.com/office/drawing/2014/main" val="10004"/>
                  </a:ext>
                </a:extLst>
              </a:tr>
              <a:tr h="554492">
                <a:tc>
                  <a:txBody>
                    <a:bodyPr/>
                    <a:lstStyle/>
                    <a:p>
                      <a:pPr algn="ctr" rtl="0" fontAlgn="ctr"/>
                      <a:r>
                        <a:rPr lang="en-US" sz="1600" u="none" strike="noStrike" dirty="0"/>
                        <a:t>4</a:t>
                      </a:r>
                    </a:p>
                  </a:txBody>
                  <a:tcPr marL="8089" marR="8089" marT="8089" marB="0" anchor="ctr"/>
                </a:tc>
                <a:tc>
                  <a:txBody>
                    <a:bodyPr/>
                    <a:lstStyle/>
                    <a:p>
                      <a:pPr marL="82550" algn="just" fontAlgn="ctr">
                        <a:lnSpc>
                          <a:spcPct val="115000"/>
                        </a:lnSpc>
                        <a:spcAft>
                          <a:spcPts val="0"/>
                        </a:spcAft>
                      </a:pPr>
                      <a:r>
                        <a:rPr lang="en-US" sz="1600" u="none" strike="noStrike" dirty="0">
                          <a:solidFill>
                            <a:schemeClr val="tx1"/>
                          </a:solidFill>
                          <a:latin typeface="+mn-lt"/>
                          <a:ea typeface="+mn-ea"/>
                          <a:cs typeface="+mn-cs"/>
                        </a:rPr>
                        <a:t>Construction of the along route road transport bed at the section of Beineu-Bozoy</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1 259 300</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1 490 677</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118%</a:t>
                      </a:r>
                    </a:p>
                  </a:txBody>
                  <a:tcPr marL="9525" marR="114300" marT="9525" marB="0" anchor="ctr"/>
                </a:tc>
                <a:extLst>
                  <a:ext uri="{0D108BD9-81ED-4DB2-BD59-A6C34878D82A}">
                    <a16:rowId xmlns:a16="http://schemas.microsoft.com/office/drawing/2014/main" val="10005"/>
                  </a:ext>
                </a:extLst>
              </a:tr>
              <a:tr h="827107">
                <a:tc>
                  <a:txBody>
                    <a:bodyPr/>
                    <a:lstStyle/>
                    <a:p>
                      <a:pPr algn="ctr" rtl="0" fontAlgn="ctr"/>
                      <a:r>
                        <a:rPr lang="en-US" sz="1600" b="0" i="0" u="none" strike="noStrike" dirty="0">
                          <a:solidFill>
                            <a:srgbClr val="000000"/>
                          </a:solidFill>
                          <a:latin typeface="+mn-lt"/>
                        </a:rPr>
                        <a:t>5</a:t>
                      </a:r>
                    </a:p>
                  </a:txBody>
                  <a:tcPr marL="8089" marR="8089" marT="8089" marB="0" anchor="ctr"/>
                </a:tc>
                <a:tc>
                  <a:txBody>
                    <a:bodyPr/>
                    <a:lstStyle/>
                    <a:p>
                      <a:pPr marL="82550" algn="just" fontAlgn="ctr">
                        <a:lnSpc>
                          <a:spcPct val="115000"/>
                        </a:lnSpc>
                        <a:spcAft>
                          <a:spcPts val="0"/>
                        </a:spcAft>
                      </a:pPr>
                      <a:r>
                        <a:rPr lang="en-US" sz="1600" u="none" strike="noStrike" dirty="0">
                          <a:solidFill>
                            <a:schemeClr val="tx1"/>
                          </a:solidFill>
                          <a:latin typeface="+mn-lt"/>
                          <a:ea typeface="+mn-ea"/>
                          <a:cs typeface="+mn-cs"/>
                        </a:rPr>
                        <a:t>Implementation of telemetry and automation system of the commercial gas metering unit "SCADA"</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3 527 538</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4 033 059</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114%</a:t>
                      </a:r>
                    </a:p>
                  </a:txBody>
                  <a:tcPr marL="9525" marR="114300" marT="9525" marB="0" anchor="ctr"/>
                </a:tc>
                <a:extLst>
                  <a:ext uri="{0D108BD9-81ED-4DB2-BD59-A6C34878D82A}">
                    <a16:rowId xmlns:a16="http://schemas.microsoft.com/office/drawing/2014/main" val="2832202179"/>
                  </a:ext>
                </a:extLst>
              </a:tr>
              <a:tr h="439262">
                <a:tc>
                  <a:txBody>
                    <a:bodyPr/>
                    <a:lstStyle/>
                    <a:p>
                      <a:pPr algn="ctr" rtl="0" fontAlgn="ctr"/>
                      <a:r>
                        <a:rPr lang="en-US" sz="1600" b="0" i="0" u="none" strike="noStrike" dirty="0">
                          <a:solidFill>
                            <a:srgbClr val="000000"/>
                          </a:solidFill>
                          <a:latin typeface="+mn-lt"/>
                        </a:rPr>
                        <a:t>6</a:t>
                      </a:r>
                    </a:p>
                  </a:txBody>
                  <a:tcPr marL="8089" marR="8089" marT="8089" marB="0" anchor="ctr"/>
                </a:tc>
                <a:tc>
                  <a:txBody>
                    <a:bodyPr/>
                    <a:lstStyle/>
                    <a:p>
                      <a:pPr marL="82550" algn="just" fontAlgn="ctr">
                        <a:lnSpc>
                          <a:spcPct val="115000"/>
                        </a:lnSpc>
                        <a:spcAft>
                          <a:spcPts val="0"/>
                        </a:spcAft>
                      </a:pPr>
                      <a:r>
                        <a:rPr lang="en-US" sz="1600" u="none" strike="noStrike" dirty="0">
                          <a:solidFill>
                            <a:schemeClr val="tx1"/>
                          </a:solidFill>
                          <a:latin typeface="+mn-lt"/>
                          <a:ea typeface="+mn-ea"/>
                          <a:cs typeface="+mn-cs"/>
                        </a:rPr>
                        <a:t>Designer supervision</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41 272</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41 590</a:t>
                      </a:r>
                    </a:p>
                  </a:txBody>
                  <a:tcPr marL="9525" marR="9525" marT="9525" marB="0" anchor="ctr"/>
                </a:tc>
                <a:tc>
                  <a:txBody>
                    <a:bodyPr/>
                    <a:lstStyle/>
                    <a:p>
                      <a:pPr marL="0" algn="ctr" defTabSz="914400" rtl="0" eaLnBrk="1" fontAlgn="ctr" latinLnBrk="0" hangingPunct="1"/>
                      <a:r>
                        <a:rPr lang="en-US" sz="1600" u="none" strike="noStrike" dirty="0">
                          <a:solidFill>
                            <a:schemeClr val="tx1"/>
                          </a:solidFill>
                          <a:latin typeface="+mn-lt"/>
                          <a:ea typeface="+mn-ea"/>
                          <a:cs typeface="+mn-cs"/>
                        </a:rPr>
                        <a:t>101%</a:t>
                      </a:r>
                    </a:p>
                  </a:txBody>
                  <a:tcPr marL="9525" marR="114300" marT="9525" marB="0" anchor="ctr"/>
                </a:tc>
                <a:extLst>
                  <a:ext uri="{0D108BD9-81ED-4DB2-BD59-A6C34878D82A}">
                    <a16:rowId xmlns:a16="http://schemas.microsoft.com/office/drawing/2014/main" val="2247135610"/>
                  </a:ext>
                </a:extLst>
              </a:tr>
            </a:tbl>
          </a:graphicData>
        </a:graphic>
      </p:graphicFrame>
      <p:sp>
        <p:nvSpPr>
          <p:cNvPr id="8" name="Прямоугольник 7"/>
          <p:cNvSpPr/>
          <p:nvPr/>
        </p:nvSpPr>
        <p:spPr>
          <a:xfrm>
            <a:off x="53751" y="836712"/>
            <a:ext cx="8853069" cy="1031051"/>
          </a:xfrm>
          <a:prstGeom prst="rect">
            <a:avLst/>
          </a:prstGeom>
        </p:spPr>
        <p:txBody>
          <a:bodyPr wrap="square">
            <a:spAutoFit/>
          </a:bodyPr>
          <a:lstStyle/>
          <a:p>
            <a:pPr lvl="0" algn="just"/>
            <a:r>
              <a:rPr lang="en-US" sz="1600" dirty="0"/>
              <a:t>       </a:t>
            </a:r>
            <a:r>
              <a:rPr lang="en-US" sz="1500" dirty="0"/>
              <a:t>The investment program, taking into consideration the adjustments has been approved by the joint order of the Ministry of Energy of the Republic of Kazakhstan dated December 11, 2018, No. 501 and Almaty Department of the Committee for regulation of natural monopolies, protection of competition and consumers' rights at the Ministry of National Economy dated November 14, 2018, No. 227-OД. </a:t>
            </a:r>
          </a:p>
        </p:txBody>
      </p:sp>
      <p:cxnSp>
        <p:nvCxnSpPr>
          <p:cNvPr id="11" name="Прямая соединительная линия 10"/>
          <p:cNvCxnSpPr/>
          <p:nvPr/>
        </p:nvCxnSpPr>
        <p:spPr>
          <a:xfrm>
            <a:off x="0" y="6669360"/>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598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2343"/>
            <a:ext cx="9144000" cy="648072"/>
          </a:xfrm>
        </p:spPr>
        <p:txBody>
          <a:bodyPr>
            <a:noAutofit/>
          </a:bodyPr>
          <a:lstStyle/>
          <a:p>
            <a:pPr lvl="0"/>
            <a:r>
              <a:rPr lang="en-US" sz="2400" b="1" dirty="0">
                <a:solidFill>
                  <a:srgbClr val="002060"/>
                </a:solidFill>
                <a:latin typeface="+mn-lt"/>
                <a:ea typeface="+mn-ea"/>
                <a:cs typeface="Arial" charset="0"/>
              </a:rPr>
              <a:t>Execution of the tariff estimate for 2018</a:t>
            </a:r>
          </a:p>
        </p:txBody>
      </p:sp>
      <p:cxnSp>
        <p:nvCxnSpPr>
          <p:cNvPr id="6" name="Прямая соединительная линия 5"/>
          <p:cNvCxnSpPr/>
          <p:nvPr/>
        </p:nvCxnSpPr>
        <p:spPr>
          <a:xfrm>
            <a:off x="0" y="764704"/>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p:cNvCxnSpPr/>
          <p:nvPr/>
        </p:nvCxnSpPr>
        <p:spPr>
          <a:xfrm>
            <a:off x="0" y="6525344"/>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4" name="Таблица 3"/>
          <p:cNvGraphicFramePr>
            <a:graphicFrameLocks noGrp="1"/>
          </p:cNvGraphicFramePr>
          <p:nvPr>
            <p:extLst>
              <p:ext uri="{D42A27DB-BD31-4B8C-83A1-F6EECF244321}">
                <p14:modId xmlns:p14="http://schemas.microsoft.com/office/powerpoint/2010/main" val="1610473316"/>
              </p:ext>
            </p:extLst>
          </p:nvPr>
        </p:nvGraphicFramePr>
        <p:xfrm>
          <a:off x="246675" y="1129763"/>
          <a:ext cx="8650650" cy="4336389"/>
        </p:xfrm>
        <a:graphic>
          <a:graphicData uri="http://schemas.openxmlformats.org/drawingml/2006/table">
            <a:tbl>
              <a:tblPr firstRow="1" bandRow="1"/>
              <a:tblGrid>
                <a:gridCol w="649493">
                  <a:extLst>
                    <a:ext uri="{9D8B030D-6E8A-4147-A177-3AD203B41FA5}">
                      <a16:colId xmlns:a16="http://schemas.microsoft.com/office/drawing/2014/main" val="4148375768"/>
                    </a:ext>
                  </a:extLst>
                </a:gridCol>
                <a:gridCol w="2754262">
                  <a:extLst>
                    <a:ext uri="{9D8B030D-6E8A-4147-A177-3AD203B41FA5}">
                      <a16:colId xmlns:a16="http://schemas.microsoft.com/office/drawing/2014/main" val="1328778502"/>
                    </a:ext>
                  </a:extLst>
                </a:gridCol>
                <a:gridCol w="1358463">
                  <a:extLst>
                    <a:ext uri="{9D8B030D-6E8A-4147-A177-3AD203B41FA5}">
                      <a16:colId xmlns:a16="http://schemas.microsoft.com/office/drawing/2014/main" val="3132134219"/>
                    </a:ext>
                  </a:extLst>
                </a:gridCol>
                <a:gridCol w="1305833">
                  <a:extLst>
                    <a:ext uri="{9D8B030D-6E8A-4147-A177-3AD203B41FA5}">
                      <a16:colId xmlns:a16="http://schemas.microsoft.com/office/drawing/2014/main" val="3117630981"/>
                    </a:ext>
                  </a:extLst>
                </a:gridCol>
                <a:gridCol w="1430471">
                  <a:extLst>
                    <a:ext uri="{9D8B030D-6E8A-4147-A177-3AD203B41FA5}">
                      <a16:colId xmlns:a16="http://schemas.microsoft.com/office/drawing/2014/main" val="3798335197"/>
                    </a:ext>
                  </a:extLst>
                </a:gridCol>
                <a:gridCol w="1152128">
                  <a:extLst>
                    <a:ext uri="{9D8B030D-6E8A-4147-A177-3AD203B41FA5}">
                      <a16:colId xmlns:a16="http://schemas.microsoft.com/office/drawing/2014/main" val="1631781302"/>
                    </a:ext>
                  </a:extLst>
                </a:gridCol>
              </a:tblGrid>
              <a:tr h="648072">
                <a:tc>
                  <a:txBody>
                    <a:bodyPr/>
                    <a:lstStyle/>
                    <a:p>
                      <a:pPr algn="ctr" rtl="0" fontAlgn="ctr"/>
                      <a:r>
                        <a:rPr lang="en-US" sz="1600" b="1" i="0" u="none" strike="noStrike" dirty="0">
                          <a:solidFill>
                            <a:srgbClr val="000000"/>
                          </a:solidFill>
                          <a:latin typeface="+mn-lt"/>
                        </a:rPr>
                        <a:t>Seq.No.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dirty="0">
                          <a:solidFill>
                            <a:srgbClr val="000000"/>
                          </a:solidFill>
                          <a:latin typeface="+mn-lt"/>
                        </a:rPr>
                        <a:t>Title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dirty="0">
                          <a:solidFill>
                            <a:srgbClr val="000000"/>
                          </a:solidFill>
                          <a:latin typeface="+mn-lt"/>
                        </a:rPr>
                        <a:t>UoM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600" b="1" i="0" u="none" strike="noStrike" dirty="0">
                          <a:solidFill>
                            <a:srgbClr val="000000"/>
                          </a:solidFill>
                          <a:latin typeface="+mn-lt"/>
                        </a:rPr>
                        <a:t>Acting Tariff estimate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dirty="0">
                          <a:solidFill>
                            <a:srgbClr val="000000"/>
                          </a:solidFill>
                          <a:latin typeface="+mn-lt"/>
                        </a:rPr>
                        <a:t>Actual execution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600" b="1" i="0" u="none" strike="noStrike" dirty="0">
                          <a:solidFill>
                            <a:srgbClr val="000000"/>
                          </a:solidFill>
                          <a:latin typeface="+mn-lt"/>
                        </a:rPr>
                        <a:t>Deviation, in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989115600"/>
                  </a:ext>
                </a:extLst>
              </a:tr>
              <a:tr h="636384">
                <a:tc>
                  <a:txBody>
                    <a:bodyPr/>
                    <a:lstStyle/>
                    <a:p>
                      <a:pPr algn="ctr" rtl="0" fontAlgn="ctr"/>
                      <a:r>
                        <a:rPr lang="en-US" sz="1600" b="0" i="0" u="none" strike="noStrike" dirty="0">
                          <a:solidFill>
                            <a:srgbClr val="000000"/>
                          </a:solidFill>
                          <a:latin typeface="+mn-lt"/>
                        </a:rPr>
                        <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dirty="0">
                          <a:solidFill>
                            <a:srgbClr val="000000"/>
                          </a:solidFill>
                          <a:latin typeface="+mn-lt"/>
                        </a:rPr>
                        <a:t>Expenses for goods manufacturing and services rendering:</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thous.KZT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24 671 539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25 047 354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629629"/>
                  </a:ext>
                </a:extLst>
              </a:tr>
              <a:tr h="492247">
                <a:tc>
                  <a:txBody>
                    <a:bodyPr/>
                    <a:lstStyle/>
                    <a:p>
                      <a:pPr algn="ctr" rtl="0" fontAlgn="ctr"/>
                      <a:r>
                        <a:rPr lang="en-US" sz="1600" b="0" i="0" u="none" strike="noStrike" dirty="0">
                          <a:solidFill>
                            <a:srgbClr val="000000"/>
                          </a:solidFill>
                          <a:latin typeface="+mn-lt"/>
                        </a:rPr>
                        <a:t>II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dirty="0">
                          <a:solidFill>
                            <a:srgbClr val="000000"/>
                          </a:solidFill>
                          <a:latin typeface="+mn-lt"/>
                        </a:rPr>
                        <a:t>Period expenses, total:</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thous.KZT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22 193 019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22 906 123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842595"/>
                  </a:ext>
                </a:extLst>
              </a:tr>
              <a:tr h="492247">
                <a:tc>
                  <a:txBody>
                    <a:bodyPr/>
                    <a:lstStyle/>
                    <a:p>
                      <a:pPr algn="ctr" rtl="0" fontAlgn="ctr"/>
                      <a:r>
                        <a:rPr lang="en-US" sz="1600" b="0" i="0" u="none" strike="noStrike" dirty="0">
                          <a:solidFill>
                            <a:srgbClr val="000000"/>
                          </a:solidFill>
                          <a:latin typeface="+mn-lt"/>
                        </a:rPr>
                        <a:t>III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dirty="0">
                          <a:solidFill>
                            <a:srgbClr val="000000"/>
                          </a:solidFill>
                          <a:latin typeface="+mn-lt"/>
                        </a:rPr>
                        <a:t>Total expenses</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thous.KZT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46 864 559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47 953 478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974397"/>
                  </a:ext>
                </a:extLst>
              </a:tr>
              <a:tr h="492247">
                <a:tc>
                  <a:txBody>
                    <a:bodyPr/>
                    <a:lstStyle/>
                    <a:p>
                      <a:pPr algn="ctr" rtl="0" fontAlgn="ctr"/>
                      <a:r>
                        <a:rPr lang="en-US" sz="1600" b="0" i="0" u="none" strike="noStrike" dirty="0">
                          <a:solidFill>
                            <a:srgbClr val="000000"/>
                          </a:solidFill>
                          <a:latin typeface="+mn-lt"/>
                        </a:rPr>
                        <a:t>IV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dirty="0">
                          <a:solidFill>
                            <a:srgbClr val="000000"/>
                          </a:solidFill>
                          <a:latin typeface="+mn-lt"/>
                        </a:rPr>
                        <a:t>Profit</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thous. KZT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58 007 815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102 976 376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331100"/>
                  </a:ext>
                </a:extLst>
              </a:tr>
              <a:tr h="492247">
                <a:tc>
                  <a:txBody>
                    <a:bodyPr/>
                    <a:lstStyle/>
                    <a:p>
                      <a:pPr algn="ctr" rtl="0" fontAlgn="ctr"/>
                      <a:r>
                        <a:rPr lang="en-US" sz="1600" b="0" i="0" u="none" strike="noStrike" dirty="0">
                          <a:solidFill>
                            <a:srgbClr val="000000"/>
                          </a:solidFill>
                          <a:latin typeface="+mn-lt"/>
                        </a:rPr>
                        <a:t>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dirty="0">
                          <a:solidFill>
                            <a:srgbClr val="000000"/>
                          </a:solidFill>
                          <a:latin typeface="+mn-lt"/>
                        </a:rPr>
                        <a:t>Total incomes</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thous. KZT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104 872 374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150 929 853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984570"/>
                  </a:ext>
                </a:extLst>
              </a:tr>
              <a:tr h="492247">
                <a:tc>
                  <a:txBody>
                    <a:bodyPr/>
                    <a:lstStyle/>
                    <a:p>
                      <a:pPr algn="ctr" rtl="0" fontAlgn="ctr"/>
                      <a:r>
                        <a:rPr lang="en-US" sz="1600" b="0" i="0" u="none" strike="noStrike" dirty="0">
                          <a:solidFill>
                            <a:srgbClr val="000000"/>
                          </a:solidFill>
                          <a:latin typeface="+mn-lt"/>
                        </a:rPr>
                        <a:t>VI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dirty="0">
                          <a:solidFill>
                            <a:srgbClr val="000000"/>
                          </a:solidFill>
                          <a:latin typeface="+mn-lt"/>
                        </a:rPr>
                        <a:t>Scope of rendered services </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thous. m</a:t>
                      </a:r>
                      <a:r>
                        <a:rPr lang="en-US" sz="1600" b="0" i="0" u="none" strike="noStrike" baseline="30000" dirty="0">
                          <a:solidFill>
                            <a:srgbClr val="000000"/>
                          </a:solidFill>
                          <a:latin typeface="+mn-lt"/>
                        </a:rPr>
                        <a:t>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5 803 352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8 352 048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330571"/>
                  </a:ext>
                </a:extLst>
              </a:tr>
              <a:tr h="495562">
                <a:tc>
                  <a:txBody>
                    <a:bodyPr/>
                    <a:lstStyle/>
                    <a:p>
                      <a:pPr algn="ctr" rtl="0" fontAlgn="ctr"/>
                      <a:r>
                        <a:rPr lang="en-US" sz="1600" b="0" i="0" u="none" strike="noStrike" dirty="0">
                          <a:solidFill>
                            <a:srgbClr val="000000"/>
                          </a:solidFill>
                          <a:latin typeface="+mn-lt"/>
                        </a:rPr>
                        <a:t>VIII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dirty="0">
                          <a:solidFill>
                            <a:srgbClr val="000000"/>
                          </a:solidFill>
                          <a:latin typeface="+mn-lt"/>
                        </a:rPr>
                        <a:t>Tariff </a:t>
                      </a:r>
                    </a:p>
                  </a:txBody>
                  <a:tcPr marL="69699"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tenge/ 1000 m</a:t>
                      </a:r>
                      <a:r>
                        <a:rPr lang="en-US" sz="1600" b="0" i="0" u="none" strike="noStrike" baseline="30000" dirty="0">
                          <a:solidFill>
                            <a:srgbClr val="000000"/>
                          </a:solidFill>
                          <a:latin typeface="+mn-lt"/>
                        </a:rPr>
                        <a:t>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15 975*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18,071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latin typeface="+mn-lt"/>
                        </a:rPr>
                        <a:t>113%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870705"/>
                  </a:ext>
                </a:extLst>
              </a:tr>
            </a:tbl>
          </a:graphicData>
        </a:graphic>
      </p:graphicFrame>
      <p:sp>
        <p:nvSpPr>
          <p:cNvPr id="9" name="Объект 2"/>
          <p:cNvSpPr txBox="1">
            <a:spLocks/>
          </p:cNvSpPr>
          <p:nvPr/>
        </p:nvSpPr>
        <p:spPr>
          <a:xfrm>
            <a:off x="246675" y="5661248"/>
            <a:ext cx="8712986" cy="545785"/>
          </a:xfrm>
          <a:prstGeom prst="rect">
            <a:avLst/>
          </a:prstGeom>
        </p:spPr>
        <p:txBody>
          <a:bodyPr vert="horz" lIns="91440" tIns="45720" rIns="91440" bIns="45720" spcCol="54000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0" hangingPunct="0">
              <a:lnSpc>
                <a:spcPct val="150000"/>
              </a:lnSpc>
              <a:spcBef>
                <a:spcPts val="0"/>
              </a:spcBef>
              <a:buNone/>
            </a:pPr>
            <a:r>
              <a:rPr kumimoji="1" lang="en-US" sz="1300" i="1" dirty="0">
                <a:solidFill>
                  <a:srgbClr val="000000"/>
                </a:solidFill>
              </a:rPr>
              <a:t>* - the average tariff for 2015-2019 is 18 071 KZT per 1000 m</a:t>
            </a:r>
            <a:r>
              <a:rPr kumimoji="1" lang="en-US" sz="1300" i="1" baseline="30000" dirty="0">
                <a:solidFill>
                  <a:srgbClr val="000000"/>
                </a:solidFill>
              </a:rPr>
              <a:t>3</a:t>
            </a:r>
            <a:r>
              <a:rPr lang="en-US" sz="1300" dirty="0">
                <a:solidFill>
                  <a:srgbClr val="000000"/>
                </a:solidFill>
                <a:latin typeface="Calibri" panose="020F0502020204030204" pitchFamily="34" charset="0"/>
              </a:rPr>
              <a:t> excluding VAT;  </a:t>
            </a:r>
            <a:r>
              <a:rPr lang="en-US" sz="1300" baseline="30000" dirty="0">
                <a:solidFill>
                  <a:srgbClr val="000000"/>
                </a:solidFill>
                <a:latin typeface="Calibri" panose="020F0502020204030204" pitchFamily="34" charset="0"/>
              </a:rPr>
              <a:t> </a:t>
            </a:r>
          </a:p>
          <a:p>
            <a:pPr marL="0" indent="0" algn="just" eaLnBrk="0" hangingPunct="0">
              <a:lnSpc>
                <a:spcPct val="150000"/>
              </a:lnSpc>
              <a:spcBef>
                <a:spcPts val="0"/>
              </a:spcBef>
              <a:buNone/>
            </a:pPr>
            <a:r>
              <a:rPr kumimoji="1" lang="en-US" sz="1300" i="1" dirty="0">
                <a:solidFill>
                  <a:srgbClr val="000000"/>
                </a:solidFill>
              </a:rPr>
              <a:t>. </a:t>
            </a:r>
          </a:p>
          <a:p>
            <a:pPr marL="0" indent="0" algn="just">
              <a:lnSpc>
                <a:spcPct val="150000"/>
              </a:lnSpc>
              <a:spcBef>
                <a:spcPts val="0"/>
              </a:spcBef>
              <a:buFont typeface="Arial" panose="020B0604020202020204" pitchFamily="34" charset="0"/>
              <a:buNone/>
            </a:pPr>
            <a:endParaRPr kumimoji="1" lang="ru-RU" sz="1600" dirty="0" smtClean="0">
              <a:solidFill>
                <a:srgbClr val="000000"/>
              </a:solidFill>
            </a:endParaRPr>
          </a:p>
          <a:p>
            <a:pPr marL="0" indent="0" algn="just">
              <a:spcBef>
                <a:spcPts val="0"/>
              </a:spcBef>
              <a:buFont typeface="Arial" panose="020B0604020202020204" pitchFamily="34" charset="0"/>
              <a:buNone/>
            </a:pPr>
            <a:endParaRPr kumimoji="1" lang="ru-RU" sz="1600" dirty="0" smtClean="0">
              <a:solidFill>
                <a:srgbClr val="000000"/>
              </a:solidFill>
            </a:endParaRPr>
          </a:p>
          <a:p>
            <a:pPr marL="0" indent="0" algn="just">
              <a:spcBef>
                <a:spcPts val="0"/>
              </a:spcBef>
              <a:buFont typeface="Arial" panose="020B0604020202020204" pitchFamily="34" charset="0"/>
              <a:buNone/>
            </a:pPr>
            <a:endParaRPr kumimoji="1" lang="ru-RU" sz="1600" dirty="0" smtClean="0">
              <a:solidFill>
                <a:srgbClr val="000000"/>
              </a:solidFill>
            </a:endParaRPr>
          </a:p>
          <a:p>
            <a:pPr marL="0" indent="0" algn="just">
              <a:spcBef>
                <a:spcPts val="0"/>
              </a:spcBef>
              <a:buFont typeface="Arial" panose="020B0604020202020204" pitchFamily="34" charset="0"/>
              <a:buNone/>
            </a:pPr>
            <a:endParaRPr kumimoji="1" lang="ru-RU" sz="1600" dirty="0">
              <a:solidFill>
                <a:srgbClr val="000000"/>
              </a:solidFill>
            </a:endParaRPr>
          </a:p>
        </p:txBody>
      </p:sp>
    </p:spTree>
    <p:extLst>
      <p:ext uri="{BB962C8B-B14F-4D97-AF65-F5344CB8AC3E}">
        <p14:creationId xmlns:p14="http://schemas.microsoft.com/office/powerpoint/2010/main" val="1319610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31494" y="0"/>
            <a:ext cx="9144000" cy="830997"/>
          </a:xfrm>
          <a:prstGeom prst="rect">
            <a:avLst/>
          </a:prstGeom>
          <a:noFill/>
          <a:ln w="9525">
            <a:noFill/>
            <a:miter lim="800000"/>
            <a:headEnd/>
            <a:tailEnd/>
          </a:ln>
        </p:spPr>
        <p:txBody>
          <a:bodyPr wrap="square">
            <a:spAutoFit/>
          </a:bodyPr>
          <a:lstStyle/>
          <a:p>
            <a:pPr algn="ctr"/>
            <a:r>
              <a:rPr lang="en-US" sz="2400" b="1" dirty="0">
                <a:solidFill>
                  <a:srgbClr val="002060"/>
                </a:solidFill>
                <a:cs typeface="Arial" charset="0"/>
              </a:rPr>
              <a:t>Clause-by-clause execution by the approved agency of </a:t>
            </a:r>
          </a:p>
          <a:p>
            <a:pPr algn="ctr"/>
            <a:r>
              <a:rPr lang="en-US" sz="2400" b="1" dirty="0">
                <a:solidFill>
                  <a:srgbClr val="002060"/>
                </a:solidFill>
                <a:cs typeface="Arial" charset="0"/>
              </a:rPr>
              <a:t>the authorized body of the tariff estimate for 2018</a:t>
            </a:r>
          </a:p>
        </p:txBody>
      </p:sp>
      <p:cxnSp>
        <p:nvCxnSpPr>
          <p:cNvPr id="7" name="Прямая соединительная линия 6"/>
          <p:cNvCxnSpPr/>
          <p:nvPr/>
        </p:nvCxnSpPr>
        <p:spPr>
          <a:xfrm>
            <a:off x="0" y="805127"/>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Прямая соединительная линия 5"/>
          <p:cNvCxnSpPr/>
          <p:nvPr/>
        </p:nvCxnSpPr>
        <p:spPr>
          <a:xfrm>
            <a:off x="0" y="6669360"/>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2" name="Таблица 1"/>
          <p:cNvGraphicFramePr>
            <a:graphicFrameLocks noGrp="1"/>
          </p:cNvGraphicFramePr>
          <p:nvPr>
            <p:extLst>
              <p:ext uri="{D42A27DB-BD31-4B8C-83A1-F6EECF244321}">
                <p14:modId xmlns:p14="http://schemas.microsoft.com/office/powerpoint/2010/main" val="1612573384"/>
              </p:ext>
            </p:extLst>
          </p:nvPr>
        </p:nvGraphicFramePr>
        <p:xfrm>
          <a:off x="179512" y="979818"/>
          <a:ext cx="8836614" cy="4642153"/>
        </p:xfrm>
        <a:graphic>
          <a:graphicData uri="http://schemas.openxmlformats.org/drawingml/2006/table">
            <a:tbl>
              <a:tblPr/>
              <a:tblGrid>
                <a:gridCol w="504055">
                  <a:extLst>
                    <a:ext uri="{9D8B030D-6E8A-4147-A177-3AD203B41FA5}">
                      <a16:colId xmlns:a16="http://schemas.microsoft.com/office/drawing/2014/main" val="1345541588"/>
                    </a:ext>
                  </a:extLst>
                </a:gridCol>
                <a:gridCol w="4660151">
                  <a:extLst>
                    <a:ext uri="{9D8B030D-6E8A-4147-A177-3AD203B41FA5}">
                      <a16:colId xmlns:a16="http://schemas.microsoft.com/office/drawing/2014/main" val="3495732706"/>
                    </a:ext>
                  </a:extLst>
                </a:gridCol>
                <a:gridCol w="720080">
                  <a:extLst>
                    <a:ext uri="{9D8B030D-6E8A-4147-A177-3AD203B41FA5}">
                      <a16:colId xmlns:a16="http://schemas.microsoft.com/office/drawing/2014/main" val="2568935084"/>
                    </a:ext>
                  </a:extLst>
                </a:gridCol>
                <a:gridCol w="1080120">
                  <a:extLst>
                    <a:ext uri="{9D8B030D-6E8A-4147-A177-3AD203B41FA5}">
                      <a16:colId xmlns:a16="http://schemas.microsoft.com/office/drawing/2014/main" val="727986584"/>
                    </a:ext>
                  </a:extLst>
                </a:gridCol>
                <a:gridCol w="1028481">
                  <a:extLst>
                    <a:ext uri="{9D8B030D-6E8A-4147-A177-3AD203B41FA5}">
                      <a16:colId xmlns:a16="http://schemas.microsoft.com/office/drawing/2014/main" val="2699479216"/>
                    </a:ext>
                  </a:extLst>
                </a:gridCol>
                <a:gridCol w="843727">
                  <a:extLst>
                    <a:ext uri="{9D8B030D-6E8A-4147-A177-3AD203B41FA5}">
                      <a16:colId xmlns:a16="http://schemas.microsoft.com/office/drawing/2014/main" val="3143693285"/>
                    </a:ext>
                  </a:extLst>
                </a:gridCol>
              </a:tblGrid>
              <a:tr h="576063">
                <a:tc>
                  <a:txBody>
                    <a:bodyPr/>
                    <a:lstStyle/>
                    <a:p>
                      <a:pPr marL="0" algn="ctr" defTabSz="914400" rtl="0" eaLnBrk="1" fontAlgn="ctr" latinLnBrk="0" hangingPunct="1"/>
                      <a:r>
                        <a:rPr lang="en-US" sz="1150" b="1" u="none" strike="noStrike" dirty="0">
                          <a:solidFill>
                            <a:schemeClr val="tx1"/>
                          </a:solidFill>
                          <a:latin typeface="+mn-lt"/>
                          <a:ea typeface="+mn-ea"/>
                          <a:cs typeface="+mn-cs"/>
                        </a:rPr>
                        <a:t>Seq.No.</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dirty="0">
                          <a:solidFill>
                            <a:schemeClr val="tx1"/>
                          </a:solidFill>
                          <a:latin typeface="+mn-lt"/>
                          <a:ea typeface="+mn-ea"/>
                          <a:cs typeface="+mn-cs"/>
                        </a:rPr>
                        <a:t>Indicators title</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dirty="0">
                          <a:solidFill>
                            <a:schemeClr val="tx1"/>
                          </a:solidFill>
                          <a:latin typeface="+mn-lt"/>
                          <a:ea typeface="+mn-ea"/>
                          <a:cs typeface="+mn-cs"/>
                        </a:rPr>
                        <a:t>UoM</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dirty="0">
                          <a:solidFill>
                            <a:schemeClr val="tx1"/>
                          </a:solidFill>
                          <a:latin typeface="+mn-lt"/>
                          <a:ea typeface="+mn-ea"/>
                          <a:cs typeface="+mn-cs"/>
                        </a:rPr>
                        <a:t> Approved TE taking into account the adjustments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dirty="0">
                          <a:solidFill>
                            <a:schemeClr val="tx1"/>
                          </a:solidFill>
                          <a:latin typeface="+mn-lt"/>
                          <a:ea typeface="+mn-ea"/>
                          <a:cs typeface="+mn-cs"/>
                        </a:rPr>
                        <a:t> Actual execution for 2018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defTabSz="914400" rtl="0" eaLnBrk="1" fontAlgn="ctr" latinLnBrk="0" hangingPunct="1"/>
                      <a:r>
                        <a:rPr lang="en-US" sz="1150" b="1" u="none" strike="noStrike" dirty="0">
                          <a:solidFill>
                            <a:schemeClr val="tx1"/>
                          </a:solidFill>
                          <a:latin typeface="+mn-lt"/>
                          <a:ea typeface="+mn-ea"/>
                          <a:cs typeface="+mn-cs"/>
                        </a:rPr>
                        <a:t>Relative deviation, in %</a:t>
                      </a:r>
                    </a:p>
                  </a:txBody>
                  <a:tcPr marL="7763" marR="7763" marT="7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51514604"/>
                  </a:ext>
                </a:extLst>
              </a:tr>
              <a:tr h="153324">
                <a:tc>
                  <a:txBody>
                    <a:bodyPr/>
                    <a:lstStyle/>
                    <a:p>
                      <a:pPr algn="ctr" fontAlgn="ctr"/>
                      <a:r>
                        <a:rPr lang="en-US" sz="1150" b="0" i="0" u="none" strike="noStrike" dirty="0">
                          <a:solidFill>
                            <a:schemeClr val="tx1"/>
                          </a:solidFill>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2206"/>
                  </a:ext>
                </a:extLst>
              </a:tr>
              <a:tr h="256788">
                <a:tc>
                  <a:txBody>
                    <a:bodyPr/>
                    <a:lstStyle/>
                    <a:p>
                      <a:pPr algn="ctr" fontAlgn="ctr"/>
                      <a:r>
                        <a:rPr lang="en-US" sz="1150" b="1" i="0" u="none" strike="noStrike" dirty="0">
                          <a:solidFill>
                            <a:schemeClr val="tx1"/>
                          </a:solidFill>
                          <a:latin typeface="+mn-lt"/>
                        </a:rPr>
                        <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dirty="0">
                          <a:solidFill>
                            <a:schemeClr val="tx1"/>
                          </a:solidFill>
                          <a:latin typeface="+mn-lt"/>
                        </a:rPr>
                        <a:t> Costs for production of goods and provision of services  including: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thous.KZT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24 671 539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25 042</a:t>
                      </a:r>
                      <a:r>
                        <a:rPr lang="en-US" sz="1150" b="1" i="0" u="none" strike="noStrike" baseline="0" dirty="0">
                          <a:solidFill>
                            <a:schemeClr val="tx1"/>
                          </a:solidFill>
                          <a:latin typeface="+mn-lt"/>
                        </a:rPr>
                        <a:t> 065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793189"/>
                  </a:ext>
                </a:extLst>
              </a:tr>
              <a:tr h="148610">
                <a:tc>
                  <a:txBody>
                    <a:bodyPr/>
                    <a:lstStyle/>
                    <a:p>
                      <a:pPr algn="ctr" fontAlgn="ctr"/>
                      <a:r>
                        <a:rPr lang="en-US" sz="1150" b="1" i="0" u="none" strike="noStrike" dirty="0">
                          <a:solidFill>
                            <a:schemeClr val="tx1"/>
                          </a:solidFill>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dirty="0">
                          <a:solidFill>
                            <a:schemeClr val="tx1"/>
                          </a:solidFill>
                          <a:latin typeface="+mn-lt"/>
                        </a:rPr>
                        <a:t> Financial costs, including: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714 993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756 004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352391"/>
                  </a:ext>
                </a:extLst>
              </a:tr>
              <a:tr h="153324">
                <a:tc>
                  <a:txBody>
                    <a:bodyPr/>
                    <a:lstStyle/>
                    <a:p>
                      <a:pPr algn="ctr" fontAlgn="ctr"/>
                      <a:r>
                        <a:rPr lang="en-US" sz="1150" b="0" i="0" u="none" strike="noStrike" dirty="0">
                          <a:solidFill>
                            <a:schemeClr val="tx1"/>
                          </a:solidFill>
                          <a:latin typeface="+mn-lt"/>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dirty="0">
                          <a:solidFill>
                            <a:schemeClr val="tx1"/>
                          </a:solidFill>
                          <a:latin typeface="+mn-lt"/>
                        </a:rPr>
                        <a:t> Gas for own demands and losses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706</a:t>
                      </a:r>
                      <a:r>
                        <a:rPr lang="en-US" sz="1150" b="0" i="0" u="none" strike="noStrike" baseline="0" dirty="0">
                          <a:solidFill>
                            <a:schemeClr val="tx1"/>
                          </a:solidFill>
                          <a:latin typeface="+mn-lt"/>
                        </a:rPr>
                        <a:t> 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747 683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880444"/>
                  </a:ext>
                </a:extLst>
              </a:tr>
              <a:tr h="153324">
                <a:tc>
                  <a:txBody>
                    <a:bodyPr/>
                    <a:lstStyle/>
                    <a:p>
                      <a:pPr algn="ctr" fontAlgn="ctr"/>
                      <a:r>
                        <a:rPr lang="en-US" sz="1150" b="0" i="0" u="none" strike="noStrike" dirty="0">
                          <a:solidFill>
                            <a:schemeClr val="tx1"/>
                          </a:solidFill>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dirty="0">
                          <a:solidFill>
                            <a:schemeClr val="tx1"/>
                          </a:solidFill>
                          <a:latin typeface="+mn-lt"/>
                        </a:rPr>
                        <a:t> POL (Generator and motor vehicle)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8 042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8 321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048979"/>
                  </a:ext>
                </a:extLst>
              </a:tr>
              <a:tr h="160626">
                <a:tc>
                  <a:txBody>
                    <a:bodyPr/>
                    <a:lstStyle/>
                    <a:p>
                      <a:pPr algn="ctr" fontAlgn="ctr"/>
                      <a:r>
                        <a:rPr lang="en-US" sz="1150" b="1" i="0" u="none" strike="noStrike" dirty="0">
                          <a:solidFill>
                            <a:schemeClr val="tx1"/>
                          </a:solidFill>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dirty="0">
                          <a:solidFill>
                            <a:schemeClr val="tx1"/>
                          </a:solidFill>
                          <a:latin typeface="+mn-lt"/>
                        </a:rPr>
                        <a:t> Labor payment expenses, including: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79 609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80</a:t>
                      </a:r>
                      <a:r>
                        <a:rPr lang="en-US" sz="1150" b="1" i="0" u="none" strike="noStrike" baseline="0" dirty="0">
                          <a:solidFill>
                            <a:schemeClr val="tx1"/>
                          </a:solidFill>
                          <a:latin typeface="+mn-lt"/>
                        </a:rPr>
                        <a:t> 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656502"/>
                  </a:ext>
                </a:extLst>
              </a:tr>
              <a:tr h="307983">
                <a:tc>
                  <a:txBody>
                    <a:bodyPr/>
                    <a:lstStyle/>
                    <a:p>
                      <a:pPr algn="ctr" fontAlgn="ctr"/>
                      <a:r>
                        <a:rPr lang="en-US" sz="1150" b="0" i="0" u="none" strike="noStrike" dirty="0">
                          <a:solidFill>
                            <a:schemeClr val="tx1"/>
                          </a:solidFill>
                          <a:latin typeface="+mn-lt"/>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dirty="0">
                          <a:solidFill>
                            <a:schemeClr val="tx1"/>
                          </a:solidFill>
                          <a:latin typeface="+mn-lt"/>
                        </a:rPr>
                        <a:t> Salary of production personnel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73 339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73 819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987362"/>
                  </a:ext>
                </a:extLst>
              </a:tr>
              <a:tr h="189829">
                <a:tc>
                  <a:txBody>
                    <a:bodyPr/>
                    <a:lstStyle/>
                    <a:p>
                      <a:pPr algn="ctr" fontAlgn="ctr"/>
                      <a:r>
                        <a:rPr lang="en-US" sz="1150" b="0" i="0" u="none" strike="noStrike" dirty="0">
                          <a:solidFill>
                            <a:schemeClr val="tx1"/>
                          </a:solidFill>
                          <a:latin typeface="+mn-lt"/>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dirty="0">
                          <a:solidFill>
                            <a:schemeClr val="tx1"/>
                          </a:solidFill>
                          <a:latin typeface="+mn-lt"/>
                        </a:rPr>
                        <a:t> Social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6 270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6 132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788784"/>
                  </a:ext>
                </a:extLst>
              </a:tr>
              <a:tr h="153324">
                <a:tc>
                  <a:txBody>
                    <a:bodyPr/>
                    <a:lstStyle/>
                    <a:p>
                      <a:pPr algn="ctr" fontAlgn="ctr"/>
                      <a:r>
                        <a:rPr lang="en-US" sz="1150" b="1" i="0" u="none" strike="noStrike" dirty="0">
                          <a:solidFill>
                            <a:schemeClr val="tx1"/>
                          </a:solidFill>
                          <a:latin typeface="+mn-lt"/>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dirty="0">
                          <a:solidFill>
                            <a:schemeClr val="tx1"/>
                          </a:solidFill>
                          <a:latin typeface="+mn-lt"/>
                        </a:rPr>
                        <a:t> Depreciation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16 346 322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16 346 313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222727"/>
                  </a:ext>
                </a:extLst>
              </a:tr>
              <a:tr h="197131">
                <a:tc>
                  <a:txBody>
                    <a:bodyPr/>
                    <a:lstStyle/>
                    <a:p>
                      <a:pPr algn="ctr" fontAlgn="ctr"/>
                      <a:r>
                        <a:rPr lang="en-US" sz="1150" b="1" i="0" u="none" strike="noStrike" dirty="0">
                          <a:solidFill>
                            <a:schemeClr val="tx1"/>
                          </a:solidFill>
                          <a:latin typeface="+mn-lt"/>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dirty="0">
                          <a:solidFill>
                            <a:schemeClr val="tx1"/>
                          </a:solidFill>
                          <a:latin typeface="+mn-lt"/>
                        </a:rPr>
                        <a:t> Insurance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436 809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436 840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75745"/>
                  </a:ext>
                </a:extLst>
              </a:tr>
              <a:tr h="192977">
                <a:tc>
                  <a:txBody>
                    <a:bodyPr/>
                    <a:lstStyle/>
                    <a:p>
                      <a:pPr algn="ctr" fontAlgn="ctr"/>
                      <a:r>
                        <a:rPr lang="en-US" sz="1150" b="1" i="0" u="none" strike="noStrike" dirty="0">
                          <a:solidFill>
                            <a:schemeClr val="tx1"/>
                          </a:solidFill>
                          <a:latin typeface="+mn-lt"/>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dirty="0">
                          <a:solidFill>
                            <a:schemeClr val="tx1"/>
                          </a:solidFill>
                          <a:latin typeface="+mn-lt"/>
                        </a:rPr>
                        <a:t> Gas pipeline operation costs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6 127 784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6 449 635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627051"/>
                  </a:ext>
                </a:extLst>
              </a:tr>
              <a:tr h="153324">
                <a:tc>
                  <a:txBody>
                    <a:bodyPr/>
                    <a:lstStyle/>
                    <a:p>
                      <a:pPr algn="ctr" fontAlgn="ctr"/>
                      <a:r>
                        <a:rPr lang="en-US" sz="1150" b="1" i="0" u="none" strike="noStrike" dirty="0">
                          <a:solidFill>
                            <a:schemeClr val="tx1"/>
                          </a:solidFill>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dirty="0">
                          <a:solidFill>
                            <a:schemeClr val="tx1"/>
                          </a:solidFill>
                          <a:latin typeface="+mn-lt"/>
                        </a:rPr>
                        <a:t> Taxes and payments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275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514229"/>
                  </a:ext>
                </a:extLst>
              </a:tr>
              <a:tr h="153324">
                <a:tc>
                  <a:txBody>
                    <a:bodyPr/>
                    <a:lstStyle/>
                    <a:p>
                      <a:pPr algn="ctr" fontAlgn="ctr"/>
                      <a:r>
                        <a:rPr lang="en-US" sz="1150" b="1" i="0" u="none" strike="noStrike" dirty="0">
                          <a:solidFill>
                            <a:schemeClr val="tx1"/>
                          </a:solidFill>
                          <a:latin typeface="+mn-lt"/>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dirty="0">
                          <a:solidFill>
                            <a:schemeClr val="tx1"/>
                          </a:solidFill>
                          <a:latin typeface="+mn-lt"/>
                        </a:rPr>
                        <a:t> Other expenses, including: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722</a:t>
                      </a:r>
                      <a:r>
                        <a:rPr lang="en-US" sz="1150" b="1" i="0" u="none" strike="noStrike" baseline="0" dirty="0">
                          <a:solidFill>
                            <a:schemeClr val="tx1"/>
                          </a:solidFill>
                          <a:latin typeface="+mn-lt"/>
                        </a:rPr>
                        <a:t> 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738</a:t>
                      </a:r>
                      <a:r>
                        <a:rPr lang="en-US" sz="1150" b="1" i="0" u="none" strike="noStrike" baseline="0" dirty="0">
                          <a:solidFill>
                            <a:schemeClr val="tx1"/>
                          </a:solidFill>
                          <a:latin typeface="+mn-lt"/>
                        </a:rPr>
                        <a:t> 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175109"/>
                  </a:ext>
                </a:extLst>
              </a:tr>
              <a:tr h="153324">
                <a:tc>
                  <a:txBody>
                    <a:bodyPr/>
                    <a:lstStyle/>
                    <a:p>
                      <a:pPr algn="ctr" fontAlgn="ctr"/>
                      <a:r>
                        <a:rPr lang="en-US" sz="1150" b="0" i="0" u="none" strike="noStrike" dirty="0">
                          <a:solidFill>
                            <a:schemeClr val="tx1"/>
                          </a:solidFill>
                          <a:latin typeface="+mn-lt"/>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dirty="0">
                          <a:solidFill>
                            <a:schemeClr val="tx1"/>
                          </a:solidFill>
                          <a:latin typeface="+mn-lt"/>
                        </a:rPr>
                        <a:t> Aerial surveillance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35 791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39 281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902087"/>
                  </a:ext>
                </a:extLst>
              </a:tr>
              <a:tr h="238750">
                <a:tc>
                  <a:txBody>
                    <a:bodyPr/>
                    <a:lstStyle/>
                    <a:p>
                      <a:pPr algn="ctr" fontAlgn="ctr"/>
                      <a:r>
                        <a:rPr lang="en-US" sz="1150" b="0" i="0" u="none" strike="noStrike" dirty="0">
                          <a:solidFill>
                            <a:schemeClr val="tx1"/>
                          </a:solidFill>
                          <a:latin typeface="+mn-lt"/>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dirty="0">
                          <a:solidFill>
                            <a:schemeClr val="tx1"/>
                          </a:solidFill>
                          <a:latin typeface="+mn-lt"/>
                        </a:rPr>
                        <a:t> Gas pipeline security (extradepartmental and fire security)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596</a:t>
                      </a:r>
                      <a:r>
                        <a:rPr lang="en-US" sz="1150" b="0" i="0" u="none" strike="noStrike" baseline="0" dirty="0">
                          <a:solidFill>
                            <a:schemeClr val="tx1"/>
                          </a:solidFill>
                          <a:latin typeface="+mn-lt"/>
                        </a:rPr>
                        <a:t> 543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596 024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012102"/>
                  </a:ext>
                </a:extLst>
              </a:tr>
              <a:tr h="238750">
                <a:tc>
                  <a:txBody>
                    <a:bodyPr/>
                    <a:lstStyle/>
                    <a:p>
                      <a:pPr algn="ctr" fontAlgn="ctr"/>
                      <a:r>
                        <a:rPr lang="en-US" sz="1150" b="0" i="0" u="none" strike="noStrike" dirty="0">
                          <a:solidFill>
                            <a:schemeClr val="tx1"/>
                          </a:solidFill>
                          <a:latin typeface="+mn-lt"/>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dirty="0">
                          <a:solidFill>
                            <a:schemeClr val="tx1"/>
                          </a:solidFill>
                          <a:latin typeface="+mn-lt"/>
                        </a:rPr>
                        <a:t> Business trip expenses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13 611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13 358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924413"/>
                  </a:ext>
                </a:extLst>
              </a:tr>
              <a:tr h="279514">
                <a:tc>
                  <a:txBody>
                    <a:bodyPr/>
                    <a:lstStyle/>
                    <a:p>
                      <a:pPr algn="ctr" fontAlgn="ctr"/>
                      <a:r>
                        <a:rPr lang="en-US" sz="1150" b="0" i="0" u="none" strike="noStrike" dirty="0">
                          <a:solidFill>
                            <a:schemeClr val="tx1"/>
                          </a:solidFill>
                          <a:latin typeface="+mn-lt"/>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dirty="0">
                          <a:solidFill>
                            <a:schemeClr val="tx1"/>
                          </a:solidFill>
                          <a:latin typeface="+mn-lt"/>
                        </a:rPr>
                        <a:t> Satellite communication and connection to telecommunication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74 801 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88</a:t>
                      </a:r>
                      <a:r>
                        <a:rPr lang="en-US" sz="1150" b="0" i="0" u="none" strike="noStrike" baseline="0" dirty="0">
                          <a:solidFill>
                            <a:schemeClr val="tx1"/>
                          </a:solidFill>
                          <a:latin typeface="+mn-lt"/>
                        </a:rPr>
                        <a:t> 192</a:t>
                      </a:r>
                      <a:r>
                        <a:rPr lang="en-US" sz="1150" b="0" i="0" u="none" strike="noStrike" dirty="0">
                          <a:solidFill>
                            <a:schemeClr val="tx1"/>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694934"/>
                  </a:ext>
                </a:extLst>
              </a:tr>
              <a:tr h="233637">
                <a:tc>
                  <a:txBody>
                    <a:bodyPr/>
                    <a:lstStyle/>
                    <a:p>
                      <a:pPr algn="ctr" fontAlgn="ctr"/>
                      <a:r>
                        <a:rPr lang="en-US" sz="1150" b="0" i="0" u="none" strike="noStrike" dirty="0">
                          <a:solidFill>
                            <a:schemeClr val="tx1"/>
                          </a:solidFill>
                          <a:latin typeface="+mn-lt"/>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0" i="0" u="none" strike="noStrike" dirty="0">
                          <a:solidFill>
                            <a:schemeClr val="tx1"/>
                          </a:solidFill>
                          <a:latin typeface="+mn-lt"/>
                        </a:rPr>
                        <a:t> Personnel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1 625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1 715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032833"/>
                  </a:ext>
                </a:extLst>
              </a:tr>
              <a:tr h="220651">
                <a:tc>
                  <a:txBody>
                    <a:bodyPr/>
                    <a:lstStyle/>
                    <a:p>
                      <a:pPr algn="ctr" fontAlgn="ctr"/>
                      <a:r>
                        <a:rPr lang="en-US" sz="1150" b="1" i="0" u="none" strike="noStrike" dirty="0">
                          <a:solidFill>
                            <a:schemeClr val="tx1"/>
                          </a:solidFill>
                          <a:latin typeface="+mn-lt"/>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fontAlgn="ctr"/>
                      <a:r>
                        <a:rPr lang="en-US" sz="1150" b="1" i="0" u="none" strike="noStrike" dirty="0">
                          <a:solidFill>
                            <a:schemeClr val="tx1"/>
                          </a:solidFill>
                          <a:latin typeface="+mn-lt"/>
                        </a:rPr>
                        <a:t> Other expenses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0" i="0" u="none" strike="noStrike" dirty="0">
                          <a:solidFill>
                            <a:schemeClr val="tx1"/>
                          </a:solidFill>
                          <a:latin typeface="+mn-lt"/>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243 374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234 296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50" b="1" i="0" u="none" strike="noStrike" dirty="0">
                          <a:solidFill>
                            <a:schemeClr val="tx1"/>
                          </a:solidFill>
                          <a:latin typeface="+mn-lt"/>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211353"/>
                  </a:ext>
                </a:extLst>
              </a:tr>
            </a:tbl>
          </a:graphicData>
        </a:graphic>
      </p:graphicFrame>
    </p:spTree>
    <p:extLst>
      <p:ext uri="{BB962C8B-B14F-4D97-AF65-F5344CB8AC3E}">
        <p14:creationId xmlns:p14="http://schemas.microsoft.com/office/powerpoint/2010/main" val="1428488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13935</TotalTime>
  <Words>1972</Words>
  <Application>Microsoft Office PowerPoint</Application>
  <PresentationFormat>Экран (4:3)</PresentationFormat>
  <Paragraphs>513</Paragraphs>
  <Slides>13</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 Unicode MS</vt:lpstr>
      <vt:lpstr>Arial</vt:lpstr>
      <vt:lpstr>Calibri</vt:lpstr>
      <vt:lpstr>Times New Roman</vt:lpstr>
      <vt:lpstr>Wingdings</vt:lpstr>
      <vt:lpstr>Тема Office</vt:lpstr>
      <vt:lpstr>Презентация PowerPoint</vt:lpstr>
      <vt:lpstr>General information on the Project</vt:lpstr>
      <vt:lpstr>Презентация PowerPoint</vt:lpstr>
      <vt:lpstr>Презентация PowerPoint</vt:lpstr>
      <vt:lpstr>On the work performed  with consumers of regulated services for 2018</vt:lpstr>
      <vt:lpstr>Scopes of provided regulated services for 2018</vt:lpstr>
      <vt:lpstr>Execution of the investment program for 2018 </vt:lpstr>
      <vt:lpstr>Execution of the tariff estimate for 2018</vt:lpstr>
      <vt:lpstr>Презентация PowerPoint</vt:lpstr>
      <vt:lpstr>Презентация PowerPoint</vt:lpstr>
      <vt:lpstr>The main reasons for the deviation in the implementation of the tariff estimate </vt:lpstr>
      <vt:lpstr>Prospects of activity (development plan), possible change in the tariff for commercial gas transportation service: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ТОО «Газопровод Бейнеу-Шымкент»</dc:title>
  <dc:creator>Zhannat Koishybayev &lt;BP&gt;</dc:creator>
  <cp:lastModifiedBy>Dmitry Alberg</cp:lastModifiedBy>
  <cp:revision>509</cp:revision>
  <cp:lastPrinted>2019-04-25T05:21:37Z</cp:lastPrinted>
  <dcterms:created xsi:type="dcterms:W3CDTF">2013-07-09T09:35:30Z</dcterms:created>
  <dcterms:modified xsi:type="dcterms:W3CDTF">2019-09-13T11:47:36Z</dcterms:modified>
</cp:coreProperties>
</file>