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317" r:id="rId2"/>
    <p:sldId id="350" r:id="rId3"/>
    <p:sldId id="378" r:id="rId4"/>
    <p:sldId id="351" r:id="rId5"/>
    <p:sldId id="375" r:id="rId6"/>
    <p:sldId id="368" r:id="rId7"/>
    <p:sldId id="357" r:id="rId8"/>
    <p:sldId id="369" r:id="rId9"/>
    <p:sldId id="362" r:id="rId10"/>
    <p:sldId id="373" r:id="rId11"/>
    <p:sldId id="342" r:id="rId12"/>
    <p:sldId id="347" r:id="rId13"/>
    <p:sldId id="361" r:id="rId14"/>
  </p:sldIdLst>
  <p:sldSz cx="9144000" cy="6858000" type="screen4x3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32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Тариф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1D7-497D-A913-7C5A679C8BC2}"/>
              </c:ext>
            </c:extLst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 11 765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93A-4C2A-8C72-2D147B8DEF1B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18 071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93A-4C2A-8C72-2D147B8DEF1B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18 071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93A-4C2A-8C72-2D147B8DEF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">
                  <c:v>11765</c:v>
                </c:pt>
                <c:pt idx="1">
                  <c:v>11765</c:v>
                </c:pt>
                <c:pt idx="2">
                  <c:v>18071</c:v>
                </c:pt>
                <c:pt idx="3">
                  <c:v>18071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D7-497D-A913-7C5A679C8B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27"/>
        <c:axId val="536521960"/>
        <c:axId val="536519992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Объемы План</c:v>
                </c:pt>
              </c:strCache>
            </c:strRef>
          </c:tx>
          <c:spPr>
            <a:ln w="31750" cap="sq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2.9320987654321017E-2"/>
                  <c:y val="-7.0620129124604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1D7-497D-A913-7C5A679C8BC2}"/>
                </c:ext>
              </c:extLst>
            </c:dLbl>
            <c:dLbl>
              <c:idx val="2"/>
              <c:layout>
                <c:manualLayout>
                  <c:x val="-2.9320987654320986E-2"/>
                  <c:y val="-5.4003628154109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90A-48C6-BC56-91A913F31950}"/>
                </c:ext>
              </c:extLst>
            </c:dLbl>
            <c:dLbl>
              <c:idx val="3"/>
              <c:layout>
                <c:manualLayout>
                  <c:x val="-4.1666666666666782E-2"/>
                  <c:y val="-2.492475145574290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5 803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433-4967-BBDB-9AE8B22CD9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1434</c:v>
                </c:pt>
                <c:pt idx="1">
                  <c:v>1762</c:v>
                </c:pt>
                <c:pt idx="2">
                  <c:v>5000</c:v>
                </c:pt>
                <c:pt idx="3">
                  <c:v>5803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D7-497D-A913-7C5A679C8BC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Объемы Факт</c:v>
                </c:pt>
              </c:strCache>
            </c:strRef>
          </c:tx>
          <c:spPr>
            <a:ln w="31750" cap="flat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3.0293209876543211E-2"/>
                  <c:y val="3.86542989308523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1D7-497D-A913-7C5A679C8BC2}"/>
                </c:ext>
              </c:extLst>
            </c:dLbl>
            <c:dLbl>
              <c:idx val="1"/>
              <c:layout>
                <c:manualLayout>
                  <c:x val="-4.2638888888888886E-2"/>
                  <c:y val="-3.6119955436376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90A-48C6-BC56-91A913F31950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8 352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433-4967-BBDB-9AE8B22CD9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1216</c:v>
                </c:pt>
                <c:pt idx="1">
                  <c:v>1830</c:v>
                </c:pt>
                <c:pt idx="2">
                  <c:v>4377</c:v>
                </c:pt>
                <c:pt idx="3">
                  <c:v>8352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1D7-497D-A913-7C5A679C8B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5506600"/>
        <c:axId val="805505288"/>
      </c:lineChart>
      <c:catAx>
        <c:axId val="805506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5505288"/>
        <c:crosses val="autoZero"/>
        <c:auto val="1"/>
        <c:lblAlgn val="ctr"/>
        <c:lblOffset val="100"/>
        <c:noMultiLvlLbl val="0"/>
      </c:catAx>
      <c:valAx>
        <c:axId val="805505288"/>
        <c:scaling>
          <c:orientation val="minMax"/>
          <c:max val="90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>
              <a:softEdge rad="939800"/>
            </a:effectLst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5506600"/>
        <c:crosses val="autoZero"/>
        <c:crossBetween val="between"/>
      </c:valAx>
      <c:valAx>
        <c:axId val="536519992"/>
        <c:scaling>
          <c:orientation val="minMax"/>
        </c:scaling>
        <c:delete val="0"/>
        <c:axPos val="r"/>
        <c:numFmt formatCode="#,##0" sourceLinked="1"/>
        <c:majorTickMark val="cross"/>
        <c:minorTickMark val="cross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6521960"/>
        <c:crosses val="max"/>
        <c:crossBetween val="between"/>
      </c:valAx>
      <c:catAx>
        <c:axId val="536521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36519992"/>
        <c:crossesAt val="0"/>
        <c:auto val="1"/>
        <c:lblAlgn val="ctr"/>
        <c:lblOffset val="100"/>
        <c:noMultiLvlLbl val="0"/>
      </c:catAx>
      <c:spPr>
        <a:gradFill>
          <a:gsLst>
            <a:gs pos="10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cmpd="dbl">
          <a:solidFill>
            <a:schemeClr val="bg1"/>
          </a:solidFill>
        </a:ln>
        <a:effectLst>
          <a:outerShdw blurRad="50800" dist="50800" dir="6000000" algn="ctr" rotWithShape="0">
            <a:srgbClr val="000000">
              <a:alpha val="20000"/>
            </a:srgbClr>
          </a:outerShdw>
        </a:effectLst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1B032-E2AA-42E9-A66B-7F3EE1BC837F}" type="datetimeFigureOut">
              <a:rPr lang="ru-RU" smtClean="0"/>
              <a:pPr/>
              <a:t>30.04.2019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5CDFC-F982-41D6-9B06-DCB9464D8C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2452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5CDFC-F982-41D6-9B06-DCB9464D8C26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525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5CDFC-F982-41D6-9B06-DCB9464D8C26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774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5CDFC-F982-41D6-9B06-DCB9464D8C26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774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105A5-F1F1-4D4A-AB02-ACD366E8F726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837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5CDFC-F982-41D6-9B06-DCB9464D8C26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774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9144-1E4A-498E-A97A-CB63AEA137B9}" type="datetimeFigureOut">
              <a:rPr lang="ru-RU" smtClean="0"/>
              <a:pPr/>
              <a:t>30.04.2019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5C39-C4AE-419C-A983-A043B2F1D2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0458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9144-1E4A-498E-A97A-CB63AEA137B9}" type="datetimeFigureOut">
              <a:rPr lang="ru-RU" smtClean="0"/>
              <a:pPr/>
              <a:t>30.04.2019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5C39-C4AE-419C-A983-A043B2F1D2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500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9144-1E4A-498E-A97A-CB63AEA137B9}" type="datetimeFigureOut">
              <a:rPr lang="ru-RU" smtClean="0"/>
              <a:pPr/>
              <a:t>30.04.2019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5C39-C4AE-419C-A983-A043B2F1D2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527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9144-1E4A-498E-A97A-CB63AEA137B9}" type="datetimeFigureOut">
              <a:rPr lang="ru-RU" smtClean="0"/>
              <a:pPr/>
              <a:t>30.04.2019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5C39-C4AE-419C-A983-A043B2F1D2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28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9144-1E4A-498E-A97A-CB63AEA137B9}" type="datetimeFigureOut">
              <a:rPr lang="ru-RU" smtClean="0"/>
              <a:pPr/>
              <a:t>30.04.2019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5C39-C4AE-419C-A983-A043B2F1D2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047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9144-1E4A-498E-A97A-CB63AEA137B9}" type="datetimeFigureOut">
              <a:rPr lang="ru-RU" smtClean="0"/>
              <a:pPr/>
              <a:t>30.04.2019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5C39-C4AE-419C-A983-A043B2F1D2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51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9144-1E4A-498E-A97A-CB63AEA137B9}" type="datetimeFigureOut">
              <a:rPr lang="ru-RU" smtClean="0"/>
              <a:pPr/>
              <a:t>30.04.2019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5C39-C4AE-419C-A983-A043B2F1D2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451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9144-1E4A-498E-A97A-CB63AEA137B9}" type="datetimeFigureOut">
              <a:rPr lang="ru-RU" smtClean="0"/>
              <a:pPr/>
              <a:t>30.04.2019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5C39-C4AE-419C-A983-A043B2F1D2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720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9144-1E4A-498E-A97A-CB63AEA137B9}" type="datetimeFigureOut">
              <a:rPr lang="ru-RU" smtClean="0"/>
              <a:pPr/>
              <a:t>30.04.2019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5C39-C4AE-419C-A983-A043B2F1D2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165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9144-1E4A-498E-A97A-CB63AEA137B9}" type="datetimeFigureOut">
              <a:rPr lang="ru-RU" smtClean="0"/>
              <a:pPr/>
              <a:t>30.04.2019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5C39-C4AE-419C-A983-A043B2F1D2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8287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9144-1E4A-498E-A97A-CB63AEA137B9}" type="datetimeFigureOut">
              <a:rPr lang="ru-RU" smtClean="0"/>
              <a:pPr/>
              <a:t>30.04.2019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5C39-C4AE-419C-A983-A043B2F1D2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13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E9144-1E4A-498E-A97A-CB63AEA137B9}" type="datetimeFigureOut">
              <a:rPr lang="ru-RU" smtClean="0"/>
              <a:pPr/>
              <a:t>30.04.2019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65C39-C4AE-419C-A983-A043B2F1D2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7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16024"/>
            <a:ext cx="2881015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633" y="1628800"/>
            <a:ext cx="9009863" cy="1872208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Ежегодный отчет о деятельности 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14000"/>
              </a:lnSpc>
              <a:spcBef>
                <a:spcPct val="0"/>
              </a:spcBef>
            </a:pPr>
            <a:r>
              <a:rPr lang="ru-RU" altLang="ru-RU" sz="2400" b="1" dirty="0" smtClean="0">
                <a:solidFill>
                  <a:schemeClr val="tx2">
                    <a:lumMod val="75000"/>
                  </a:schemeClr>
                </a:solidFill>
              </a:rPr>
              <a:t>ТОО </a:t>
            </a: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Газопровод Бейнеу-Шымкент</a:t>
            </a:r>
            <a:r>
              <a:rPr lang="ru-RU" altLang="ru-RU" sz="2400" b="1" dirty="0" smtClean="0">
                <a:solidFill>
                  <a:schemeClr val="tx2">
                    <a:lumMod val="75000"/>
                  </a:schemeClr>
                </a:solidFill>
              </a:rPr>
              <a:t>» </a:t>
            </a:r>
          </a:p>
          <a:p>
            <a:pPr>
              <a:lnSpc>
                <a:spcPct val="114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по транспортировке товарного газа 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14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по магистральному газопроводу за 2018 год</a:t>
            </a:r>
            <a:endParaRPr lang="en-US" alt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41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877327"/>
            <a:ext cx="3222485" cy="214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3968" y="3867711"/>
            <a:ext cx="2814016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982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cs typeface="Arial" charset="0"/>
              </a:rPr>
              <a:t>Постатейное исполнение утвержденным ведомством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cs typeface="Arial" charset="0"/>
              </a:rPr>
              <a:t>уполномоченного органа тарифной сметы за </a:t>
            </a:r>
            <a:r>
              <a:rPr lang="ru-RU" sz="2400" b="1" dirty="0" smtClean="0">
                <a:solidFill>
                  <a:srgbClr val="002060"/>
                </a:solidFill>
                <a:cs typeface="Arial" charset="0"/>
              </a:rPr>
              <a:t>2018 </a:t>
            </a:r>
            <a:r>
              <a:rPr lang="ru-RU" sz="2400" b="1" dirty="0">
                <a:solidFill>
                  <a:srgbClr val="002060"/>
                </a:solidFill>
                <a:cs typeface="Arial" charset="0"/>
              </a:rPr>
              <a:t>год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669360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082987"/>
              </p:ext>
            </p:extLst>
          </p:nvPr>
        </p:nvGraphicFramePr>
        <p:xfrm>
          <a:off x="179512" y="1017313"/>
          <a:ext cx="8784976" cy="5094975"/>
        </p:xfrm>
        <a:graphic>
          <a:graphicData uri="http://schemas.openxmlformats.org/drawingml/2006/table">
            <a:tbl>
              <a:tblPr/>
              <a:tblGrid>
                <a:gridCol w="664410">
                  <a:extLst>
                    <a:ext uri="{9D8B030D-6E8A-4147-A177-3AD203B41FA5}">
                      <a16:colId xmlns:a16="http://schemas.microsoft.com/office/drawing/2014/main" val="2839696897"/>
                    </a:ext>
                  </a:extLst>
                </a:gridCol>
                <a:gridCol w="3779460">
                  <a:extLst>
                    <a:ext uri="{9D8B030D-6E8A-4147-A177-3AD203B41FA5}">
                      <a16:colId xmlns:a16="http://schemas.microsoft.com/office/drawing/2014/main" val="326105922"/>
                    </a:ext>
                  </a:extLst>
                </a:gridCol>
                <a:gridCol w="1037512">
                  <a:extLst>
                    <a:ext uri="{9D8B030D-6E8A-4147-A177-3AD203B41FA5}">
                      <a16:colId xmlns:a16="http://schemas.microsoft.com/office/drawing/2014/main" val="3623817033"/>
                    </a:ext>
                  </a:extLst>
                </a:gridCol>
                <a:gridCol w="1208857">
                  <a:extLst>
                    <a:ext uri="{9D8B030D-6E8A-4147-A177-3AD203B41FA5}">
                      <a16:colId xmlns:a16="http://schemas.microsoft.com/office/drawing/2014/main" val="1977049480"/>
                    </a:ext>
                  </a:extLst>
                </a:gridCol>
                <a:gridCol w="1181174">
                  <a:extLst>
                    <a:ext uri="{9D8B030D-6E8A-4147-A177-3AD203B41FA5}">
                      <a16:colId xmlns:a16="http://schemas.microsoft.com/office/drawing/2014/main" val="400389744"/>
                    </a:ext>
                  </a:extLst>
                </a:gridCol>
                <a:gridCol w="913563">
                  <a:extLst>
                    <a:ext uri="{9D8B030D-6E8A-4147-A177-3AD203B41FA5}">
                      <a16:colId xmlns:a16="http://schemas.microsoft.com/office/drawing/2014/main" val="974449325"/>
                    </a:ext>
                  </a:extLst>
                </a:gridCol>
              </a:tblGrid>
              <a:tr h="53999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7763" marR="7763" marT="7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показателей</a:t>
                      </a:r>
                    </a:p>
                  </a:txBody>
                  <a:tcPr marL="7763" marR="7763" marT="7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</a:t>
                      </a:r>
                      <a:r>
                        <a:rPr lang="ru-RU" sz="11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изм.</a:t>
                      </a:r>
                    </a:p>
                  </a:txBody>
                  <a:tcPr marL="7763" marR="7763" marT="7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Утвержденная ТС с учетом корректировок </a:t>
                      </a:r>
                    </a:p>
                  </a:txBody>
                  <a:tcPr marL="7763" marR="7763" marT="7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Фактическое исполнение за </a:t>
                      </a:r>
                      <a:r>
                        <a:rPr lang="ru-RU" sz="11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 </a:t>
                      </a:r>
                      <a:r>
                        <a:rPr lang="ru-RU" sz="11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 </a:t>
                      </a:r>
                    </a:p>
                  </a:txBody>
                  <a:tcPr marL="7763" marR="7763" marT="7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50" b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Отн</a:t>
                      </a:r>
                      <a:r>
                        <a:rPr lang="ru-RU" sz="11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150" b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</a:t>
                      </a:r>
                      <a:r>
                        <a:rPr lang="ru-RU" sz="11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в %</a:t>
                      </a:r>
                      <a:endParaRPr lang="ru-RU" sz="115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63" marR="7763" marT="7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337863"/>
                  </a:ext>
                </a:extLst>
              </a:tr>
              <a:tr h="177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3827646"/>
                  </a:ext>
                </a:extLst>
              </a:tr>
              <a:tr h="1773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Расходы периода, в том числе: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  <a:r>
                        <a:rPr lang="en-US" sz="115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193 019</a:t>
                      </a:r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22 906 123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103</a:t>
                      </a:r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932386"/>
                  </a:ext>
                </a:extLst>
              </a:tr>
              <a:tr h="177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Общие </a:t>
                      </a:r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 административные </a:t>
                      </a:r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расходы, в том числе: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225</a:t>
                      </a:r>
                      <a:r>
                        <a:rPr lang="en-US" sz="115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127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423</a:t>
                      </a:r>
                      <a:r>
                        <a:rPr lang="en-US" sz="115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966</a:t>
                      </a:r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574413"/>
                  </a:ext>
                </a:extLst>
              </a:tr>
              <a:tr h="177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Заработная </a:t>
                      </a:r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плата административного персонала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534 594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596 655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96</a:t>
                      </a:r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640889"/>
                  </a:ext>
                </a:extLst>
              </a:tr>
              <a:tr h="177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</a:t>
                      </a:r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Социальный </a:t>
                      </a:r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налог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52 925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50 907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112</a:t>
                      </a:r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482840"/>
                  </a:ext>
                </a:extLst>
              </a:tr>
              <a:tr h="1787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Амортизация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55 022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53 959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98</a:t>
                      </a:r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399476"/>
                  </a:ext>
                </a:extLst>
              </a:tr>
              <a:tr h="177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Затраты </a:t>
                      </a:r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 аренде офиса, в </a:t>
                      </a:r>
                      <a:r>
                        <a:rPr lang="ru-RU" sz="11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тч</a:t>
                      </a:r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Содержание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134 392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144 387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107</a:t>
                      </a:r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666760"/>
                  </a:ext>
                </a:extLst>
              </a:tr>
              <a:tr h="177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Услуги </a:t>
                      </a:r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сторонних организаций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30 605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51 025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167</a:t>
                      </a:r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061633"/>
                  </a:ext>
                </a:extLst>
              </a:tr>
              <a:tr h="2159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Командировочные </a:t>
                      </a:r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услуги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106 653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131 451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327845"/>
                  </a:ext>
                </a:extLst>
              </a:tr>
              <a:tr h="177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Услуги </a:t>
                      </a:r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банков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7 165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7 308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349419"/>
                  </a:ext>
                </a:extLst>
              </a:tr>
              <a:tr h="177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Услуги </a:t>
                      </a:r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аудиторских организаций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33 600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  <a:r>
                        <a:rPr lang="en-US" sz="115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600</a:t>
                      </a:r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</a:t>
                      </a:r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437019"/>
                  </a:ext>
                </a:extLst>
              </a:tr>
              <a:tr h="177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Охрана </a:t>
                      </a:r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офиса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7 420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7 488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101</a:t>
                      </a:r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9755391"/>
                  </a:ext>
                </a:extLst>
              </a:tr>
              <a:tr h="177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Налоги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2 363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2 375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4475692"/>
                  </a:ext>
                </a:extLst>
              </a:tr>
              <a:tr h="177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Услуги </a:t>
                      </a:r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связи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8 873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8 880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</a:t>
                      </a:r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9268112"/>
                  </a:ext>
                </a:extLst>
              </a:tr>
              <a:tr h="177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Расходы </a:t>
                      </a:r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автотранспорт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39 776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47 502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119</a:t>
                      </a:r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7922929"/>
                  </a:ext>
                </a:extLst>
              </a:tr>
              <a:tr h="177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Страхование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115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389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115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280</a:t>
                      </a:r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97</a:t>
                      </a:r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7207205"/>
                  </a:ext>
                </a:extLst>
              </a:tr>
              <a:tr h="146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Подготовка </a:t>
                      </a:r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кадров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15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631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lang="en-US" sz="115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617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108</a:t>
                      </a:r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6110192"/>
                  </a:ext>
                </a:extLst>
              </a:tr>
              <a:tr h="2035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Другие </a:t>
                      </a:r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расходы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41 216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43 866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106</a:t>
                      </a:r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6114568"/>
                  </a:ext>
                </a:extLst>
              </a:tr>
              <a:tr h="177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Расходы </a:t>
                      </a:r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выплату </a:t>
                      </a:r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вознаграждений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-//-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20 967 892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21 482 158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718532"/>
                  </a:ext>
                </a:extLst>
              </a:tr>
              <a:tr h="2129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Всего </a:t>
                      </a:r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затрат на предоставление услуг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46  864 559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 </a:t>
                      </a:r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948</a:t>
                      </a:r>
                      <a:r>
                        <a:rPr lang="en-US" sz="115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188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317419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Прибыль </a:t>
                      </a:r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(РБА*СП)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58 007 815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 </a:t>
                      </a:r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981</a:t>
                      </a:r>
                      <a:r>
                        <a:rPr lang="en-US" sz="115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665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</a:t>
                      </a:r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590622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</a:t>
                      </a:r>
                      <a:endParaRPr lang="en-US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Всего </a:t>
                      </a:r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доходов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104 872 374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150 929 853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144</a:t>
                      </a:r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2509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</a:t>
                      </a:r>
                      <a:endParaRPr lang="en-US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Объем </a:t>
                      </a:r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оказываемых услуг (товаров, работ)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тыс. м3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</a:t>
                      </a:r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803</a:t>
                      </a:r>
                      <a:r>
                        <a:rPr lang="en-US" sz="115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352</a:t>
                      </a:r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8 352 048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144</a:t>
                      </a:r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637927"/>
                  </a:ext>
                </a:extLst>
              </a:tr>
              <a:tr h="2598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VII</a:t>
                      </a:r>
                      <a:endParaRPr lang="en-US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Тариф </a:t>
                      </a:r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(без НДС)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тенге/ 1000 м</a:t>
                      </a:r>
                      <a:r>
                        <a:rPr lang="ru-RU" sz="1150" b="1" i="0" u="none" strike="noStrike" baseline="30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 </a:t>
                      </a:r>
                      <a:endParaRPr lang="ru-RU" sz="115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 </a:t>
                      </a:r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975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 </a:t>
                      </a:r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055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15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5596"/>
            <a:ext cx="9144000" cy="43782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Основные причины отклонения по исполнению тарифной сметы </a:t>
            </a:r>
            <a:endParaRPr lang="ru-RU" sz="24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232" y="908720"/>
            <a:ext cx="8650256" cy="58963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600" b="1" dirty="0" smtClean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 smtClean="0"/>
              <a:t>Всего </a:t>
            </a:r>
            <a:r>
              <a:rPr lang="ru-RU" sz="1600" b="1" dirty="0"/>
              <a:t>затрат на предоставление услуг в </a:t>
            </a:r>
            <a:r>
              <a:rPr lang="ru-RU" sz="1600" b="1" dirty="0" smtClean="0"/>
              <a:t>утвержденной </a:t>
            </a:r>
            <a:r>
              <a:rPr lang="ru-RU" sz="1600" b="1" dirty="0"/>
              <a:t>тарифной смете составляет – </a:t>
            </a:r>
            <a:r>
              <a:rPr lang="en-US" sz="1600" b="1" dirty="0" smtClean="0"/>
              <a:t>46 864 559</a:t>
            </a:r>
            <a:r>
              <a:rPr lang="ru-RU" sz="1600" b="1" dirty="0" smtClean="0"/>
              <a:t> тыс</a:t>
            </a:r>
            <a:r>
              <a:rPr lang="ru-RU" sz="1600" b="1" dirty="0"/>
              <a:t>. тенге без НДС, фактическое исполнение составляет – </a:t>
            </a:r>
            <a:r>
              <a:rPr lang="en-US" sz="1600" b="1" dirty="0" smtClean="0"/>
              <a:t>47 953 478 </a:t>
            </a:r>
            <a:r>
              <a:rPr lang="ru-RU" sz="1600" b="1" dirty="0" smtClean="0"/>
              <a:t>тыс</a:t>
            </a:r>
            <a:r>
              <a:rPr lang="ru-RU" sz="1600" b="1" dirty="0"/>
              <a:t>. тенге без НДС или </a:t>
            </a:r>
            <a:r>
              <a:rPr lang="en-US" sz="1600" b="1" dirty="0" smtClean="0"/>
              <a:t>102</a:t>
            </a:r>
            <a:r>
              <a:rPr lang="ru-RU" sz="1600" b="1" dirty="0" smtClean="0"/>
              <a:t>%, </a:t>
            </a:r>
            <a:r>
              <a:rPr lang="ru-RU" sz="1600" dirty="0"/>
              <a:t>в том числе: </a:t>
            </a:r>
          </a:p>
          <a:p>
            <a:pPr indent="-257175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dirty="0"/>
              <a:t>Затраты на производство товаров и предоставление услуг: план по ТС составляет – </a:t>
            </a:r>
            <a:r>
              <a:rPr lang="ru-RU" sz="1600" dirty="0" smtClean="0"/>
              <a:t>2</a:t>
            </a:r>
            <a:r>
              <a:rPr lang="en-US" sz="1600" dirty="0" smtClean="0"/>
              <a:t>4</a:t>
            </a:r>
            <a:r>
              <a:rPr lang="ru-RU" sz="1600" dirty="0" smtClean="0"/>
              <a:t> </a:t>
            </a:r>
            <a:r>
              <a:rPr lang="en-US" sz="1600" dirty="0" smtClean="0"/>
              <a:t>671</a:t>
            </a:r>
            <a:r>
              <a:rPr lang="ru-RU" sz="1600" dirty="0" smtClean="0"/>
              <a:t> </a:t>
            </a:r>
            <a:r>
              <a:rPr lang="en-US" sz="1600" dirty="0" smtClean="0"/>
              <a:t>539</a:t>
            </a:r>
            <a:r>
              <a:rPr lang="ru-RU" sz="1600" dirty="0" smtClean="0"/>
              <a:t> тыс</a:t>
            </a:r>
            <a:r>
              <a:rPr lang="ru-RU" sz="1600" dirty="0"/>
              <a:t>. тенге без НДС, фактическое исполнение – </a:t>
            </a:r>
            <a:r>
              <a:rPr lang="en-US" sz="1600" dirty="0" smtClean="0"/>
              <a:t>25 047 354 </a:t>
            </a:r>
            <a:r>
              <a:rPr lang="ru-RU" sz="1600" dirty="0" smtClean="0"/>
              <a:t>тыс</a:t>
            </a:r>
            <a:r>
              <a:rPr lang="ru-RU" sz="1600" dirty="0"/>
              <a:t>. тенге без НДС или </a:t>
            </a:r>
            <a:r>
              <a:rPr lang="en-US" sz="1600" dirty="0" smtClean="0"/>
              <a:t>102</a:t>
            </a:r>
            <a:r>
              <a:rPr lang="ru-RU" sz="1600" dirty="0" smtClean="0"/>
              <a:t>%.</a:t>
            </a:r>
            <a:endParaRPr lang="ru-RU" sz="1600" dirty="0"/>
          </a:p>
          <a:p>
            <a:pPr indent="-257175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dirty="0"/>
              <a:t>Расходы периода: план по ТС составляет – </a:t>
            </a:r>
            <a:r>
              <a:rPr lang="en-US" sz="1600" dirty="0" smtClean="0"/>
              <a:t>22 193 019 </a:t>
            </a:r>
            <a:r>
              <a:rPr lang="ru-RU" sz="1600" dirty="0" smtClean="0"/>
              <a:t>тыс</a:t>
            </a:r>
            <a:r>
              <a:rPr lang="ru-RU" sz="1600" dirty="0"/>
              <a:t>. тенге без НДС, фактическое </a:t>
            </a:r>
            <a:r>
              <a:rPr lang="ru-RU" sz="1600" dirty="0" smtClean="0"/>
              <a:t>исполнение – </a:t>
            </a:r>
            <a:r>
              <a:rPr lang="en-US" sz="1600" dirty="0" smtClean="0"/>
              <a:t>22 906 123</a:t>
            </a:r>
            <a:r>
              <a:rPr lang="ru-RU" sz="1600" dirty="0" smtClean="0"/>
              <a:t>тыс</a:t>
            </a:r>
            <a:r>
              <a:rPr lang="ru-RU" sz="1600" dirty="0"/>
              <a:t>. тенге без НДС или </a:t>
            </a:r>
            <a:r>
              <a:rPr lang="en-US" sz="1600" dirty="0" smtClean="0"/>
              <a:t>10</a:t>
            </a:r>
            <a:r>
              <a:rPr lang="ru-RU" sz="1600" dirty="0" smtClean="0"/>
              <a:t>3%. </a:t>
            </a:r>
            <a:endParaRPr lang="ru-RU" sz="1600" dirty="0"/>
          </a:p>
          <a:p>
            <a:pPr marL="542925" indent="-180975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/>
              <a:t>По затратам на производство товаров и предоставление услуг </a:t>
            </a:r>
            <a:r>
              <a:rPr lang="ru-RU" sz="1600" dirty="0" smtClean="0"/>
              <a:t>переисполнение обусловлено:</a:t>
            </a:r>
          </a:p>
          <a:p>
            <a:pPr marL="647700" indent="-285750" algn="just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ru-RU" sz="1600" dirty="0" smtClean="0"/>
              <a:t>Увеличением расходов на услуги по эксплуатации газопровода ;</a:t>
            </a:r>
          </a:p>
          <a:p>
            <a:pPr marL="647700" indent="-285750" algn="just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ru-RU" sz="1600" dirty="0"/>
              <a:t>Увеличением расходов на услуги </a:t>
            </a:r>
            <a:r>
              <a:rPr lang="ru-RU" sz="1600" dirty="0" smtClean="0"/>
              <a:t>по подключению к системам спутниковой связи.</a:t>
            </a:r>
            <a:endParaRPr lang="ru-RU" sz="1600" dirty="0"/>
          </a:p>
          <a:p>
            <a:pPr marL="542925" indent="-180975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/>
              <a:t>По расходам периода</a:t>
            </a:r>
            <a:r>
              <a:rPr lang="ru-RU" sz="1600" dirty="0"/>
              <a:t> </a:t>
            </a:r>
            <a:r>
              <a:rPr lang="ru-RU" sz="1600" dirty="0" smtClean="0"/>
              <a:t>переисполнение обусловлено: </a:t>
            </a:r>
          </a:p>
          <a:p>
            <a:pPr marL="647700" indent="-285750" algn="just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ru-RU" sz="1600" dirty="0" smtClean="0"/>
              <a:t>увеличением </a:t>
            </a:r>
            <a:r>
              <a:rPr lang="ru-RU" sz="1600" dirty="0"/>
              <a:t>расходов по финансированию в связи с девальвацией национальной валюты по отношению к доллару </a:t>
            </a:r>
            <a:r>
              <a:rPr lang="ru-RU" sz="1600" dirty="0" smtClean="0"/>
              <a:t>США.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6669360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78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1865"/>
            <a:ext cx="9107520" cy="80030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Перспективы </a:t>
            </a:r>
            <a:r>
              <a:rPr lang="ru-RU" sz="2400" b="1" dirty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деятельности (план развития),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возможное изменение тарифа </a:t>
            </a:r>
            <a:r>
              <a:rPr lang="ru-RU" sz="2400" b="1" dirty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на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услугу </a:t>
            </a:r>
            <a:r>
              <a:rPr lang="ru-RU" sz="2400" b="1" dirty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по транспортировке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товарного газа</a:t>
            </a:r>
            <a:endParaRPr lang="ru-RU" sz="2400" b="1" dirty="0">
              <a:solidFill>
                <a:srgbClr val="002060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50" name="Text Box 30"/>
          <p:cNvSpPr txBox="1">
            <a:spLocks noChangeArrowheads="1"/>
          </p:cNvSpPr>
          <p:nvPr/>
        </p:nvSpPr>
        <p:spPr bwMode="auto">
          <a:xfrm>
            <a:off x="107504" y="1069284"/>
            <a:ext cx="8708622" cy="55399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44450"/>
            <a:bevelB w="292100" prst="angle"/>
          </a:sp3d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ru-RU" sz="1600" b="1" dirty="0">
                <a:cs typeface="Arial" pitchFamily="34" charset="0"/>
              </a:rPr>
              <a:t>Перспективы деятельности (план </a:t>
            </a:r>
            <a:r>
              <a:rPr lang="ru-RU" sz="1600" b="1" dirty="0" smtClean="0">
                <a:cs typeface="Arial" pitchFamily="34" charset="0"/>
              </a:rPr>
              <a:t>развития)</a:t>
            </a:r>
            <a:endParaRPr kumimoji="1" lang="ru-RU" sz="1600" dirty="0"/>
          </a:p>
          <a:p>
            <a:pPr marL="446088" indent="-180975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/>
              <a:t>обеспечение </a:t>
            </a:r>
            <a:r>
              <a:rPr lang="ru-RU" sz="1600" dirty="0"/>
              <a:t>надежной и безопасной транспортировки </a:t>
            </a:r>
            <a:r>
              <a:rPr lang="ru-RU" sz="1600" dirty="0" smtClean="0"/>
              <a:t>товарного газа; </a:t>
            </a:r>
            <a:endParaRPr lang="ru-RU" sz="1600" dirty="0"/>
          </a:p>
          <a:p>
            <a:pPr marL="446088" indent="-180975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/>
              <a:t>обеспечение заданного уровня </a:t>
            </a:r>
            <a:r>
              <a:rPr lang="ru-RU" sz="1600" dirty="0"/>
              <a:t>транспортировки </a:t>
            </a:r>
            <a:r>
              <a:rPr lang="ru-RU" sz="1600" dirty="0" smtClean="0"/>
              <a:t>товарного газа</a:t>
            </a:r>
            <a:r>
              <a:rPr lang="ru-RU" sz="1600" dirty="0"/>
              <a:t>;</a:t>
            </a:r>
          </a:p>
          <a:p>
            <a:pPr marL="446088" indent="-180975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/>
              <a:t>обеспечение </a:t>
            </a:r>
            <a:r>
              <a:rPr lang="ru-RU" sz="1600" dirty="0"/>
              <a:t>отсутствия несчастных случаев на объектах газопровода, аварийных ситуаций, повлекших остановку производства и нанесение экологического ущерба;</a:t>
            </a:r>
          </a:p>
          <a:p>
            <a:pPr marL="446088" indent="-180975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/>
              <a:t>повышение эффективности </a:t>
            </a:r>
            <a:r>
              <a:rPr lang="ru-RU" sz="1600" dirty="0"/>
              <a:t>эксплуатации газопровода;</a:t>
            </a:r>
          </a:p>
          <a:p>
            <a:pPr marL="446088" indent="-180975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/>
              <a:t>повышение эффективности </a:t>
            </a:r>
            <a:r>
              <a:rPr lang="ru-RU" sz="1600" dirty="0"/>
              <a:t>использования энергоресурсов (технологического газа, электроэнергии, воды и др.);</a:t>
            </a:r>
          </a:p>
          <a:p>
            <a:pPr marL="446088" indent="-180975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/>
              <a:t>обеспечение поддержания </a:t>
            </a:r>
            <a:r>
              <a:rPr lang="ru-RU" sz="1600" dirty="0"/>
              <a:t>высокой производительности труда и </a:t>
            </a:r>
            <a:r>
              <a:rPr lang="ru-RU" sz="1600" dirty="0" smtClean="0"/>
              <a:t>повышения </a:t>
            </a:r>
            <a:r>
              <a:rPr lang="ru-RU" sz="1600" dirty="0"/>
              <a:t>квалификации </a:t>
            </a:r>
            <a:r>
              <a:rPr lang="ru-RU" sz="1600" dirty="0" smtClean="0"/>
              <a:t>персонала;</a:t>
            </a:r>
          </a:p>
          <a:p>
            <a:pPr marL="446088" indent="-180975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/>
              <a:t>п</a:t>
            </a:r>
            <a:r>
              <a:rPr lang="ru-RU" sz="1600" dirty="0" smtClean="0"/>
              <a:t>роведение работы по увеличению мощности магистрального газопровода до 15 млрд. м3 в год. </a:t>
            </a:r>
            <a:endParaRPr lang="ru-RU" sz="1600" dirty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dirty="0"/>
              <a:t> </a:t>
            </a:r>
            <a:r>
              <a:rPr lang="ru-RU" sz="1600" b="1" dirty="0" smtClean="0">
                <a:cs typeface="Arial" pitchFamily="34" charset="0"/>
              </a:rPr>
              <a:t> </a:t>
            </a:r>
            <a:r>
              <a:rPr lang="ru-RU" sz="1600" b="1" dirty="0">
                <a:cs typeface="Arial" pitchFamily="34" charset="0"/>
              </a:rPr>
              <a:t>И</a:t>
            </a:r>
            <a:r>
              <a:rPr lang="ru-RU" sz="1600" b="1" dirty="0" smtClean="0">
                <a:cs typeface="Arial" pitchFamily="34" charset="0"/>
              </a:rPr>
              <a:t>зменение тарифа </a:t>
            </a:r>
            <a:r>
              <a:rPr lang="ru-RU" sz="1600" b="1" dirty="0">
                <a:cs typeface="Arial" pitchFamily="34" charset="0"/>
              </a:rPr>
              <a:t>на регулируемую услугу по транспортировке газа</a:t>
            </a:r>
            <a:endParaRPr kumimoji="1" lang="ru-RU" sz="1600" dirty="0" smtClean="0"/>
          </a:p>
          <a:p>
            <a:pPr marL="446088" indent="-180975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 smtClean="0"/>
              <a:t>Департаментом </a:t>
            </a:r>
            <a:r>
              <a:rPr lang="ru-RU" sz="1600" dirty="0"/>
              <a:t>Комитета по регулированию естественных монополий и защите конкуренции Министерства национальной экономики РК по городу Алматы утвержден предельный уровень тарифа и </a:t>
            </a:r>
            <a:r>
              <a:rPr lang="ru-RU" sz="1600" dirty="0" smtClean="0"/>
              <a:t>тарифная смета </a:t>
            </a:r>
            <a:r>
              <a:rPr lang="ru-RU" sz="1600" dirty="0"/>
              <a:t>на регулируемую услугу по транспортировке товарного газа по магистральному газопроводу на 2015-2019 годы </a:t>
            </a:r>
            <a:r>
              <a:rPr lang="ru-RU" sz="1600" dirty="0" smtClean="0"/>
              <a:t>с </a:t>
            </a:r>
            <a:r>
              <a:rPr lang="ru-RU" sz="1600" dirty="0"/>
              <a:t>вводом в действие с </a:t>
            </a:r>
            <a:r>
              <a:rPr lang="kk-KZ" sz="1600" dirty="0" smtClean="0"/>
              <a:t> </a:t>
            </a:r>
            <a:r>
              <a:rPr lang="ru-RU" sz="1600" dirty="0"/>
              <a:t>1 мая 2019 года </a:t>
            </a:r>
            <a:r>
              <a:rPr lang="ru-RU" sz="1600" dirty="0" smtClean="0"/>
              <a:t>в </a:t>
            </a:r>
            <a:r>
              <a:rPr lang="ru-RU" sz="1600" dirty="0"/>
              <a:t>размере 16 </a:t>
            </a:r>
            <a:r>
              <a:rPr lang="en-US" sz="1600" smtClean="0"/>
              <a:t>57</a:t>
            </a:r>
            <a:r>
              <a:rPr lang="ru-RU" sz="1600" smtClean="0"/>
              <a:t>4 </a:t>
            </a:r>
            <a:r>
              <a:rPr lang="ru-RU" sz="1600" dirty="0"/>
              <a:t>тенге за 1000 </a:t>
            </a:r>
            <a:r>
              <a:rPr lang="kk-KZ" sz="1600" dirty="0"/>
              <a:t>куб</a:t>
            </a:r>
            <a:r>
              <a:rPr lang="ru-RU" sz="1600" dirty="0"/>
              <a:t>.</a:t>
            </a:r>
            <a:r>
              <a:rPr lang="kk-KZ" sz="1600" dirty="0"/>
              <a:t>м</a:t>
            </a:r>
            <a:r>
              <a:rPr lang="ru-RU" sz="1600" dirty="0" smtClean="0"/>
              <a:t>.</a:t>
            </a:r>
          </a:p>
          <a:p>
            <a:pPr marL="265113" algn="just">
              <a:spcAft>
                <a:spcPts val="600"/>
              </a:spcAft>
              <a:defRPr/>
            </a:pPr>
            <a:endParaRPr lang="ru-RU" sz="16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669360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16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116632"/>
            <a:ext cx="248617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263691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Благодарим за </a:t>
            </a:r>
            <a:r>
              <a:rPr lang="ru-RU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внимание</a:t>
            </a:r>
            <a:r>
              <a:rPr lang="ru-RU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!</a:t>
            </a:r>
            <a:endParaRPr lang="en-US" sz="40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76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382"/>
            <a:ext cx="9144000" cy="5993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kern="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Общая информация о проекте</a:t>
            </a:r>
            <a:endParaRPr lang="ru-RU" sz="24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640960" cy="53285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 eaLnBrk="0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>
                <a:cs typeface="Times New Roman" panose="02020603050405020304" pitchFamily="18" charset="0"/>
              </a:rPr>
              <a:t>Цель </a:t>
            </a:r>
            <a:r>
              <a:rPr lang="ru-RU" sz="1600" b="1" dirty="0" smtClean="0">
                <a:cs typeface="Times New Roman" panose="02020603050405020304" pitchFamily="18" charset="0"/>
              </a:rPr>
              <a:t>проекта:</a:t>
            </a:r>
            <a:endParaRPr lang="ru-RU" sz="1600" b="1" dirty="0">
              <a:cs typeface="Times New Roman" panose="02020603050405020304" pitchFamily="18" charset="0"/>
            </a:endParaRPr>
          </a:p>
          <a:p>
            <a:pPr marL="0" indent="0" algn="just" eaLnBrk="0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>
                <a:solidFill>
                  <a:schemeClr val="dk1"/>
                </a:solidFill>
              </a:rPr>
              <a:t>Обеспечение природным газом южных регионов РК, экспортные поставки газа в Китай, обеспечение энергетической безопасности </a:t>
            </a:r>
            <a:r>
              <a:rPr lang="ru-RU" sz="1600" dirty="0" smtClean="0">
                <a:solidFill>
                  <a:schemeClr val="dk1"/>
                </a:solidFill>
              </a:rPr>
              <a:t>РК</a:t>
            </a:r>
            <a:r>
              <a:rPr lang="ru-RU" sz="1600" dirty="0">
                <a:solidFill>
                  <a:schemeClr val="dk1"/>
                </a:solidFill>
              </a:rPr>
              <a:t>.</a:t>
            </a:r>
            <a:endParaRPr lang="ru-RU" sz="1600" dirty="0" smtClean="0">
              <a:solidFill>
                <a:schemeClr val="dk1"/>
              </a:solidFill>
            </a:endParaRPr>
          </a:p>
          <a:p>
            <a:pPr marL="0" indent="0" algn="just" eaLnBrk="0" hangingPunc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>
              <a:solidFill>
                <a:schemeClr val="dk1"/>
              </a:solidFill>
            </a:endParaRPr>
          </a:p>
          <a:p>
            <a:pPr marL="0" indent="0" algn="just" eaLnBrk="0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 smtClean="0">
                <a:cs typeface="Times New Roman" panose="02020603050405020304" pitchFamily="18" charset="0"/>
              </a:rPr>
              <a:t>Участники проекта:</a:t>
            </a:r>
            <a:endParaRPr lang="ru-RU" sz="1600" b="1" dirty="0">
              <a:cs typeface="Times New Roman" panose="02020603050405020304" pitchFamily="18" charset="0"/>
            </a:endParaRPr>
          </a:p>
          <a:p>
            <a:pPr marL="550863" indent="-285750" algn="just" eaLnBrk="0" hangingPunct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kumimoji="1" lang="ru-RU" sz="1600" dirty="0" smtClean="0">
                <a:solidFill>
                  <a:srgbClr val="000000"/>
                </a:solidFill>
              </a:rPr>
              <a:t>18 </a:t>
            </a:r>
            <a:r>
              <a:rPr kumimoji="1" lang="ru-RU" sz="1600" dirty="0">
                <a:solidFill>
                  <a:srgbClr val="000000"/>
                </a:solidFill>
              </a:rPr>
              <a:t>августа 2007 </a:t>
            </a:r>
            <a:r>
              <a:rPr kumimoji="1" lang="ru-RU" sz="1600" dirty="0" smtClean="0">
                <a:solidFill>
                  <a:srgbClr val="000000"/>
                </a:solidFill>
              </a:rPr>
              <a:t>года подписано Соглашение </a:t>
            </a:r>
            <a:r>
              <a:rPr kumimoji="1" lang="ru-RU" sz="1600" dirty="0">
                <a:solidFill>
                  <a:srgbClr val="000000"/>
                </a:solidFill>
              </a:rPr>
              <a:t>между Правительством РК и Китайской Народной Республики о сотрудничестве в строительстве и эксплуатации газопровода </a:t>
            </a:r>
            <a:r>
              <a:rPr kumimoji="1" lang="ru-RU" sz="1600" dirty="0" smtClean="0">
                <a:solidFill>
                  <a:srgbClr val="000000"/>
                </a:solidFill>
              </a:rPr>
              <a:t>Казахстан-Китай,</a:t>
            </a:r>
          </a:p>
          <a:p>
            <a:pPr marL="550863" indent="-285750" algn="just" eaLnBrk="0" hangingPunct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kumimoji="1" lang="ru-RU" altLang="ru-RU" sz="1600" dirty="0" smtClean="0">
                <a:solidFill>
                  <a:srgbClr val="000000"/>
                </a:solidFill>
              </a:rPr>
              <a:t>18 </a:t>
            </a:r>
            <a:r>
              <a:rPr kumimoji="1" lang="ru-RU" altLang="ru-RU" sz="1600" dirty="0">
                <a:solidFill>
                  <a:srgbClr val="000000"/>
                </a:solidFill>
              </a:rPr>
              <a:t>января 2011 </a:t>
            </a:r>
            <a:r>
              <a:rPr kumimoji="1" lang="ru-RU" altLang="ru-RU" sz="1600" dirty="0" smtClean="0">
                <a:solidFill>
                  <a:srgbClr val="000000"/>
                </a:solidFill>
              </a:rPr>
              <a:t>года</a:t>
            </a:r>
            <a:r>
              <a:rPr kumimoji="1" lang="ru-RU" sz="1600" dirty="0" smtClean="0">
                <a:solidFill>
                  <a:srgbClr val="000000"/>
                </a:solidFill>
              </a:rPr>
              <a:t> </a:t>
            </a:r>
            <a:r>
              <a:rPr kumimoji="1" lang="ru-RU" sz="1600" dirty="0">
                <a:solidFill>
                  <a:srgbClr val="000000"/>
                </a:solidFill>
              </a:rPr>
              <a:t>АО «</a:t>
            </a:r>
            <a:r>
              <a:rPr kumimoji="1" lang="ru-RU" sz="1600" dirty="0" err="1">
                <a:solidFill>
                  <a:srgbClr val="000000"/>
                </a:solidFill>
              </a:rPr>
              <a:t>КазТрансГаз</a:t>
            </a:r>
            <a:r>
              <a:rPr kumimoji="1" lang="ru-RU" sz="1600" dirty="0">
                <a:solidFill>
                  <a:srgbClr val="000000"/>
                </a:solidFill>
              </a:rPr>
              <a:t>» </a:t>
            </a:r>
            <a:r>
              <a:rPr kumimoji="1" lang="ru-RU" sz="1600" dirty="0" smtClean="0">
                <a:solidFill>
                  <a:srgbClr val="000000"/>
                </a:solidFill>
              </a:rPr>
              <a:t>(50%) </a:t>
            </a:r>
            <a:r>
              <a:rPr kumimoji="1" lang="ru-RU" sz="1600" dirty="0">
                <a:solidFill>
                  <a:srgbClr val="000000"/>
                </a:solidFill>
              </a:rPr>
              <a:t>и </a:t>
            </a:r>
            <a:r>
              <a:rPr kumimoji="1" lang="ru-RU" sz="1600" dirty="0" err="1" smtClean="0">
                <a:solidFill>
                  <a:srgbClr val="000000"/>
                </a:solidFill>
              </a:rPr>
              <a:t>Trans-Asia</a:t>
            </a:r>
            <a:r>
              <a:rPr kumimoji="1" lang="ru-RU" sz="1600" dirty="0" smtClean="0">
                <a:solidFill>
                  <a:srgbClr val="000000"/>
                </a:solidFill>
              </a:rPr>
              <a:t> </a:t>
            </a:r>
            <a:r>
              <a:rPr kumimoji="1" lang="ru-RU" sz="1600" dirty="0" err="1">
                <a:solidFill>
                  <a:srgbClr val="000000"/>
                </a:solidFill>
              </a:rPr>
              <a:t>Gas</a:t>
            </a:r>
            <a:r>
              <a:rPr kumimoji="1" lang="ru-RU" sz="1600" dirty="0">
                <a:solidFill>
                  <a:srgbClr val="000000"/>
                </a:solidFill>
              </a:rPr>
              <a:t> </a:t>
            </a:r>
            <a:r>
              <a:rPr kumimoji="1" lang="ru-RU" sz="1600" dirty="0" err="1">
                <a:solidFill>
                  <a:srgbClr val="000000"/>
                </a:solidFill>
              </a:rPr>
              <a:t>Pipeline</a:t>
            </a:r>
            <a:r>
              <a:rPr kumimoji="1" lang="ru-RU" sz="1600" dirty="0">
                <a:solidFill>
                  <a:srgbClr val="000000"/>
                </a:solidFill>
              </a:rPr>
              <a:t> </a:t>
            </a:r>
            <a:r>
              <a:rPr kumimoji="1" lang="ru-RU" sz="1600" dirty="0" err="1">
                <a:solidFill>
                  <a:srgbClr val="000000"/>
                </a:solidFill>
              </a:rPr>
              <a:t>Co</a:t>
            </a:r>
            <a:r>
              <a:rPr kumimoji="1" lang="ru-RU" sz="1600" dirty="0">
                <a:solidFill>
                  <a:srgbClr val="000000"/>
                </a:solidFill>
              </a:rPr>
              <a:t> </a:t>
            </a:r>
            <a:r>
              <a:rPr kumimoji="1" lang="ru-RU" sz="1600" dirty="0" err="1">
                <a:solidFill>
                  <a:srgbClr val="000000"/>
                </a:solidFill>
              </a:rPr>
              <a:t>Ltd</a:t>
            </a:r>
            <a:r>
              <a:rPr kumimoji="1" lang="ru-RU" sz="1600" dirty="0">
                <a:solidFill>
                  <a:srgbClr val="000000"/>
                </a:solidFill>
              </a:rPr>
              <a:t> </a:t>
            </a:r>
            <a:r>
              <a:rPr kumimoji="1" lang="ru-RU" sz="1600" dirty="0" smtClean="0">
                <a:solidFill>
                  <a:srgbClr val="000000"/>
                </a:solidFill>
              </a:rPr>
              <a:t>(50%)</a:t>
            </a:r>
            <a:r>
              <a:rPr kumimoji="1" lang="en-US" altLang="ru-RU" sz="1600" dirty="0" smtClean="0">
                <a:solidFill>
                  <a:srgbClr val="000000"/>
                </a:solidFill>
              </a:rPr>
              <a:t> </a:t>
            </a:r>
            <a:r>
              <a:rPr kumimoji="1" lang="ru-RU" altLang="ru-RU" sz="1600" dirty="0">
                <a:solidFill>
                  <a:srgbClr val="000000"/>
                </a:solidFill>
              </a:rPr>
              <a:t>создано ТОО «Газопровод Бейнеу-Шымкент» (далее – Товарищество</a:t>
            </a:r>
            <a:r>
              <a:rPr kumimoji="1" lang="ru-RU" altLang="ru-RU" sz="1600" dirty="0" smtClean="0">
                <a:solidFill>
                  <a:srgbClr val="000000"/>
                </a:solidFill>
              </a:rPr>
              <a:t>).</a:t>
            </a:r>
            <a:endParaRPr kumimoji="1" lang="en-US" altLang="ru-RU" sz="1600" dirty="0">
              <a:solidFill>
                <a:srgbClr val="000000"/>
              </a:solidFill>
            </a:endParaRPr>
          </a:p>
          <a:p>
            <a:pPr marL="446088" indent="-180975" algn="just" eaLnBrk="0" hangingPunct="0">
              <a:spcBef>
                <a:spcPts val="0"/>
              </a:spcBef>
              <a:spcAft>
                <a:spcPts val="600"/>
              </a:spcAft>
            </a:pPr>
            <a:endParaRPr kumimoji="1" lang="ru-RU" sz="1600" dirty="0">
              <a:solidFill>
                <a:srgbClr val="000000"/>
              </a:solidFill>
            </a:endParaRPr>
          </a:p>
          <a:p>
            <a:pPr marL="0" lvl="0" indent="0" algn="just" eaLnBrk="0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 smtClean="0">
                <a:cs typeface="Times New Roman" panose="02020603050405020304" pitchFamily="18" charset="0"/>
              </a:rPr>
              <a:t>Ресурсная </a:t>
            </a:r>
            <a:r>
              <a:rPr lang="ru-RU" sz="1600" b="1" dirty="0">
                <a:cs typeface="Times New Roman" panose="02020603050405020304" pitchFamily="18" charset="0"/>
              </a:rPr>
              <a:t>база </a:t>
            </a:r>
            <a:r>
              <a:rPr lang="ru-RU" sz="1600" b="1" dirty="0" smtClean="0">
                <a:cs typeface="Times New Roman" panose="02020603050405020304" pitchFamily="18" charset="0"/>
              </a:rPr>
              <a:t>проекта:</a:t>
            </a:r>
            <a:endParaRPr lang="ru-RU" sz="1600" b="1" dirty="0">
              <a:cs typeface="Times New Roman" panose="02020603050405020304" pitchFamily="18" charset="0"/>
            </a:endParaRPr>
          </a:p>
          <a:p>
            <a:pPr marL="0" indent="0" algn="just" eaLnBrk="0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>
                <a:solidFill>
                  <a:schemeClr val="dk1"/>
                </a:solidFill>
              </a:rPr>
              <a:t>Западная и Актюбинская группы </a:t>
            </a:r>
            <a:r>
              <a:rPr lang="ru-RU" sz="1600" dirty="0" smtClean="0">
                <a:solidFill>
                  <a:schemeClr val="dk1"/>
                </a:solidFill>
              </a:rPr>
              <a:t>месторождений.</a:t>
            </a:r>
          </a:p>
          <a:p>
            <a:pPr marL="0" indent="0" algn="just" eaLnBrk="0" hangingPunct="0">
              <a:spcBef>
                <a:spcPts val="0"/>
              </a:spcBef>
              <a:spcAft>
                <a:spcPts val="600"/>
              </a:spcAft>
              <a:buNone/>
            </a:pPr>
            <a:endParaRPr lang="ru-RU" sz="1600" dirty="0" smtClean="0">
              <a:solidFill>
                <a:schemeClr val="dk1"/>
              </a:solidFill>
            </a:endParaRPr>
          </a:p>
          <a:p>
            <a:pPr marL="0" indent="0" algn="just" eaLnBrk="0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 smtClean="0">
                <a:cs typeface="Times New Roman" panose="02020603050405020304" pitchFamily="18" charset="0"/>
              </a:rPr>
              <a:t>Место </a:t>
            </a:r>
            <a:r>
              <a:rPr lang="ru-RU" sz="1600" b="1" dirty="0">
                <a:cs typeface="Times New Roman" panose="02020603050405020304" pitchFamily="18" charset="0"/>
              </a:rPr>
              <a:t>реализации </a:t>
            </a:r>
            <a:r>
              <a:rPr lang="ru-RU" sz="1600" b="1" dirty="0" smtClean="0">
                <a:cs typeface="Times New Roman" panose="02020603050405020304" pitchFamily="18" charset="0"/>
              </a:rPr>
              <a:t>проекта:</a:t>
            </a:r>
            <a:endParaRPr lang="ru-RU" sz="1600" b="1" dirty="0">
              <a:cs typeface="Times New Roman" panose="02020603050405020304" pitchFamily="18" charset="0"/>
            </a:endParaRPr>
          </a:p>
          <a:p>
            <a:pPr marL="0" indent="0" algn="just" eaLnBrk="0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err="1">
                <a:solidFill>
                  <a:schemeClr val="dk1"/>
                </a:solidFill>
              </a:rPr>
              <a:t>Мангистауская</a:t>
            </a:r>
            <a:r>
              <a:rPr lang="ru-RU" sz="1600" dirty="0">
                <a:solidFill>
                  <a:schemeClr val="dk1"/>
                </a:solidFill>
              </a:rPr>
              <a:t>, Актюбинская, </a:t>
            </a:r>
            <a:r>
              <a:rPr lang="ru-RU" sz="1600" dirty="0" err="1">
                <a:solidFill>
                  <a:schemeClr val="dk1"/>
                </a:solidFill>
              </a:rPr>
              <a:t>Кызылординская</a:t>
            </a:r>
            <a:r>
              <a:rPr lang="ru-RU" sz="1600" dirty="0">
                <a:solidFill>
                  <a:schemeClr val="dk1"/>
                </a:solidFill>
              </a:rPr>
              <a:t> и </a:t>
            </a:r>
            <a:r>
              <a:rPr lang="ru-RU" sz="1600" dirty="0" smtClean="0">
                <a:solidFill>
                  <a:schemeClr val="dk1"/>
                </a:solidFill>
              </a:rPr>
              <a:t>Туркестанская области.</a:t>
            </a:r>
            <a:endParaRPr lang="ru-RU" sz="1600" dirty="0">
              <a:solidFill>
                <a:schemeClr val="dk1"/>
              </a:solidFill>
            </a:endParaRPr>
          </a:p>
          <a:p>
            <a:pPr marL="0" indent="0" algn="just" eaLnBrk="0" hangingPunct="0">
              <a:spcBef>
                <a:spcPts val="0"/>
              </a:spcBef>
              <a:spcAft>
                <a:spcPts val="600"/>
              </a:spcAft>
              <a:buNone/>
            </a:pPr>
            <a:endParaRPr kumimoji="1" lang="en-US" sz="1600" dirty="0" smtClean="0">
              <a:solidFill>
                <a:srgbClr val="000000"/>
              </a:solidFill>
            </a:endParaRPr>
          </a:p>
          <a:p>
            <a:pPr marL="0" indent="444500" algn="just" eaLnBrk="0" hangingPunct="0">
              <a:spcBef>
                <a:spcPts val="0"/>
              </a:spcBef>
              <a:spcAft>
                <a:spcPts val="600"/>
              </a:spcAft>
            </a:pPr>
            <a:endParaRPr kumimoji="1" lang="en-US" sz="1600" dirty="0">
              <a:solidFill>
                <a:srgbClr val="000000"/>
              </a:solidFill>
            </a:endParaRPr>
          </a:p>
          <a:p>
            <a:pPr marL="0" indent="444500" algn="just" eaLnBrk="0" hangingPunct="0">
              <a:spcBef>
                <a:spcPts val="0"/>
              </a:spcBef>
              <a:spcAft>
                <a:spcPts val="600"/>
              </a:spcAft>
            </a:pPr>
            <a:endParaRPr kumimoji="1" lang="en-US" altLang="ru-RU" sz="1600" dirty="0" smtClean="0">
              <a:solidFill>
                <a:srgbClr val="000000"/>
              </a:solidFill>
            </a:endParaRPr>
          </a:p>
          <a:p>
            <a:pPr marL="0" indent="444500" algn="just" eaLnBrk="0" hangingPunct="0">
              <a:spcBef>
                <a:spcPts val="0"/>
              </a:spcBef>
            </a:pPr>
            <a:endParaRPr kumimoji="1" lang="en-US" altLang="ru-RU" sz="1600" dirty="0">
              <a:solidFill>
                <a:srgbClr val="000000"/>
              </a:solidFill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kumimoji="1" lang="ru-RU" sz="1600" dirty="0">
              <a:solidFill>
                <a:srgbClr val="000000"/>
              </a:solidFill>
            </a:endParaRPr>
          </a:p>
          <a:p>
            <a:pPr marL="0" indent="450000" algn="just" eaLnBrk="0" hangingPunct="0">
              <a:spcBef>
                <a:spcPts val="0"/>
              </a:spcBef>
              <a:buNone/>
            </a:pPr>
            <a:r>
              <a:rPr kumimoji="1" lang="ru-RU" sz="1600" dirty="0" smtClean="0">
                <a:solidFill>
                  <a:srgbClr val="000000"/>
                </a:solidFill>
              </a:rPr>
              <a:t>	</a:t>
            </a:r>
          </a:p>
          <a:p>
            <a:pPr marL="0" indent="450000" algn="just" eaLnBrk="0" hangingPunct="0">
              <a:spcBef>
                <a:spcPts val="0"/>
              </a:spcBef>
              <a:buNone/>
            </a:pPr>
            <a:endParaRPr kumimoji="1" lang="en-US" altLang="ru-RU" sz="1600" dirty="0">
              <a:solidFill>
                <a:srgbClr val="00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1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6"/>
          <p:cNvSpPr>
            <a:spLocks noChangeShapeType="1"/>
          </p:cNvSpPr>
          <p:nvPr/>
        </p:nvSpPr>
        <p:spPr bwMode="auto">
          <a:xfrm>
            <a:off x="0" y="714375"/>
            <a:ext cx="9144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003301" y="115889"/>
            <a:ext cx="7453312" cy="5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00050" indent="-4000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Достижения и </a:t>
            </a:r>
            <a:r>
              <a:rPr lang="ru-RU" alt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ключевые </a:t>
            </a:r>
            <a:r>
              <a:rPr lang="ru-RU" altLang="ru-RU" sz="24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события за 201</a:t>
            </a:r>
            <a:r>
              <a:rPr lang="en-US" altLang="ru-RU" sz="24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8</a:t>
            </a:r>
            <a:r>
              <a:rPr lang="ru-RU" altLang="ru-RU" sz="24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год</a:t>
            </a:r>
          </a:p>
        </p:txBody>
      </p:sp>
      <p:sp>
        <p:nvSpPr>
          <p:cNvPr id="6150" name="Прямоугольник 1"/>
          <p:cNvSpPr>
            <a:spLocks noChangeArrowheads="1"/>
          </p:cNvSpPr>
          <p:nvPr/>
        </p:nvSpPr>
        <p:spPr bwMode="auto">
          <a:xfrm>
            <a:off x="176213" y="908050"/>
            <a:ext cx="8280400" cy="518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altLang="ru-RU" sz="1800" dirty="0">
                <a:latin typeface="+mj-lt"/>
                <a:cs typeface="Times New Roman" panose="02020603050405020304" pitchFamily="18" charset="0"/>
              </a:rPr>
              <a:t>В январе 2018 года подписаны акты окончательной приемки по строительству линейной части по 1 и 2 Этапам по </a:t>
            </a:r>
            <a:r>
              <a:rPr lang="en-US" altLang="ru-RU" sz="1800" dirty="0">
                <a:latin typeface="+mj-lt"/>
                <a:cs typeface="Times New Roman" panose="02020603050405020304" pitchFamily="18" charset="0"/>
              </a:rPr>
              <a:t>EPC </a:t>
            </a:r>
            <a:r>
              <a:rPr lang="ru-RU" altLang="ru-RU" sz="1800" dirty="0">
                <a:latin typeface="+mj-lt"/>
                <a:cs typeface="Times New Roman" panose="02020603050405020304" pitchFamily="18" charset="0"/>
              </a:rPr>
              <a:t>контрактам с АО «НГСК </a:t>
            </a:r>
            <a:r>
              <a:rPr lang="ru-RU" altLang="ru-RU" sz="1800" dirty="0" err="1">
                <a:latin typeface="+mj-lt"/>
                <a:cs typeface="Times New Roman" panose="02020603050405020304" pitchFamily="18" charset="0"/>
              </a:rPr>
              <a:t>КазСтройСервис</a:t>
            </a:r>
            <a:r>
              <a:rPr lang="ru-RU" altLang="ru-RU" sz="1800" dirty="0">
                <a:latin typeface="+mj-lt"/>
                <a:cs typeface="Times New Roman" panose="02020603050405020304" pitchFamily="18" charset="0"/>
              </a:rPr>
              <a:t>» и ТОО «ЧППЛБ-</a:t>
            </a:r>
            <a:r>
              <a:rPr lang="ru-RU" altLang="ru-RU" sz="1800" dirty="0" err="1">
                <a:latin typeface="+mj-lt"/>
                <a:cs typeface="Times New Roman" panose="02020603050405020304" pitchFamily="18" charset="0"/>
              </a:rPr>
              <a:t>Казазстан</a:t>
            </a:r>
            <a:r>
              <a:rPr lang="ru-RU" altLang="ru-RU" sz="1800" dirty="0">
                <a:latin typeface="+mj-lt"/>
                <a:cs typeface="Times New Roman" panose="02020603050405020304" pitchFamily="18" charset="0"/>
              </a:rPr>
              <a:t>»;</a:t>
            </a:r>
            <a:endParaRPr lang="en-US" altLang="ru-RU" sz="1800" dirty="0">
              <a:latin typeface="+mj-lt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altLang="ru-RU" sz="1800" dirty="0">
                <a:latin typeface="+mj-lt"/>
                <a:cs typeface="Times New Roman" panose="02020603050405020304" pitchFamily="18" charset="0"/>
              </a:rPr>
              <a:t>В сентябре 2018 года подписан акт окончательной приемки КС и ВП «</a:t>
            </a:r>
            <a:r>
              <a:rPr lang="ru-RU" altLang="ru-RU" sz="1800" dirty="0" err="1">
                <a:latin typeface="+mj-lt"/>
                <a:cs typeface="Times New Roman" panose="02020603050405020304" pitchFamily="18" charset="0"/>
              </a:rPr>
              <a:t>Бозой</a:t>
            </a:r>
            <a:r>
              <a:rPr lang="ru-RU" altLang="ru-RU" sz="1800" dirty="0">
                <a:latin typeface="+mj-lt"/>
                <a:cs typeface="Times New Roman" panose="02020603050405020304" pitchFamily="18" charset="0"/>
              </a:rPr>
              <a:t>»  по </a:t>
            </a:r>
            <a:r>
              <a:rPr lang="en-US" altLang="ru-RU" sz="1800" dirty="0">
                <a:latin typeface="+mj-lt"/>
                <a:cs typeface="Times New Roman" panose="02020603050405020304" pitchFamily="18" charset="0"/>
              </a:rPr>
              <a:t>EPC </a:t>
            </a:r>
            <a:r>
              <a:rPr lang="ru-RU" altLang="ru-RU" sz="1800" dirty="0">
                <a:latin typeface="+mj-lt"/>
                <a:cs typeface="Times New Roman" panose="02020603050405020304" pitchFamily="18" charset="0"/>
              </a:rPr>
              <a:t>контракту с ТОО «Дочерняя организация китайской нефтяной инженерно-строительной группы»;</a:t>
            </a:r>
            <a:endParaRPr lang="en-US" altLang="ru-RU" sz="1800" dirty="0">
              <a:latin typeface="+mj-lt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altLang="ru-RU" sz="1800" dirty="0">
                <a:latin typeface="+mj-lt"/>
                <a:cs typeface="Times New Roman" panose="02020603050405020304" pitchFamily="18" charset="0"/>
              </a:rPr>
              <a:t>Проектными институтами АО «КИНГ» и CPPE разработан ТЭР «Увеличение пропускной способности МГ ББШ до 15 млрд.м3/год»</a:t>
            </a:r>
            <a:r>
              <a:rPr lang="en-US" altLang="ru-RU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latin typeface="+mj-lt"/>
                <a:cs typeface="Times New Roman" panose="02020603050405020304" pitchFamily="18" charset="0"/>
              </a:rPr>
              <a:t>в соответствии с трёхсторонним соглашением №2018/BSGP/PMT-122, подписанным 24 сентября 2018 года между Товариществом, АО «КИНГ» и </a:t>
            </a:r>
            <a:r>
              <a:rPr lang="en-US" altLang="ru-RU" sz="1800" dirty="0">
                <a:latin typeface="+mj-lt"/>
                <a:cs typeface="Times New Roman" panose="02020603050405020304" pitchFamily="18" charset="0"/>
              </a:rPr>
              <a:t>CPPE</a:t>
            </a:r>
            <a:r>
              <a:rPr lang="ru-RU" altLang="ru-RU" sz="1800" dirty="0">
                <a:latin typeface="+mj-lt"/>
                <a:cs typeface="Times New Roman" panose="02020603050405020304" pitchFamily="18" charset="0"/>
              </a:rPr>
              <a:t>;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altLang="ru-RU" sz="1800" dirty="0">
                <a:latin typeface="+mj-lt"/>
                <a:cs typeface="Times New Roman" panose="02020603050405020304" pitchFamily="18" charset="0"/>
              </a:rPr>
              <a:t>Разработано и направлено на согласование Учредителям Товарищества Техническое задание на проектирование (Базовый проект) Проект строительства газопровода Бейнеу-</a:t>
            </a:r>
            <a:r>
              <a:rPr lang="ru-RU" altLang="ru-RU" sz="1800" dirty="0" err="1">
                <a:latin typeface="+mj-lt"/>
                <a:cs typeface="Times New Roman" panose="02020603050405020304" pitchFamily="18" charset="0"/>
              </a:rPr>
              <a:t>Бозой</a:t>
            </a:r>
            <a:r>
              <a:rPr lang="ru-RU" altLang="ru-RU" sz="1800" dirty="0">
                <a:latin typeface="+mj-lt"/>
                <a:cs typeface="Times New Roman" panose="02020603050405020304" pitchFamily="18" charset="0"/>
              </a:rPr>
              <a:t>-Шымкент. 3 Этап. «Увеличение пропускной способности МГ ББШ до 15 млрд. м3/год»;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altLang="ru-RU" sz="18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Произведено досрочное погашение ОД перед </a:t>
            </a:r>
            <a:r>
              <a:rPr lang="en-US" altLang="ru-RU" sz="18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CDB</a:t>
            </a:r>
            <a:r>
              <a:rPr lang="ru-RU" altLang="ru-RU" sz="18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– 53 млн. долларов США.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altLang="ru-RU" sz="18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Произведено досрочное погашение ОД и процентов по займу КТГ – 8 536 </a:t>
            </a:r>
            <a:r>
              <a:rPr lang="ru-RU" altLang="ru-RU" sz="1800" dirty="0" err="1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млн.тг</a:t>
            </a:r>
            <a:r>
              <a:rPr lang="en-US" altLang="ru-RU" sz="18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sz="18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(ОД </a:t>
            </a:r>
            <a:r>
              <a:rPr lang="ru-RU" altLang="ru-RU" sz="18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– </a:t>
            </a:r>
            <a:r>
              <a:rPr lang="ru-RU" altLang="ru-RU" sz="18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4 </a:t>
            </a:r>
            <a:r>
              <a:rPr lang="ru-RU" altLang="ru-RU" sz="18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239 </a:t>
            </a:r>
            <a:r>
              <a:rPr lang="ru-RU" altLang="ru-RU" sz="180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млн.т.г</a:t>
            </a:r>
            <a:r>
              <a:rPr lang="ru-RU" altLang="ru-RU" sz="18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. и % – 4 297 </a:t>
            </a:r>
            <a:r>
              <a:rPr lang="ru-RU" altLang="ru-RU" sz="180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млн.тг</a:t>
            </a:r>
            <a:r>
              <a:rPr lang="ru-RU" altLang="ru-RU" sz="18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.);</a:t>
            </a:r>
            <a:endParaRPr lang="ru-RU" altLang="ru-RU" sz="18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64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5"/>
          <p:cNvGrpSpPr>
            <a:grpSpLocks/>
          </p:cNvGrpSpPr>
          <p:nvPr/>
        </p:nvGrpSpPr>
        <p:grpSpPr bwMode="auto">
          <a:xfrm>
            <a:off x="46108" y="754090"/>
            <a:ext cx="9067800" cy="5915269"/>
            <a:chOff x="48" y="736"/>
            <a:chExt cx="5664" cy="3429"/>
          </a:xfrm>
        </p:grpSpPr>
        <p:pic>
          <p:nvPicPr>
            <p:cNvPr id="3402" name="Picture 4" descr="Карта ББШ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736"/>
              <a:ext cx="5664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 Box 5"/>
            <p:cNvSpPr txBox="1">
              <a:spLocks noChangeArrowheads="1"/>
            </p:cNvSpPr>
            <p:nvPr/>
          </p:nvSpPr>
          <p:spPr bwMode="auto">
            <a:xfrm>
              <a:off x="521" y="799"/>
              <a:ext cx="12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srgbClr val="5F5F5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А К Т Ю Б И Н С К А Я </a:t>
              </a:r>
            </a:p>
            <a:p>
              <a:pPr algn="ctr">
                <a:defRPr/>
              </a:pPr>
              <a:r>
                <a:rPr lang="ru-RU" sz="1200" b="1" dirty="0">
                  <a:solidFill>
                    <a:srgbClr val="5F5F5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О Б Л А С Т Ь</a:t>
              </a:r>
            </a:p>
          </p:txBody>
        </p:sp>
        <p:sp>
          <p:nvSpPr>
            <p:cNvPr id="3" name="Text Box 6"/>
            <p:cNvSpPr txBox="1">
              <a:spLocks noChangeArrowheads="1"/>
            </p:cNvSpPr>
            <p:nvPr/>
          </p:nvSpPr>
          <p:spPr bwMode="auto">
            <a:xfrm rot="-5042948">
              <a:off x="-619" y="2720"/>
              <a:ext cx="16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srgbClr val="5F5F5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М А Н Г И С Т А У С К А Я </a:t>
              </a:r>
            </a:p>
            <a:p>
              <a:pPr algn="ctr">
                <a:defRPr/>
              </a:pPr>
              <a:r>
                <a:rPr lang="ru-RU" sz="1200" b="1" dirty="0">
                  <a:solidFill>
                    <a:srgbClr val="5F5F5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О Б Л А С Т Ь</a:t>
              </a:r>
            </a:p>
          </p:txBody>
        </p:sp>
      </p:grpSp>
      <p:sp>
        <p:nvSpPr>
          <p:cNvPr id="3075" name="Freeform 11"/>
          <p:cNvSpPr>
            <a:spLocks/>
          </p:cNvSpPr>
          <p:nvPr/>
        </p:nvSpPr>
        <p:spPr bwMode="auto">
          <a:xfrm>
            <a:off x="3738563" y="1844675"/>
            <a:ext cx="4762500" cy="3743325"/>
          </a:xfrm>
          <a:custGeom>
            <a:avLst/>
            <a:gdLst>
              <a:gd name="T0" fmla="*/ 0 w 500"/>
              <a:gd name="T1" fmla="*/ 0 h 393"/>
              <a:gd name="T2" fmla="*/ 2147483647 w 500"/>
              <a:gd name="T3" fmla="*/ 2147483647 h 393"/>
              <a:gd name="T4" fmla="*/ 2147483647 w 500"/>
              <a:gd name="T5" fmla="*/ 2147483647 h 393"/>
              <a:gd name="T6" fmla="*/ 2147483647 w 500"/>
              <a:gd name="T7" fmla="*/ 2147483647 h 393"/>
              <a:gd name="T8" fmla="*/ 2147483647 w 500"/>
              <a:gd name="T9" fmla="*/ 2147483647 h 393"/>
              <a:gd name="T10" fmla="*/ 2147483647 w 500"/>
              <a:gd name="T11" fmla="*/ 2147483647 h 393"/>
              <a:gd name="T12" fmla="*/ 2147483647 w 500"/>
              <a:gd name="T13" fmla="*/ 2147483647 h 393"/>
              <a:gd name="T14" fmla="*/ 2147483647 w 500"/>
              <a:gd name="T15" fmla="*/ 2147483647 h 393"/>
              <a:gd name="T16" fmla="*/ 2147483647 w 500"/>
              <a:gd name="T17" fmla="*/ 2147483647 h 393"/>
              <a:gd name="T18" fmla="*/ 2147483647 w 500"/>
              <a:gd name="T19" fmla="*/ 2147483647 h 393"/>
              <a:gd name="T20" fmla="*/ 2147483647 w 500"/>
              <a:gd name="T21" fmla="*/ 2147483647 h 393"/>
              <a:gd name="T22" fmla="*/ 2147483647 w 500"/>
              <a:gd name="T23" fmla="*/ 2147483647 h 393"/>
              <a:gd name="T24" fmla="*/ 2147483647 w 500"/>
              <a:gd name="T25" fmla="*/ 2147483647 h 393"/>
              <a:gd name="T26" fmla="*/ 2147483647 w 500"/>
              <a:gd name="T27" fmla="*/ 2147483647 h 393"/>
              <a:gd name="T28" fmla="*/ 2147483647 w 500"/>
              <a:gd name="T29" fmla="*/ 2147483647 h 393"/>
              <a:gd name="T30" fmla="*/ 2147483647 w 500"/>
              <a:gd name="T31" fmla="*/ 2147483647 h 393"/>
              <a:gd name="T32" fmla="*/ 2147483647 w 500"/>
              <a:gd name="T33" fmla="*/ 2147483647 h 393"/>
              <a:gd name="T34" fmla="*/ 2147483647 w 500"/>
              <a:gd name="T35" fmla="*/ 2147483647 h 393"/>
              <a:gd name="T36" fmla="*/ 2147483647 w 500"/>
              <a:gd name="T37" fmla="*/ 2147483647 h 393"/>
              <a:gd name="T38" fmla="*/ 2147483647 w 500"/>
              <a:gd name="T39" fmla="*/ 2147483647 h 393"/>
              <a:gd name="T40" fmla="*/ 2147483647 w 500"/>
              <a:gd name="T41" fmla="*/ 2147483647 h 393"/>
              <a:gd name="T42" fmla="*/ 2147483647 w 500"/>
              <a:gd name="T43" fmla="*/ 2147483647 h 393"/>
              <a:gd name="T44" fmla="*/ 2147483647 w 500"/>
              <a:gd name="T45" fmla="*/ 2147483647 h 39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00"/>
              <a:gd name="T70" fmla="*/ 0 h 393"/>
              <a:gd name="T71" fmla="*/ 500 w 500"/>
              <a:gd name="T72" fmla="*/ 393 h 39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00" h="393">
                <a:moveTo>
                  <a:pt x="0" y="0"/>
                </a:moveTo>
                <a:lnTo>
                  <a:pt x="16" y="14"/>
                </a:lnTo>
                <a:lnTo>
                  <a:pt x="18" y="42"/>
                </a:lnTo>
                <a:lnTo>
                  <a:pt x="37" y="42"/>
                </a:lnTo>
                <a:lnTo>
                  <a:pt x="45" y="67"/>
                </a:lnTo>
                <a:lnTo>
                  <a:pt x="50" y="99"/>
                </a:lnTo>
                <a:lnTo>
                  <a:pt x="81" y="100"/>
                </a:lnTo>
                <a:lnTo>
                  <a:pt x="90" y="109"/>
                </a:lnTo>
                <a:lnTo>
                  <a:pt x="114" y="119"/>
                </a:lnTo>
                <a:lnTo>
                  <a:pt x="139" y="110"/>
                </a:lnTo>
                <a:lnTo>
                  <a:pt x="186" y="167"/>
                </a:lnTo>
                <a:lnTo>
                  <a:pt x="230" y="177"/>
                </a:lnTo>
                <a:lnTo>
                  <a:pt x="273" y="199"/>
                </a:lnTo>
                <a:lnTo>
                  <a:pt x="283" y="223"/>
                </a:lnTo>
                <a:lnTo>
                  <a:pt x="352" y="267"/>
                </a:lnTo>
                <a:lnTo>
                  <a:pt x="372" y="301"/>
                </a:lnTo>
                <a:lnTo>
                  <a:pt x="386" y="311"/>
                </a:lnTo>
                <a:lnTo>
                  <a:pt x="387" y="329"/>
                </a:lnTo>
                <a:lnTo>
                  <a:pt x="406" y="341"/>
                </a:lnTo>
                <a:lnTo>
                  <a:pt x="423" y="335"/>
                </a:lnTo>
                <a:lnTo>
                  <a:pt x="462" y="362"/>
                </a:lnTo>
                <a:lnTo>
                  <a:pt x="477" y="385"/>
                </a:lnTo>
                <a:lnTo>
                  <a:pt x="500" y="393"/>
                </a:lnTo>
              </a:path>
            </a:pathLst>
          </a:custGeom>
          <a:noFill/>
          <a:ln w="889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3400" name="Rectangle 35"/>
          <p:cNvSpPr>
            <a:spLocks noChangeArrowheads="1"/>
          </p:cNvSpPr>
          <p:nvPr/>
        </p:nvSpPr>
        <p:spPr bwMode="auto">
          <a:xfrm>
            <a:off x="5143005" y="3300418"/>
            <a:ext cx="188912" cy="161925"/>
          </a:xfrm>
          <a:prstGeom prst="rect">
            <a:avLst/>
          </a:prstGeom>
          <a:solidFill>
            <a:srgbClr val="FF0000"/>
          </a:solidFill>
          <a:ln w="635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cxnSp>
        <p:nvCxnSpPr>
          <p:cNvPr id="178" name="Прямая соединительная линия 177"/>
          <p:cNvCxnSpPr/>
          <p:nvPr/>
        </p:nvCxnSpPr>
        <p:spPr>
          <a:xfrm rot="16200000" flipV="1">
            <a:off x="321470" y="2964656"/>
            <a:ext cx="500062" cy="428625"/>
          </a:xfrm>
          <a:prstGeom prst="line">
            <a:avLst/>
          </a:prstGeom>
          <a:ln w="63500">
            <a:solidFill>
              <a:srgbClr val="E8A5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/>
          <p:cNvCxnSpPr/>
          <p:nvPr/>
        </p:nvCxnSpPr>
        <p:spPr>
          <a:xfrm flipH="1" flipV="1">
            <a:off x="96640" y="1844675"/>
            <a:ext cx="279667" cy="1084263"/>
          </a:xfrm>
          <a:prstGeom prst="line">
            <a:avLst/>
          </a:prstGeom>
          <a:ln w="63500">
            <a:solidFill>
              <a:srgbClr val="E8A5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Прямая соединительная линия 190"/>
          <p:cNvCxnSpPr/>
          <p:nvPr/>
        </p:nvCxnSpPr>
        <p:spPr>
          <a:xfrm>
            <a:off x="2164153" y="2245669"/>
            <a:ext cx="35719" cy="565150"/>
          </a:xfrm>
          <a:prstGeom prst="line">
            <a:avLst/>
          </a:prstGeom>
          <a:ln w="508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Прямая соединительная линия 193"/>
          <p:cNvCxnSpPr/>
          <p:nvPr/>
        </p:nvCxnSpPr>
        <p:spPr>
          <a:xfrm rot="5400000">
            <a:off x="1571625" y="3071813"/>
            <a:ext cx="928687" cy="357188"/>
          </a:xfrm>
          <a:prstGeom prst="line">
            <a:avLst/>
          </a:prstGeom>
          <a:ln w="508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Прямая соединительная линия 196"/>
          <p:cNvCxnSpPr/>
          <p:nvPr/>
        </p:nvCxnSpPr>
        <p:spPr>
          <a:xfrm rot="16200000" flipH="1">
            <a:off x="1357312" y="4214813"/>
            <a:ext cx="1071563" cy="71438"/>
          </a:xfrm>
          <a:prstGeom prst="line">
            <a:avLst/>
          </a:prstGeom>
          <a:ln w="508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Прямая соединительная линия 199"/>
          <p:cNvCxnSpPr/>
          <p:nvPr/>
        </p:nvCxnSpPr>
        <p:spPr>
          <a:xfrm rot="16200000" flipH="1">
            <a:off x="785813" y="3429000"/>
            <a:ext cx="928688" cy="928687"/>
          </a:xfrm>
          <a:prstGeom prst="line">
            <a:avLst/>
          </a:prstGeom>
          <a:ln w="63500">
            <a:solidFill>
              <a:srgbClr val="E8A5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Прямая соединительная линия 201"/>
          <p:cNvCxnSpPr/>
          <p:nvPr/>
        </p:nvCxnSpPr>
        <p:spPr>
          <a:xfrm rot="16200000" flipH="1">
            <a:off x="1607344" y="4464844"/>
            <a:ext cx="428625" cy="214313"/>
          </a:xfrm>
          <a:prstGeom prst="line">
            <a:avLst/>
          </a:prstGeom>
          <a:ln w="635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Прямая соединительная линия 209"/>
          <p:cNvCxnSpPr/>
          <p:nvPr/>
        </p:nvCxnSpPr>
        <p:spPr>
          <a:xfrm rot="16200000" flipV="1">
            <a:off x="1607344" y="1535906"/>
            <a:ext cx="928688" cy="142875"/>
          </a:xfrm>
          <a:prstGeom prst="line">
            <a:avLst/>
          </a:prstGeom>
          <a:ln w="508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Прямая соединительная линия 211"/>
          <p:cNvCxnSpPr/>
          <p:nvPr/>
        </p:nvCxnSpPr>
        <p:spPr>
          <a:xfrm flipV="1">
            <a:off x="7848600" y="5715001"/>
            <a:ext cx="866775" cy="349249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Прямая соединительная линия 213"/>
          <p:cNvCxnSpPr/>
          <p:nvPr/>
        </p:nvCxnSpPr>
        <p:spPr>
          <a:xfrm rot="5400000" flipH="1" flipV="1">
            <a:off x="8572500" y="5214938"/>
            <a:ext cx="642938" cy="500062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Прямая соединительная линия 217"/>
          <p:cNvCxnSpPr/>
          <p:nvPr/>
        </p:nvCxnSpPr>
        <p:spPr>
          <a:xfrm flipV="1">
            <a:off x="8715375" y="5715002"/>
            <a:ext cx="71438" cy="349248"/>
          </a:xfrm>
          <a:prstGeom prst="line">
            <a:avLst/>
          </a:prstGeom>
          <a:ln w="50800" cap="rnd">
            <a:solidFill>
              <a:srgbClr val="66006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Прямая соединительная линия 219"/>
          <p:cNvCxnSpPr/>
          <p:nvPr/>
        </p:nvCxnSpPr>
        <p:spPr>
          <a:xfrm rot="5400000" flipH="1" flipV="1">
            <a:off x="8786813" y="5357813"/>
            <a:ext cx="357187" cy="357187"/>
          </a:xfrm>
          <a:prstGeom prst="line">
            <a:avLst/>
          </a:prstGeom>
          <a:ln w="50800" cap="rnd">
            <a:solidFill>
              <a:srgbClr val="66006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4" name="Text Box 14"/>
          <p:cNvSpPr txBox="1">
            <a:spLocks noChangeArrowheads="1"/>
          </p:cNvSpPr>
          <p:nvPr/>
        </p:nvSpPr>
        <p:spPr bwMode="auto">
          <a:xfrm>
            <a:off x="906082" y="1905000"/>
            <a:ext cx="1075118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000" b="1" u="sng" dirty="0" smtClean="0">
                <a:solidFill>
                  <a:srgbClr val="000000"/>
                </a:solidFill>
              </a:rPr>
              <a:t>КС «Бозой»</a:t>
            </a:r>
          </a:p>
          <a:p>
            <a:pPr algn="ctr" eaLnBrk="1" hangingPunct="1"/>
            <a:r>
              <a:rPr lang="ru-RU" sz="800" b="1" i="1" u="sng" dirty="0" smtClean="0">
                <a:solidFill>
                  <a:srgbClr val="000000"/>
                </a:solidFill>
              </a:rPr>
              <a:t>ВП «Бозой»</a:t>
            </a:r>
          </a:p>
        </p:txBody>
      </p:sp>
      <p:sp>
        <p:nvSpPr>
          <p:cNvPr id="3125" name="Rectangle 35"/>
          <p:cNvSpPr>
            <a:spLocks noChangeArrowheads="1"/>
          </p:cNvSpPr>
          <p:nvPr/>
        </p:nvSpPr>
        <p:spPr bwMode="auto">
          <a:xfrm>
            <a:off x="7157523" y="4353810"/>
            <a:ext cx="188912" cy="161925"/>
          </a:xfrm>
          <a:prstGeom prst="rect">
            <a:avLst/>
          </a:prstGeom>
          <a:solidFill>
            <a:srgbClr val="FF0000"/>
          </a:solidFill>
          <a:ln w="635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60" name="Заголовок 1"/>
          <p:cNvSpPr txBox="1">
            <a:spLocks/>
          </p:cNvSpPr>
          <p:nvPr/>
        </p:nvSpPr>
        <p:spPr bwMode="auto">
          <a:xfrm>
            <a:off x="8009" y="0"/>
            <a:ext cx="91059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ea typeface="Arial Unicode MS" pitchFamily="34" charset="-128"/>
                <a:cs typeface="Calibri" pitchFamily="34" charset="0"/>
              </a:rPr>
              <a:t>Схема газопровода «Бейнеу-Бозой-Шымкент»</a:t>
            </a:r>
            <a:endParaRPr lang="ru-RU" sz="2400" b="1" dirty="0">
              <a:solidFill>
                <a:srgbClr val="002060"/>
              </a:solidFill>
              <a:ea typeface="Arial Unicode MS" pitchFamily="34" charset="-128"/>
              <a:cs typeface="Calibri" pitchFamily="34" charset="0"/>
            </a:endParaRPr>
          </a:p>
        </p:txBody>
      </p:sp>
      <p:sp useBgFill="1">
        <p:nvSpPr>
          <p:cNvPr id="165" name="Объект 2"/>
          <p:cNvSpPr txBox="1">
            <a:spLocks/>
          </p:cNvSpPr>
          <p:nvPr/>
        </p:nvSpPr>
        <p:spPr bwMode="auto">
          <a:xfrm>
            <a:off x="5606138" y="745501"/>
            <a:ext cx="3480594" cy="1879343"/>
          </a:xfrm>
          <a:prstGeom prst="rect">
            <a:avLst/>
          </a:prstGeom>
          <a:ln w="9525" cap="rnd" cmpd="dbl">
            <a:solidFill>
              <a:schemeClr val="accent1"/>
            </a:solidFill>
            <a:bevel/>
            <a:headEnd/>
            <a:tailEnd/>
          </a:ln>
          <a:effectLst>
            <a:outerShdw blurRad="63500" sx="102000" sy="102000" algn="ctr" rotWithShape="0">
              <a:srgbClr val="142F50">
                <a:alpha val="4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u="sng" dirty="0" smtClean="0">
                <a:solidFill>
                  <a:prstClr val="black"/>
                </a:solidFill>
              </a:rPr>
              <a:t>1 </a:t>
            </a:r>
            <a:r>
              <a:rPr lang="ru-RU" sz="1000" b="1" u="sng" dirty="0" smtClean="0">
                <a:solidFill>
                  <a:prstClr val="black"/>
                </a:solidFill>
                <a:cs typeface="Times New Roman" pitchFamily="18" charset="0"/>
              </a:rPr>
              <a:t>очередь. Участок «Бозой-Шымкент»:</a:t>
            </a:r>
          </a:p>
          <a:p>
            <a:r>
              <a:rPr lang="ru-RU" sz="1000" b="1" dirty="0" smtClean="0">
                <a:solidFill>
                  <a:prstClr val="black"/>
                </a:solidFill>
                <a:cs typeface="Times New Roman" pitchFamily="18" charset="0"/>
              </a:rPr>
              <a:t>      Пропускная способность – до 6 млрд.м3/год.</a:t>
            </a:r>
          </a:p>
          <a:p>
            <a:pPr algn="l"/>
            <a:endParaRPr lang="ru-RU" sz="10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l"/>
            <a:r>
              <a:rPr lang="ru-RU" sz="1000" dirty="0" smtClean="0">
                <a:solidFill>
                  <a:prstClr val="black"/>
                </a:solidFill>
                <a:cs typeface="Times New Roman" pitchFamily="18" charset="0"/>
              </a:rPr>
              <a:t>Протяжённость линейной части                   – 1143 км. </a:t>
            </a:r>
          </a:p>
          <a:p>
            <a:pPr algn="l"/>
            <a:r>
              <a:rPr lang="ru-RU" sz="1000" dirty="0" smtClean="0">
                <a:solidFill>
                  <a:prstClr val="black"/>
                </a:solidFill>
                <a:cs typeface="Times New Roman" pitchFamily="18" charset="0"/>
              </a:rPr>
              <a:t>Диаметр                                                               – 1067 мм. </a:t>
            </a:r>
          </a:p>
          <a:p>
            <a:pPr algn="l"/>
            <a:r>
              <a:rPr lang="ru-RU" sz="1000" dirty="0" smtClean="0">
                <a:solidFill>
                  <a:prstClr val="black"/>
                </a:solidFill>
                <a:cs typeface="Times New Roman" pitchFamily="18" charset="0"/>
              </a:rPr>
              <a:t>Проектное давление                                        – 9,8 МПа. </a:t>
            </a:r>
          </a:p>
          <a:p>
            <a:pPr algn="l"/>
            <a:r>
              <a:rPr lang="ru-RU" sz="1000" dirty="0" smtClean="0">
                <a:solidFill>
                  <a:prstClr val="black"/>
                </a:solidFill>
                <a:cs typeface="Times New Roman" pitchFamily="18" charset="0"/>
              </a:rPr>
              <a:t>Компрессорная станция «Бозой»                 – 5 агрегатов. </a:t>
            </a:r>
          </a:p>
          <a:p>
            <a:pPr algn="l"/>
            <a:r>
              <a:rPr lang="ru-RU" sz="1000" dirty="0" smtClean="0">
                <a:solidFill>
                  <a:prstClr val="black"/>
                </a:solidFill>
                <a:cs typeface="Times New Roman" pitchFamily="18" charset="0"/>
              </a:rPr>
              <a:t>Ремонтно-эксплуатационные участки         – 4 ед. </a:t>
            </a:r>
          </a:p>
          <a:p>
            <a:pPr algn="l"/>
            <a:r>
              <a:rPr lang="ru-RU" sz="1000" dirty="0" smtClean="0">
                <a:solidFill>
                  <a:prstClr val="black"/>
                </a:solidFill>
                <a:cs typeface="Times New Roman" pitchFamily="18" charset="0"/>
              </a:rPr>
              <a:t>Вахтовые посёлки                                              – 5 ед. </a:t>
            </a:r>
          </a:p>
          <a:p>
            <a:pPr algn="l"/>
            <a:r>
              <a:rPr lang="ru-RU" sz="1000" dirty="0" smtClean="0">
                <a:solidFill>
                  <a:prstClr val="black"/>
                </a:solidFill>
                <a:cs typeface="Times New Roman" pitchFamily="18" charset="0"/>
              </a:rPr>
              <a:t>Газоизмерительные станции                          – 2 ед. </a:t>
            </a:r>
            <a:endParaRPr lang="ru-RU" sz="1000" dirty="0" smtClean="0">
              <a:solidFill>
                <a:prstClr val="black"/>
              </a:solidFill>
            </a:endParaRPr>
          </a:p>
        </p:txBody>
      </p:sp>
      <p:sp useBgFill="1">
        <p:nvSpPr>
          <p:cNvPr id="166" name="Объект 2"/>
          <p:cNvSpPr txBox="1">
            <a:spLocks/>
          </p:cNvSpPr>
          <p:nvPr/>
        </p:nvSpPr>
        <p:spPr bwMode="auto">
          <a:xfrm>
            <a:off x="60051" y="5381907"/>
            <a:ext cx="3524879" cy="1258542"/>
          </a:xfrm>
          <a:prstGeom prst="rect">
            <a:avLst/>
          </a:prstGeom>
          <a:ln w="9525" cap="rnd" cmpd="dbl">
            <a:solidFill>
              <a:schemeClr val="accent1"/>
            </a:solidFill>
            <a:bevel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ru-RU" sz="1000" b="1" u="sng" dirty="0" smtClean="0">
                <a:solidFill>
                  <a:prstClr val="black"/>
                </a:solidFill>
                <a:cs typeface="Times New Roman" pitchFamily="18" charset="0"/>
              </a:rPr>
              <a:t>2 очередь. </a:t>
            </a:r>
            <a:r>
              <a:rPr lang="ru-RU" sz="1000" b="1" u="sng" dirty="0">
                <a:solidFill>
                  <a:prstClr val="black"/>
                </a:solidFill>
                <a:cs typeface="Times New Roman" pitchFamily="18" charset="0"/>
              </a:rPr>
              <a:t>Участок «Бейнеу-Бозой</a:t>
            </a:r>
            <a:r>
              <a:rPr lang="ru-RU" sz="1000" b="1" u="sng" dirty="0" smtClean="0">
                <a:solidFill>
                  <a:prstClr val="black"/>
                </a:solidFill>
                <a:cs typeface="Times New Roman" pitchFamily="18" charset="0"/>
              </a:rPr>
              <a:t>»:</a:t>
            </a:r>
          </a:p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ru-RU" sz="1000" b="1" dirty="0" smtClean="0">
                <a:solidFill>
                  <a:prstClr val="black"/>
                </a:solidFill>
                <a:cs typeface="Times New Roman" pitchFamily="18" charset="0"/>
              </a:rPr>
              <a:t>Увеличение пропускной способности – до 10 млрд.м3/год.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1000" b="1" dirty="0" smtClean="0">
                <a:solidFill>
                  <a:prstClr val="black"/>
                </a:solidFill>
                <a:cs typeface="Times New Roman" pitchFamily="18" charset="0"/>
              </a:rPr>
              <a:t>      </a:t>
            </a:r>
            <a:endParaRPr lang="ru-RU" sz="10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1000" dirty="0" smtClean="0">
                <a:solidFill>
                  <a:prstClr val="black"/>
                </a:solidFill>
                <a:cs typeface="Times New Roman" pitchFamily="18" charset="0"/>
              </a:rPr>
              <a:t>Протяжённость </a:t>
            </a:r>
            <a:r>
              <a:rPr lang="ru-RU" sz="1000" dirty="0">
                <a:solidFill>
                  <a:prstClr val="black"/>
                </a:solidFill>
                <a:cs typeface="Times New Roman" pitchFamily="18" charset="0"/>
              </a:rPr>
              <a:t>линейной </a:t>
            </a:r>
            <a:r>
              <a:rPr lang="ru-RU" sz="1000" dirty="0" smtClean="0">
                <a:solidFill>
                  <a:prstClr val="black"/>
                </a:solidFill>
                <a:cs typeface="Times New Roman" pitchFamily="18" charset="0"/>
              </a:rPr>
              <a:t>части                      – </a:t>
            </a:r>
            <a:r>
              <a:rPr lang="ru-RU" sz="1000" dirty="0">
                <a:solidFill>
                  <a:prstClr val="black"/>
                </a:solidFill>
                <a:cs typeface="Times New Roman" pitchFamily="18" charset="0"/>
              </a:rPr>
              <a:t>311 км.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1000" dirty="0" smtClean="0">
                <a:solidFill>
                  <a:prstClr val="black"/>
                </a:solidFill>
                <a:cs typeface="Times New Roman" pitchFamily="18" charset="0"/>
              </a:rPr>
              <a:t>Диаметр                                                                  – </a:t>
            </a:r>
            <a:r>
              <a:rPr lang="ru-RU" sz="1000" dirty="0">
                <a:solidFill>
                  <a:prstClr val="black"/>
                </a:solidFill>
                <a:cs typeface="Times New Roman" pitchFamily="18" charset="0"/>
              </a:rPr>
              <a:t>1067 мм.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1000" dirty="0">
                <a:solidFill>
                  <a:prstClr val="black"/>
                </a:solidFill>
                <a:cs typeface="Times New Roman" pitchFamily="18" charset="0"/>
              </a:rPr>
              <a:t>Проектное </a:t>
            </a:r>
            <a:r>
              <a:rPr lang="ru-RU" sz="1000" dirty="0" smtClean="0">
                <a:solidFill>
                  <a:prstClr val="black"/>
                </a:solidFill>
                <a:cs typeface="Times New Roman" pitchFamily="18" charset="0"/>
              </a:rPr>
              <a:t>давление                                           – </a:t>
            </a:r>
            <a:r>
              <a:rPr lang="ru-RU" sz="1000" dirty="0">
                <a:solidFill>
                  <a:prstClr val="black"/>
                </a:solidFill>
                <a:cs typeface="Times New Roman" pitchFamily="18" charset="0"/>
              </a:rPr>
              <a:t>7,4 МПа.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1000" dirty="0">
                <a:solidFill>
                  <a:prstClr val="black"/>
                </a:solidFill>
                <a:cs typeface="Times New Roman" pitchFamily="18" charset="0"/>
              </a:rPr>
              <a:t>Компрессорная станция «Караозек</a:t>
            </a:r>
            <a:r>
              <a:rPr lang="ru-RU" sz="1000" dirty="0" smtClean="0">
                <a:solidFill>
                  <a:prstClr val="black"/>
                </a:solidFill>
                <a:cs typeface="Times New Roman" pitchFamily="18" charset="0"/>
              </a:rPr>
              <a:t>»              – </a:t>
            </a:r>
            <a:r>
              <a:rPr lang="ru-RU" sz="1000" dirty="0">
                <a:solidFill>
                  <a:prstClr val="black"/>
                </a:solidFill>
                <a:cs typeface="Times New Roman" pitchFamily="18" charset="0"/>
              </a:rPr>
              <a:t>3 агрегата.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1000" dirty="0">
                <a:solidFill>
                  <a:prstClr val="black"/>
                </a:solidFill>
                <a:cs typeface="Times New Roman" pitchFamily="18" charset="0"/>
              </a:rPr>
              <a:t>Газоизмерительная </a:t>
            </a:r>
            <a:r>
              <a:rPr lang="ru-RU" sz="1000" dirty="0" smtClean="0">
                <a:solidFill>
                  <a:prstClr val="black"/>
                </a:solidFill>
                <a:cs typeface="Times New Roman" pitchFamily="18" charset="0"/>
              </a:rPr>
              <a:t>станция                              – </a:t>
            </a:r>
            <a:r>
              <a:rPr lang="ru-RU" sz="1000" dirty="0">
                <a:solidFill>
                  <a:prstClr val="black"/>
                </a:solidFill>
                <a:cs typeface="Times New Roman" pitchFamily="18" charset="0"/>
              </a:rPr>
              <a:t>1 </a:t>
            </a:r>
            <a:r>
              <a:rPr lang="ru-RU" sz="1000" dirty="0" smtClean="0">
                <a:solidFill>
                  <a:prstClr val="black"/>
                </a:solidFill>
                <a:cs typeface="Times New Roman" pitchFamily="18" charset="0"/>
              </a:rPr>
              <a:t>ед. </a:t>
            </a:r>
            <a:endParaRPr lang="ru-RU" sz="1000" dirty="0">
              <a:solidFill>
                <a:prstClr val="black"/>
              </a:solidFill>
            </a:endParaRPr>
          </a:p>
        </p:txBody>
      </p:sp>
      <p:cxnSp>
        <p:nvCxnSpPr>
          <p:cNvPr id="170" name="Прямая соединительная линия 169"/>
          <p:cNvCxnSpPr/>
          <p:nvPr/>
        </p:nvCxnSpPr>
        <p:spPr>
          <a:xfrm flipV="1">
            <a:off x="2164153" y="1844675"/>
            <a:ext cx="1598719" cy="279913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6" name="Text Box 36"/>
          <p:cNvSpPr txBox="1">
            <a:spLocks noChangeArrowheads="1"/>
          </p:cNvSpPr>
          <p:nvPr/>
        </p:nvSpPr>
        <p:spPr bwMode="auto">
          <a:xfrm>
            <a:off x="5743615" y="3096260"/>
            <a:ext cx="1107996" cy="246221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000" b="1" u="sng" dirty="0" smtClean="0">
                <a:solidFill>
                  <a:srgbClr val="000000"/>
                </a:solidFill>
              </a:rPr>
              <a:t>КС «Караозек»</a:t>
            </a:r>
          </a:p>
        </p:txBody>
      </p:sp>
      <p:sp>
        <p:nvSpPr>
          <p:cNvPr id="188" name="Блок-схема: магнитный диск 187"/>
          <p:cNvSpPr/>
          <p:nvPr/>
        </p:nvSpPr>
        <p:spPr>
          <a:xfrm>
            <a:off x="5484812" y="3150397"/>
            <a:ext cx="184930" cy="200019"/>
          </a:xfrm>
          <a:prstGeom prst="flowChartMagneticDisk">
            <a:avLst/>
          </a:prstGeom>
          <a:solidFill>
            <a:srgbClr val="0070C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 useBgFill="1">
        <p:nvSpPr>
          <p:cNvPr id="189" name="Text Box 36"/>
          <p:cNvSpPr txBox="1">
            <a:spLocks noChangeArrowheads="1"/>
          </p:cNvSpPr>
          <p:nvPr/>
        </p:nvSpPr>
        <p:spPr bwMode="auto">
          <a:xfrm>
            <a:off x="4114113" y="3487579"/>
            <a:ext cx="1414170" cy="246221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000" b="1" u="sng" dirty="0" smtClean="0">
                <a:solidFill>
                  <a:srgbClr val="000000"/>
                </a:solidFill>
              </a:rPr>
              <a:t>РЭУ/ВП «Караозек»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V="1">
            <a:off x="431045" y="2207851"/>
            <a:ext cx="1640643" cy="624295"/>
          </a:xfrm>
          <a:prstGeom prst="line">
            <a:avLst/>
          </a:prstGeom>
          <a:ln w="76200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Блок-схема: магнитный диск 48"/>
          <p:cNvSpPr/>
          <p:nvPr/>
        </p:nvSpPr>
        <p:spPr>
          <a:xfrm>
            <a:off x="2000250" y="2045650"/>
            <a:ext cx="184930" cy="200019"/>
          </a:xfrm>
          <a:prstGeom prst="flowChartMagneticDisk">
            <a:avLst/>
          </a:prstGeom>
          <a:solidFill>
            <a:srgbClr val="0070C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2147201" y="1811470"/>
            <a:ext cx="257982" cy="213240"/>
          </a:xfrm>
          <a:prstGeom prst="triangle">
            <a:avLst/>
          </a:prstGeom>
          <a:solidFill>
            <a:srgbClr val="00B05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5" name="Text Box 14"/>
          <p:cNvSpPr txBox="1">
            <a:spLocks noChangeArrowheads="1"/>
          </p:cNvSpPr>
          <p:nvPr/>
        </p:nvSpPr>
        <p:spPr bwMode="auto">
          <a:xfrm>
            <a:off x="2352393" y="1676400"/>
            <a:ext cx="1076607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000" b="1" u="sng" dirty="0" smtClean="0">
                <a:solidFill>
                  <a:srgbClr val="000000"/>
                </a:solidFill>
              </a:rPr>
              <a:t>ГИС «Бозой»</a:t>
            </a:r>
          </a:p>
        </p:txBody>
      </p:sp>
      <p:sp>
        <p:nvSpPr>
          <p:cNvPr id="56" name="Равнобедренный треугольник 55"/>
          <p:cNvSpPr/>
          <p:nvPr/>
        </p:nvSpPr>
        <p:spPr>
          <a:xfrm>
            <a:off x="8397055" y="5381907"/>
            <a:ext cx="257982" cy="213240"/>
          </a:xfrm>
          <a:prstGeom prst="triangle">
            <a:avLst/>
          </a:prstGeom>
          <a:solidFill>
            <a:srgbClr val="00B05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7164289" y="5541445"/>
            <a:ext cx="1197752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000" b="1" u="sng" dirty="0" smtClean="0">
                <a:solidFill>
                  <a:srgbClr val="000000"/>
                </a:solidFill>
              </a:rPr>
              <a:t>ГИС «Акбулак»</a:t>
            </a:r>
          </a:p>
        </p:txBody>
      </p:sp>
      <p:sp useBgFill="1">
        <p:nvSpPr>
          <p:cNvPr id="58" name="Text Box 36"/>
          <p:cNvSpPr txBox="1">
            <a:spLocks noChangeArrowheads="1"/>
          </p:cNvSpPr>
          <p:nvPr/>
        </p:nvSpPr>
        <p:spPr bwMode="auto">
          <a:xfrm>
            <a:off x="5709016" y="4361100"/>
            <a:ext cx="1335622" cy="246221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000" b="1" u="sng" dirty="0" smtClean="0">
                <a:solidFill>
                  <a:srgbClr val="000000"/>
                </a:solidFill>
              </a:rPr>
              <a:t>РЭУ/ВП «Шорнак»</a:t>
            </a:r>
          </a:p>
        </p:txBody>
      </p:sp>
      <p:sp>
        <p:nvSpPr>
          <p:cNvPr id="59" name="Rectangle 35"/>
          <p:cNvSpPr>
            <a:spLocks noChangeArrowheads="1"/>
          </p:cNvSpPr>
          <p:nvPr/>
        </p:nvSpPr>
        <p:spPr bwMode="auto">
          <a:xfrm>
            <a:off x="4038600" y="2543882"/>
            <a:ext cx="188912" cy="161925"/>
          </a:xfrm>
          <a:prstGeom prst="rect">
            <a:avLst/>
          </a:prstGeom>
          <a:solidFill>
            <a:srgbClr val="FF0000"/>
          </a:solidFill>
          <a:ln w="635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 useBgFill="1">
        <p:nvSpPr>
          <p:cNvPr id="60" name="Text Box 36"/>
          <p:cNvSpPr txBox="1">
            <a:spLocks noChangeArrowheads="1"/>
          </p:cNvSpPr>
          <p:nvPr/>
        </p:nvSpPr>
        <p:spPr bwMode="auto">
          <a:xfrm>
            <a:off x="2692501" y="2514600"/>
            <a:ext cx="1269899" cy="246221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000" b="1" u="sng" dirty="0" smtClean="0">
                <a:solidFill>
                  <a:srgbClr val="000000"/>
                </a:solidFill>
              </a:rPr>
              <a:t>РЭУ/ВП «Аксуат»</a:t>
            </a:r>
          </a:p>
        </p:txBody>
      </p:sp>
      <p:sp>
        <p:nvSpPr>
          <p:cNvPr id="61" name="Равнобедренный треугольник 60"/>
          <p:cNvSpPr/>
          <p:nvPr/>
        </p:nvSpPr>
        <p:spPr>
          <a:xfrm>
            <a:off x="238911" y="2706168"/>
            <a:ext cx="257982" cy="213240"/>
          </a:xfrm>
          <a:prstGeom prst="triangle">
            <a:avLst/>
          </a:prstGeom>
          <a:solidFill>
            <a:srgbClr val="00B05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2" name="Text Box 14"/>
          <p:cNvSpPr txBox="1">
            <a:spLocks noChangeArrowheads="1"/>
          </p:cNvSpPr>
          <p:nvPr/>
        </p:nvSpPr>
        <p:spPr bwMode="auto">
          <a:xfrm>
            <a:off x="564359" y="2810819"/>
            <a:ext cx="1150141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000" b="1" u="sng" dirty="0" smtClean="0">
                <a:solidFill>
                  <a:srgbClr val="000000"/>
                </a:solidFill>
              </a:rPr>
              <a:t>ГИС «Бейнеу»</a:t>
            </a:r>
          </a:p>
        </p:txBody>
      </p:sp>
      <p:sp>
        <p:nvSpPr>
          <p:cNvPr id="63" name="Rectangle 35"/>
          <p:cNvSpPr>
            <a:spLocks noChangeArrowheads="1"/>
          </p:cNvSpPr>
          <p:nvPr/>
        </p:nvSpPr>
        <p:spPr bwMode="auto">
          <a:xfrm>
            <a:off x="3584930" y="1655990"/>
            <a:ext cx="188912" cy="161925"/>
          </a:xfrm>
          <a:prstGeom prst="rect">
            <a:avLst/>
          </a:prstGeom>
          <a:solidFill>
            <a:srgbClr val="FF0000"/>
          </a:solidFill>
          <a:ln w="635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dirty="0" smtClean="0">
              <a:solidFill>
                <a:prstClr val="black"/>
              </a:solidFill>
            </a:endParaRPr>
          </a:p>
        </p:txBody>
      </p:sp>
      <p:sp useBgFill="1">
        <p:nvSpPr>
          <p:cNvPr id="64" name="Text Box 36"/>
          <p:cNvSpPr txBox="1">
            <a:spLocks noChangeArrowheads="1"/>
          </p:cNvSpPr>
          <p:nvPr/>
        </p:nvSpPr>
        <p:spPr bwMode="auto">
          <a:xfrm>
            <a:off x="3837333" y="1532879"/>
            <a:ext cx="1572867" cy="246221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000" b="1" u="sng" dirty="0" smtClean="0">
                <a:solidFill>
                  <a:srgbClr val="000000"/>
                </a:solidFill>
              </a:rPr>
              <a:t>РЭУ/ВП «Саксаульск»</a:t>
            </a: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8008" y="656147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63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2532"/>
            <a:ext cx="9144000" cy="744668"/>
          </a:xfrm>
        </p:spPr>
        <p:txBody>
          <a:bodyPr>
            <a:no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</a:rPr>
              <a:t>О проводимой работе с потребителями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</a:rPr>
              <a:t>регулируемых </a:t>
            </a:r>
            <a:r>
              <a:rPr lang="ru-RU" sz="2400" b="1" dirty="0"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</a:rPr>
              <a:t>услуг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</a:rPr>
              <a:t>за 2018 </a:t>
            </a:r>
            <a:r>
              <a:rPr lang="ru-RU" sz="2400" b="1" dirty="0"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48000"/>
            <a:ext cx="8496944" cy="48245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 algn="just" eaLnBrk="0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 smtClean="0"/>
              <a:t>      Товарищество </a:t>
            </a:r>
            <a:r>
              <a:rPr lang="ru-RU" sz="1600" b="1" dirty="0"/>
              <a:t>в отчетном периоде осуществило:</a:t>
            </a:r>
            <a:r>
              <a:rPr lang="ru-RU" sz="1600" b="1" dirty="0" smtClean="0"/>
              <a:t> </a:t>
            </a:r>
          </a:p>
          <a:p>
            <a:pPr lvl="0" algn="just" eaLnBrk="0" hangingPunct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kumimoji="1" lang="ru-RU" sz="2000" dirty="0" smtClean="0"/>
              <a:t>Проведение </a:t>
            </a:r>
            <a:r>
              <a:rPr kumimoji="1" lang="ru-RU" sz="2000" dirty="0"/>
              <a:t>слушания ежегодного отчета о своей деятельности за </a:t>
            </a:r>
            <a:r>
              <a:rPr kumimoji="1" lang="ru-RU" sz="2000" dirty="0" smtClean="0"/>
              <a:t>2017 </a:t>
            </a:r>
            <a:r>
              <a:rPr kumimoji="1" lang="ru-RU" sz="2000" dirty="0"/>
              <a:t>год, в соответствии с подпунктом 7-3) статьи 7 Закона РК «О естественных монополиях и регулируемых рынках» и Правил проведения ежегодного отчета о деятельности субъекта естественной монополии по предоставлению регулируемых услуг (товаров, работ) перед потребителями и иными заинтересованными лицами, утвержденных Приказом Министра национальной экономики РК от 18 декабря 2014 года № 150</a:t>
            </a:r>
            <a:r>
              <a:rPr kumimoji="1" lang="ru-RU" sz="2000" dirty="0" smtClean="0"/>
              <a:t>;</a:t>
            </a:r>
            <a:endParaRPr kumimoji="1" lang="en-US" sz="2000" dirty="0" smtClean="0"/>
          </a:p>
          <a:p>
            <a:pPr lvl="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 smtClean="0"/>
              <a:t>Жалоб </a:t>
            </a:r>
            <a:r>
              <a:rPr lang="ru-RU" sz="2000" dirty="0"/>
              <a:t>на качество предоставленных услуг по транспортировке газа по магистральному газопроводу от потребителя не поступало.</a:t>
            </a:r>
          </a:p>
          <a:p>
            <a:pPr marL="182563" indent="-160338" algn="just" eaLnBrk="0" hangingPunct="0">
              <a:spcBef>
                <a:spcPts val="0"/>
              </a:spcBef>
            </a:pPr>
            <a:endParaRPr kumimoji="1" lang="ru-RU" sz="1600" dirty="0">
              <a:solidFill>
                <a:srgbClr val="000000"/>
              </a:solidFill>
            </a:endParaRPr>
          </a:p>
          <a:p>
            <a:pPr marL="0" indent="0" algn="just" eaLnBrk="0" hangingPunct="0">
              <a:spcBef>
                <a:spcPts val="0"/>
              </a:spcBef>
              <a:buNone/>
            </a:pPr>
            <a:r>
              <a:rPr kumimoji="1" lang="ru-RU" altLang="ru-RU" sz="1600" dirty="0" smtClean="0">
                <a:solidFill>
                  <a:srgbClr val="000000"/>
                </a:solidFill>
              </a:rPr>
              <a:t>	</a:t>
            </a:r>
            <a:endParaRPr kumimoji="1" lang="en-US" altLang="ru-RU" sz="1600" dirty="0" smtClean="0">
              <a:solidFill>
                <a:srgbClr val="000000"/>
              </a:solidFill>
            </a:endParaRPr>
          </a:p>
          <a:p>
            <a:pPr marL="0" indent="0" algn="just" eaLnBrk="0" hangingPunct="0">
              <a:spcBef>
                <a:spcPts val="0"/>
              </a:spcBef>
              <a:buNone/>
            </a:pPr>
            <a:endParaRPr kumimoji="1" lang="ru-RU" altLang="ru-RU" sz="1600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kumimoji="1" lang="ru-RU" sz="1600" dirty="0">
                <a:solidFill>
                  <a:srgbClr val="000000"/>
                </a:solidFill>
              </a:rPr>
              <a:t>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kumimoji="1" lang="ru-RU" sz="1600" dirty="0" smtClean="0">
                <a:solidFill>
                  <a:srgbClr val="000000"/>
                </a:solidFill>
              </a:rPr>
              <a:t>	</a:t>
            </a: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>
              <a:solidFill>
                <a:srgbClr val="00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5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4807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Объемы предоставленных регулируемых услуг за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2018 год</a:t>
            </a:r>
            <a:endParaRPr lang="ru-RU" sz="24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66715"/>
            <a:ext cx="9144000" cy="73409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 eaLnBrk="0" hangingPunct="0">
              <a:spcBef>
                <a:spcPts val="0"/>
              </a:spcBef>
              <a:buNone/>
            </a:pPr>
            <a:r>
              <a:rPr kumimoji="1" lang="ru-RU" altLang="ru-RU" sz="1600" dirty="0" smtClean="0">
                <a:solidFill>
                  <a:srgbClr val="000000"/>
                </a:solidFill>
              </a:rPr>
              <a:t>	</a:t>
            </a:r>
          </a:p>
          <a:p>
            <a:pPr marL="0" indent="0" algn="just" eaLnBrk="0" hangingPunct="0">
              <a:spcBef>
                <a:spcPts val="0"/>
              </a:spcBef>
              <a:buNone/>
            </a:pPr>
            <a:r>
              <a:rPr kumimoji="1" lang="ru-RU" altLang="ru-RU" sz="1600" dirty="0">
                <a:solidFill>
                  <a:srgbClr val="000000"/>
                </a:solidFill>
              </a:rPr>
              <a:t>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kumimoji="1" lang="ru-RU" sz="1600" dirty="0">
                <a:solidFill>
                  <a:srgbClr val="000000"/>
                </a:solidFill>
              </a:rPr>
              <a:t>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kumimoji="1" lang="ru-RU" sz="1600" dirty="0" smtClean="0">
                <a:solidFill>
                  <a:srgbClr val="000000"/>
                </a:solidFill>
              </a:rPr>
              <a:t>	</a:t>
            </a: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200" dirty="0" smtClean="0">
              <a:solidFill>
                <a:schemeClr val="accent1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kumimoji="1" lang="ru-RU" sz="1200" dirty="0" smtClean="0">
                <a:solidFill>
                  <a:schemeClr val="accent1"/>
                </a:solidFill>
              </a:rPr>
              <a:t>           </a:t>
            </a:r>
            <a:r>
              <a:rPr kumimoji="1" lang="ru-RU" sz="1200" b="1" dirty="0" smtClean="0">
                <a:solidFill>
                  <a:schemeClr val="accent1"/>
                </a:solidFill>
              </a:rPr>
              <a:t>млн.м3</a:t>
            </a:r>
            <a:r>
              <a:rPr kumimoji="1" lang="ru-RU" sz="1200" dirty="0" smtClean="0">
                <a:solidFill>
                  <a:schemeClr val="accent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kumimoji="1" lang="ru-RU" sz="1200" b="1" dirty="0" smtClean="0">
                <a:solidFill>
                  <a:schemeClr val="accent1"/>
                </a:solidFill>
              </a:rPr>
              <a:t>тенге</a:t>
            </a:r>
            <a:r>
              <a:rPr kumimoji="1" lang="en-US" sz="1200" b="1" dirty="0" smtClean="0">
                <a:solidFill>
                  <a:schemeClr val="accent1"/>
                </a:solidFill>
              </a:rPr>
              <a:t>/</a:t>
            </a:r>
            <a:r>
              <a:rPr kumimoji="1" lang="kk-KZ" sz="1200" b="1" dirty="0" smtClean="0">
                <a:solidFill>
                  <a:schemeClr val="accent1"/>
                </a:solidFill>
              </a:rPr>
              <a:t>тыс</a:t>
            </a:r>
            <a:r>
              <a:rPr kumimoji="1" lang="ru-RU" sz="1200" b="1" dirty="0" smtClean="0">
                <a:solidFill>
                  <a:schemeClr val="accent1"/>
                </a:solidFill>
              </a:rPr>
              <a:t>.м3</a:t>
            </a: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kumimoji="1" lang="ru-RU" sz="1600" dirty="0">
              <a:solidFill>
                <a:srgbClr val="00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199448"/>
              </p:ext>
            </p:extLst>
          </p:nvPr>
        </p:nvGraphicFramePr>
        <p:xfrm>
          <a:off x="103066" y="1124744"/>
          <a:ext cx="8933430" cy="15966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5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1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7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8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98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52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№ п/п</a:t>
                      </a:r>
                      <a:endParaRPr lang="ru-RU" sz="1600" b="1" dirty="0">
                        <a:effectLst/>
                        <a:latin typeface="+mn-lt"/>
                        <a:ea typeface="D # @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Наименование</a:t>
                      </a:r>
                      <a:endParaRPr lang="ru-RU" sz="1600" b="1" dirty="0">
                        <a:effectLst/>
                        <a:latin typeface="+mn-lt"/>
                        <a:ea typeface="D # @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Ед. изм.</a:t>
                      </a:r>
                      <a:endParaRPr lang="ru-RU" sz="1600" b="1" dirty="0">
                        <a:effectLst/>
                        <a:latin typeface="+mn-lt"/>
                        <a:ea typeface="D # @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В утвержденной тарифной смете </a:t>
                      </a:r>
                      <a:endParaRPr lang="ru-RU" sz="1600" b="1" dirty="0">
                        <a:effectLst/>
                        <a:latin typeface="+mn-lt"/>
                        <a:ea typeface="D # @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Фактическое</a:t>
                      </a:r>
                      <a:r>
                        <a:rPr lang="ru-RU" sz="1600" b="1" baseline="0" dirty="0" smtClean="0">
                          <a:effectLst/>
                        </a:rPr>
                        <a:t> исполнение</a:t>
                      </a:r>
                      <a:endParaRPr lang="ru-RU" sz="1600" b="1" dirty="0">
                        <a:effectLst/>
                        <a:latin typeface="+mn-lt"/>
                        <a:ea typeface="D # @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+mn-lt"/>
                        <a:ea typeface="D # @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Объем транспортировки</a:t>
                      </a:r>
                      <a:r>
                        <a:rPr lang="ru-RU" sz="1600" baseline="0" dirty="0" smtClean="0">
                          <a:effectLst/>
                        </a:rPr>
                        <a:t> товарного газа по магистральному газопроводу</a:t>
                      </a:r>
                      <a:endParaRPr lang="ru-RU" sz="1600" dirty="0">
                        <a:effectLst/>
                        <a:latin typeface="+mn-lt"/>
                        <a:ea typeface="D # @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тыс. м3</a:t>
                      </a:r>
                      <a:endParaRPr lang="ru-RU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5 803 352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D # @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8 352 048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8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+mn-lt"/>
                        <a:ea typeface="D # @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Газ на собственные нужды и технологические потери</a:t>
                      </a:r>
                      <a:endParaRPr lang="ru-RU" sz="1600" dirty="0">
                        <a:effectLst/>
                        <a:latin typeface="+mn-lt"/>
                        <a:ea typeface="D # @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тыс. м3</a:t>
                      </a:r>
                      <a:endParaRPr lang="ru-RU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706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951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747 683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7504" y="6309320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Тариф в размере 18 071 </a:t>
            </a:r>
            <a:r>
              <a:rPr lang="ru-RU" sz="1200" i="1" dirty="0" err="1" smtClean="0"/>
              <a:t>тг</a:t>
            </a:r>
            <a:r>
              <a:rPr lang="ru-RU" sz="1200" i="1" dirty="0" smtClean="0"/>
              <a:t>/тыс.м3 введен с 01.03.2016 г.</a:t>
            </a:r>
            <a:endParaRPr lang="ru-RU" sz="1200" i="1" dirty="0"/>
          </a:p>
        </p:txBody>
      </p:sp>
      <p:graphicFrame>
        <p:nvGraphicFramePr>
          <p:cNvPr id="9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5057301"/>
              </p:ext>
            </p:extLst>
          </p:nvPr>
        </p:nvGraphicFramePr>
        <p:xfrm>
          <a:off x="457200" y="3040100"/>
          <a:ext cx="8229600" cy="3057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66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4624"/>
            <a:ext cx="9115880" cy="5760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Исполнение инвестиционной программы за 2018 год </a:t>
            </a:r>
            <a:endParaRPr lang="ru-RU" sz="24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-2" y="620688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51418" y="1541804"/>
            <a:ext cx="15265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/>
              <a:t>тыс. тенге без НДС</a:t>
            </a:r>
            <a:endParaRPr lang="ru-RU" sz="1200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276039"/>
              </p:ext>
            </p:extLst>
          </p:nvPr>
        </p:nvGraphicFramePr>
        <p:xfrm>
          <a:off x="179513" y="1818803"/>
          <a:ext cx="8727308" cy="46969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7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00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33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78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№ п/п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089" marR="8089" marT="808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Наименование статьи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089" marR="8089" marT="808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 smtClean="0">
                          <a:effectLst/>
                        </a:rPr>
                        <a:t>Утвержденная ИП </a:t>
                      </a:r>
                      <a:r>
                        <a:rPr lang="kk-KZ" sz="1600" b="1" u="none" strike="noStrike" dirty="0" smtClean="0">
                          <a:effectLst/>
                        </a:rPr>
                        <a:t>н</a:t>
                      </a:r>
                      <a:r>
                        <a:rPr lang="ru-RU" sz="1600" b="1" u="none" strike="noStrike" dirty="0" smtClean="0">
                          <a:effectLst/>
                        </a:rPr>
                        <a:t>а</a:t>
                      </a:r>
                      <a:r>
                        <a:rPr lang="ru-RU" sz="1600" b="1" u="none" strike="noStrike" baseline="0" dirty="0" smtClean="0">
                          <a:effectLst/>
                        </a:rPr>
                        <a:t> 2018 год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089" marR="8089" marT="808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 smtClean="0">
                          <a:effectLst/>
                        </a:rPr>
                        <a:t>Фактическое исполнение  ИП за</a:t>
                      </a:r>
                      <a:r>
                        <a:rPr lang="ru-RU" sz="1600" b="1" u="none" strike="noStrike" baseline="0" dirty="0" smtClean="0">
                          <a:effectLst/>
                        </a:rPr>
                        <a:t> 2018 год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089" marR="8089" marT="808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Отклонение, в %</a:t>
                      </a:r>
                      <a:endParaRPr lang="ru-RU" sz="1600" b="1" dirty="0">
                        <a:effectLst/>
                        <a:latin typeface="+mn-lt"/>
                        <a:ea typeface="D # @"/>
                        <a:cs typeface="D # @"/>
                      </a:endParaRPr>
                    </a:p>
                  </a:txBody>
                  <a:tcPr marL="8089" marR="8089" marT="808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317">
                <a:tc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9" marR="8089" marT="8089" marB="0" anchor="ctr"/>
                </a:tc>
                <a:tc>
                  <a:txBody>
                    <a:bodyPr/>
                    <a:lstStyle/>
                    <a:p>
                      <a:pPr marL="85725" indent="0" algn="just" rtl="0" fontAlgn="ctr"/>
                      <a:r>
                        <a:rPr lang="ru-RU" sz="1600" b="1" u="none" strike="noStrike" dirty="0">
                          <a:effectLst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9" marR="8089" marT="808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8 113 801</a:t>
                      </a:r>
                      <a:endParaRPr lang="en-US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8 842 189</a:t>
                      </a:r>
                      <a:endParaRPr lang="en-US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109%</a:t>
                      </a:r>
                      <a:endParaRPr lang="en-US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1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9" marR="8089" marT="8089" marB="0" anchor="ctr"/>
                </a:tc>
                <a:tc>
                  <a:txBody>
                    <a:bodyPr/>
                    <a:lstStyle/>
                    <a:p>
                      <a:pPr marL="82550" algn="just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Строительство ремонтно-эксплуатационных участков (Аксуат,  </a:t>
                      </a:r>
                      <a:r>
                        <a:rPr lang="ru-RU" sz="1600" u="none" strike="noStrik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Шорнак</a:t>
                      </a: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u="none" strike="noStrik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Саксаульск</a:t>
                      </a: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u="none" strike="noStrik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Караозек</a:t>
                      </a: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2 154 473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6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154 473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114300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9" marR="8089" marT="8089" marB="0" anchor="ctr"/>
                </a:tc>
                <a:tc>
                  <a:txBody>
                    <a:bodyPr/>
                    <a:lstStyle/>
                    <a:p>
                      <a:pPr marL="82550" algn="just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Строительство вахтовых поселков (Аксуат,  </a:t>
                      </a:r>
                      <a:r>
                        <a:rPr lang="ru-RU" sz="1600" u="none" strike="noStrik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Шорнак</a:t>
                      </a: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u="none" strike="noStrik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Саксаульск</a:t>
                      </a: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u="none" strike="noStrik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Караозек</a:t>
                      </a: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u="none" strike="noStrik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Бозой</a:t>
                      </a: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831 646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831 646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114300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16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9" marR="8089" marT="8089" marB="0" anchor="ctr"/>
                </a:tc>
                <a:tc>
                  <a:txBody>
                    <a:bodyPr/>
                    <a:lstStyle/>
                    <a:p>
                      <a:pPr marL="82550" algn="just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Строительство </a:t>
                      </a:r>
                      <a:r>
                        <a:rPr lang="ru-RU" sz="1600" u="none" strike="noStrik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газоизмерительной</a:t>
                      </a: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станции "Бейнеу"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299 571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290 743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97%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114300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49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9" marR="8089" marT="8089" marB="0" anchor="ctr"/>
                </a:tc>
                <a:tc>
                  <a:txBody>
                    <a:bodyPr/>
                    <a:lstStyle/>
                    <a:p>
                      <a:pPr marL="82550" algn="just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Строительство </a:t>
                      </a:r>
                      <a:r>
                        <a:rPr lang="ru-RU" sz="1600" u="none" strike="noStrik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вдольтрассового</a:t>
                      </a: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автодорожного полотна на участке "Бейнеу-</a:t>
                      </a:r>
                      <a:r>
                        <a:rPr lang="ru-RU" sz="1600" u="none" strike="noStrik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Бозой</a:t>
                      </a: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1 259 300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1 490 677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118%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114300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710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9" marR="8089" marT="8089" marB="0" anchor="ctr"/>
                </a:tc>
                <a:tc>
                  <a:txBody>
                    <a:bodyPr/>
                    <a:lstStyle/>
                    <a:p>
                      <a:pPr marL="82550" algn="just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Внедрение системы телеметрии и автоматизированного коммерческого учета газа "SCADA"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3 527 538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4 033 059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114%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114300" marT="9525" marB="0" anchor="ctr"/>
                </a:tc>
                <a:extLst>
                  <a:ext uri="{0D108BD9-81ED-4DB2-BD59-A6C34878D82A}">
                    <a16:rowId xmlns:a16="http://schemas.microsoft.com/office/drawing/2014/main" val="2832202179"/>
                  </a:ext>
                </a:extLst>
              </a:tr>
              <a:tr h="43926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9" marR="8089" marT="8089" marB="0" anchor="ctr"/>
                </a:tc>
                <a:tc>
                  <a:txBody>
                    <a:bodyPr/>
                    <a:lstStyle/>
                    <a:p>
                      <a:pPr marL="82550" algn="just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Авторский надзор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41 272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41 590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101%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114300" marT="9525" marB="0" anchor="ctr"/>
                </a:tc>
                <a:extLst>
                  <a:ext uri="{0D108BD9-81ED-4DB2-BD59-A6C34878D82A}">
                    <a16:rowId xmlns:a16="http://schemas.microsoft.com/office/drawing/2014/main" val="2247135610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3751" y="836712"/>
            <a:ext cx="8853069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600" dirty="0" smtClean="0"/>
              <a:t>       </a:t>
            </a:r>
            <a:r>
              <a:rPr lang="ru-RU" sz="1500" dirty="0" smtClean="0"/>
              <a:t>Инвестиционная </a:t>
            </a:r>
            <a:r>
              <a:rPr lang="ru-RU" sz="1500" dirty="0"/>
              <a:t>программа </a:t>
            </a:r>
            <a:r>
              <a:rPr lang="ru-RU" sz="1500" dirty="0" smtClean="0"/>
              <a:t>с учетом корректировок утверждена </a:t>
            </a:r>
            <a:r>
              <a:rPr lang="ru-RU" sz="1500" dirty="0"/>
              <a:t>совместным приказом Министерства энергетики РК от </a:t>
            </a:r>
            <a:r>
              <a:rPr lang="ru-RU" sz="1500" dirty="0" smtClean="0"/>
              <a:t>11 декабря 2018 </a:t>
            </a:r>
            <a:r>
              <a:rPr lang="ru-RU" sz="1500" dirty="0"/>
              <a:t>года № </a:t>
            </a:r>
            <a:r>
              <a:rPr lang="ru-RU" sz="1500" dirty="0" smtClean="0"/>
              <a:t>501 </a:t>
            </a:r>
            <a:r>
              <a:rPr lang="ru-RU" sz="1500" dirty="0"/>
              <a:t>и Департамента Комитета по регулированию естественных </a:t>
            </a:r>
            <a:r>
              <a:rPr lang="ru-RU" sz="1500" dirty="0" smtClean="0"/>
              <a:t>монополий, </a:t>
            </a:r>
            <a:r>
              <a:rPr lang="ru-RU" sz="1500" dirty="0"/>
              <a:t>защите конкуренции </a:t>
            </a:r>
            <a:r>
              <a:rPr lang="ru-RU" sz="1500" dirty="0" smtClean="0"/>
              <a:t>и прав потребителей Министерства </a:t>
            </a:r>
            <a:r>
              <a:rPr lang="ru-RU" sz="1500" dirty="0"/>
              <a:t>национальной экономики РК по городу Алматы от </a:t>
            </a:r>
            <a:r>
              <a:rPr lang="ru-RU" sz="1500" dirty="0" smtClean="0"/>
              <a:t>14 ноября 2018 </a:t>
            </a:r>
            <a:r>
              <a:rPr lang="ru-RU" sz="1500" dirty="0"/>
              <a:t>года № </a:t>
            </a:r>
            <a:r>
              <a:rPr lang="ru-RU" sz="1500" dirty="0" smtClean="0"/>
              <a:t>227-ОД</a:t>
            </a:r>
            <a:r>
              <a:rPr lang="ru-RU" sz="1500" dirty="0"/>
              <a:t>. 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669360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59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2343"/>
            <a:ext cx="9144000" cy="648072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Исполнение </a:t>
            </a:r>
            <a:r>
              <a:rPr lang="ru-RU" sz="2400" b="1" dirty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тарифной сметы за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2018 </a:t>
            </a:r>
            <a:r>
              <a:rPr lang="ru-RU" sz="2400" b="1" dirty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год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6525344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473316"/>
              </p:ext>
            </p:extLst>
          </p:nvPr>
        </p:nvGraphicFramePr>
        <p:xfrm>
          <a:off x="246675" y="1129763"/>
          <a:ext cx="8650650" cy="4336389"/>
        </p:xfrm>
        <a:graphic>
          <a:graphicData uri="http://schemas.openxmlformats.org/drawingml/2006/table">
            <a:tbl>
              <a:tblPr firstRow="1" bandRow="1"/>
              <a:tblGrid>
                <a:gridCol w="649493">
                  <a:extLst>
                    <a:ext uri="{9D8B030D-6E8A-4147-A177-3AD203B41FA5}">
                      <a16:colId xmlns:a16="http://schemas.microsoft.com/office/drawing/2014/main" val="4148375768"/>
                    </a:ext>
                  </a:extLst>
                </a:gridCol>
                <a:gridCol w="2754262">
                  <a:extLst>
                    <a:ext uri="{9D8B030D-6E8A-4147-A177-3AD203B41FA5}">
                      <a16:colId xmlns:a16="http://schemas.microsoft.com/office/drawing/2014/main" val="1328778502"/>
                    </a:ext>
                  </a:extLst>
                </a:gridCol>
                <a:gridCol w="1358463">
                  <a:extLst>
                    <a:ext uri="{9D8B030D-6E8A-4147-A177-3AD203B41FA5}">
                      <a16:colId xmlns:a16="http://schemas.microsoft.com/office/drawing/2014/main" val="3132134219"/>
                    </a:ext>
                  </a:extLst>
                </a:gridCol>
                <a:gridCol w="1305833">
                  <a:extLst>
                    <a:ext uri="{9D8B030D-6E8A-4147-A177-3AD203B41FA5}">
                      <a16:colId xmlns:a16="http://schemas.microsoft.com/office/drawing/2014/main" val="3117630981"/>
                    </a:ext>
                  </a:extLst>
                </a:gridCol>
                <a:gridCol w="1430471">
                  <a:extLst>
                    <a:ext uri="{9D8B030D-6E8A-4147-A177-3AD203B41FA5}">
                      <a16:colId xmlns:a16="http://schemas.microsoft.com/office/drawing/2014/main" val="379833519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6317813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 п/п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Ед. изм.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Действующая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ТС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Фактическое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исполнение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Отклонение, в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15600"/>
                  </a:ext>
                </a:extLst>
              </a:tr>
              <a:tr h="6363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Затраты на производство товаров и предоставление услуг:</a:t>
                      </a:r>
                    </a:p>
                  </a:txBody>
                  <a:tcPr marL="6969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 тенге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24 671 539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25 04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7629629"/>
                  </a:ext>
                </a:extLst>
              </a:tr>
              <a:tr h="4922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Расходы периода всего:</a:t>
                      </a:r>
                    </a:p>
                  </a:txBody>
                  <a:tcPr marL="6969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 тенге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22 193 019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22 906 123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842595"/>
                  </a:ext>
                </a:extLst>
              </a:tr>
              <a:tr h="4922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 затрат</a:t>
                      </a:r>
                    </a:p>
                  </a:txBody>
                  <a:tcPr marL="6969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 тенге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46 864 559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47 9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974397"/>
                  </a:ext>
                </a:extLst>
              </a:tr>
              <a:tr h="4922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Прибыль</a:t>
                      </a:r>
                    </a:p>
                  </a:txBody>
                  <a:tcPr marL="6969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 тенге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58 007 815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102 97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178%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5331100"/>
                  </a:ext>
                </a:extLst>
              </a:tr>
              <a:tr h="4922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 доходов</a:t>
                      </a:r>
                    </a:p>
                  </a:txBody>
                  <a:tcPr marL="6969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 тенге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104 872 374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150 929 853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144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984570"/>
                  </a:ext>
                </a:extLst>
              </a:tr>
              <a:tr h="4922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Объем оказываемых услуг </a:t>
                      </a:r>
                    </a:p>
                  </a:txBody>
                  <a:tcPr marL="6969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</a:t>
                      </a:r>
                      <a:r>
                        <a:rPr lang="ru-RU" sz="16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5 803 352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8 352 048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144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3330571"/>
                  </a:ext>
                </a:extLst>
              </a:tr>
              <a:tr h="4955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Тариф </a:t>
                      </a:r>
                    </a:p>
                  </a:txBody>
                  <a:tcPr marL="69699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тенге/ 1000 м</a:t>
                      </a:r>
                      <a:r>
                        <a:rPr lang="ru-RU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975*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18 071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870705"/>
                  </a:ext>
                </a:extLst>
              </a:tr>
            </a:tbl>
          </a:graphicData>
        </a:graphic>
      </p:graphicFrame>
      <p:sp>
        <p:nvSpPr>
          <p:cNvPr id="9" name="Объект 2"/>
          <p:cNvSpPr txBox="1">
            <a:spLocks/>
          </p:cNvSpPr>
          <p:nvPr/>
        </p:nvSpPr>
        <p:spPr>
          <a:xfrm>
            <a:off x="246675" y="5661248"/>
            <a:ext cx="8712986" cy="545785"/>
          </a:xfrm>
          <a:prstGeom prst="rect">
            <a:avLst/>
          </a:prstGeom>
        </p:spPr>
        <p:txBody>
          <a:bodyPr vert="horz" lIns="91440" tIns="45720" rIns="91440" bIns="45720" spcCol="540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kumimoji="1" lang="ru-RU" altLang="ru-RU" sz="1300" i="1" dirty="0" smtClean="0">
                <a:solidFill>
                  <a:srgbClr val="000000"/>
                </a:solidFill>
              </a:rPr>
              <a:t>* </a:t>
            </a:r>
            <a:r>
              <a:rPr kumimoji="1" lang="ru-RU" altLang="ru-RU" sz="1300" i="1" dirty="0">
                <a:solidFill>
                  <a:srgbClr val="000000"/>
                </a:solidFill>
              </a:rPr>
              <a:t>- средний тариф на 2015-2019 годы 18 071 тенге за 1000 </a:t>
            </a:r>
            <a:r>
              <a:rPr lang="ru-RU" sz="1300" dirty="0">
                <a:solidFill>
                  <a:srgbClr val="000000"/>
                </a:solidFill>
                <a:latin typeface="Calibri" panose="020F0502020204030204" pitchFamily="34" charset="0"/>
              </a:rPr>
              <a:t>м</a:t>
            </a:r>
            <a:r>
              <a:rPr lang="ru-RU" sz="13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ru-RU" sz="1300" dirty="0">
                <a:solidFill>
                  <a:srgbClr val="000000"/>
                </a:solidFill>
                <a:latin typeface="Calibri" panose="020F0502020204030204" pitchFamily="34" charset="0"/>
              </a:rPr>
              <a:t> без НДС;  </a:t>
            </a:r>
            <a:r>
              <a:rPr lang="ru-RU" sz="13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kumimoji="1" lang="ru-RU" altLang="ru-RU" sz="1300" i="1" dirty="0">
              <a:solidFill>
                <a:srgbClr val="000000"/>
              </a:solidFill>
            </a:endParaRPr>
          </a:p>
          <a:p>
            <a:pPr marL="0" indent="0" algn="just" eaLnBrk="0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kumimoji="1" lang="ru-RU" altLang="ru-RU" sz="1300" i="1" dirty="0" smtClean="0">
                <a:solidFill>
                  <a:srgbClr val="000000"/>
                </a:solidFill>
              </a:rPr>
              <a:t>. </a:t>
            </a:r>
            <a:endParaRPr kumimoji="1" lang="ru-RU" sz="1300" dirty="0" smtClean="0">
              <a:solidFill>
                <a:srgbClr val="000000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kumimoji="1" lang="ru-RU" sz="16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kumimoji="1" lang="ru-RU" sz="16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kumimoji="1" lang="ru-RU" sz="16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kumimoji="1" lang="ru-RU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1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31494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rial" charset="0"/>
              </a:rPr>
              <a:t>Постатейное исполнение </a:t>
            </a:r>
            <a:r>
              <a:rPr lang="ru-RU" sz="2400" b="1" dirty="0">
                <a:solidFill>
                  <a:srgbClr val="002060"/>
                </a:solidFill>
                <a:cs typeface="Arial" charset="0"/>
              </a:rPr>
              <a:t>утвержденным ведомством </a:t>
            </a:r>
            <a:endParaRPr lang="ru-RU" sz="2400" b="1" dirty="0" smtClean="0">
              <a:solidFill>
                <a:srgbClr val="002060"/>
              </a:solidFill>
              <a:cs typeface="Arial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rial" charset="0"/>
              </a:rPr>
              <a:t>уполномоченного </a:t>
            </a:r>
            <a:r>
              <a:rPr lang="ru-RU" sz="2400" b="1" dirty="0">
                <a:solidFill>
                  <a:srgbClr val="002060"/>
                </a:solidFill>
                <a:cs typeface="Arial" charset="0"/>
              </a:rPr>
              <a:t>органа тарифной сметы за </a:t>
            </a:r>
            <a:r>
              <a:rPr lang="ru-RU" sz="2400" b="1" dirty="0" smtClean="0">
                <a:solidFill>
                  <a:srgbClr val="002060"/>
                </a:solidFill>
                <a:cs typeface="Arial" charset="0"/>
              </a:rPr>
              <a:t>2018 год</a:t>
            </a:r>
            <a:endParaRPr lang="ru-RU" sz="2400" b="1" dirty="0">
              <a:solidFill>
                <a:srgbClr val="002060"/>
              </a:solidFill>
              <a:cs typeface="Arial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805127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669360"/>
            <a:ext cx="91440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573384"/>
              </p:ext>
            </p:extLst>
          </p:nvPr>
        </p:nvGraphicFramePr>
        <p:xfrm>
          <a:off x="179512" y="979818"/>
          <a:ext cx="8836614" cy="4509413"/>
        </p:xfrm>
        <a:graphic>
          <a:graphicData uri="http://schemas.openxmlformats.org/drawingml/2006/table">
            <a:tbl>
              <a:tblPr/>
              <a:tblGrid>
                <a:gridCol w="504055">
                  <a:extLst>
                    <a:ext uri="{9D8B030D-6E8A-4147-A177-3AD203B41FA5}">
                      <a16:colId xmlns:a16="http://schemas.microsoft.com/office/drawing/2014/main" val="1345541588"/>
                    </a:ext>
                  </a:extLst>
                </a:gridCol>
                <a:gridCol w="4660151">
                  <a:extLst>
                    <a:ext uri="{9D8B030D-6E8A-4147-A177-3AD203B41FA5}">
                      <a16:colId xmlns:a16="http://schemas.microsoft.com/office/drawing/2014/main" val="349573270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56893508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727986584"/>
                    </a:ext>
                  </a:extLst>
                </a:gridCol>
                <a:gridCol w="1028481">
                  <a:extLst>
                    <a:ext uri="{9D8B030D-6E8A-4147-A177-3AD203B41FA5}">
                      <a16:colId xmlns:a16="http://schemas.microsoft.com/office/drawing/2014/main" val="2699479216"/>
                    </a:ext>
                  </a:extLst>
                </a:gridCol>
                <a:gridCol w="843727">
                  <a:extLst>
                    <a:ext uri="{9D8B030D-6E8A-4147-A177-3AD203B41FA5}">
                      <a16:colId xmlns:a16="http://schemas.microsoft.com/office/drawing/2014/main" val="3143693285"/>
                    </a:ext>
                  </a:extLst>
                </a:gridCol>
              </a:tblGrid>
              <a:tr h="57606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7763" marR="7763" marT="7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показателей</a:t>
                      </a:r>
                    </a:p>
                  </a:txBody>
                  <a:tcPr marL="7763" marR="7763" marT="7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Ед. изм.</a:t>
                      </a:r>
                    </a:p>
                  </a:txBody>
                  <a:tcPr marL="7763" marR="7763" marT="7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Утвержденная ТС с учетом корректировок </a:t>
                      </a:r>
                    </a:p>
                  </a:txBody>
                  <a:tcPr marL="7763" marR="7763" marT="7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Фактическое исполнение за </a:t>
                      </a:r>
                      <a:r>
                        <a:rPr lang="ru-RU" sz="11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 </a:t>
                      </a:r>
                      <a:r>
                        <a:rPr lang="ru-RU" sz="11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 </a:t>
                      </a:r>
                    </a:p>
                  </a:txBody>
                  <a:tcPr marL="7763" marR="7763" marT="7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50" b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Отн</a:t>
                      </a:r>
                      <a:r>
                        <a:rPr lang="ru-RU" sz="11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150" b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</a:t>
                      </a:r>
                      <a:r>
                        <a:rPr lang="ru-RU" sz="11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в %</a:t>
                      </a:r>
                      <a:endParaRPr lang="ru-RU" sz="115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63" marR="7763" marT="7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514604"/>
                  </a:ext>
                </a:extLst>
              </a:tr>
              <a:tr h="1533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42206"/>
                  </a:ext>
                </a:extLst>
              </a:tr>
              <a:tr h="2567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Затраты на производство товаров и предоставление услуг, в том числе: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тыс. тенге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24 671 539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 </a:t>
                      </a:r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042</a:t>
                      </a:r>
                      <a:r>
                        <a:rPr lang="en-US" sz="115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065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8793189"/>
                  </a:ext>
                </a:extLst>
              </a:tr>
              <a:tr h="148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Материальные затраты, в том числе: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714 993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756 004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106</a:t>
                      </a:r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1352391"/>
                  </a:ext>
                </a:extLst>
              </a:tr>
              <a:tr h="1533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Газ </a:t>
                      </a:r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собственные нужды и потери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706</a:t>
                      </a:r>
                      <a:r>
                        <a:rPr lang="en-US" sz="115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951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747 683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107</a:t>
                      </a:r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5880444"/>
                  </a:ext>
                </a:extLst>
              </a:tr>
              <a:tr h="1533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ГСМ </a:t>
                      </a:r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(Генератор и авто)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8 042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8 321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03</a:t>
                      </a:r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8048979"/>
                  </a:ext>
                </a:extLst>
              </a:tr>
              <a:tr h="160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Расходы </a:t>
                      </a:r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оплату </a:t>
                      </a:r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труда, в том числе: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79 609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</a:t>
                      </a:r>
                      <a:r>
                        <a:rPr lang="en-US" sz="115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5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130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3656502"/>
                  </a:ext>
                </a:extLst>
              </a:tr>
              <a:tr h="3079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Заработная </a:t>
                      </a:r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плата производственного персонала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73 339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73 819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101</a:t>
                      </a:r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987362"/>
                  </a:ext>
                </a:extLst>
              </a:tr>
              <a:tr h="1898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Социальный </a:t>
                      </a:r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налог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6 270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6 132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112</a:t>
                      </a:r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6788784"/>
                  </a:ext>
                </a:extLst>
              </a:tr>
              <a:tr h="1533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Амортизация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16 346 322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16 346 313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</a:t>
                      </a:r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5222727"/>
                  </a:ext>
                </a:extLst>
              </a:tr>
              <a:tr h="1971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Страхование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436 809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436 840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</a:t>
                      </a:r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75745"/>
                  </a:ext>
                </a:extLst>
              </a:tr>
              <a:tr h="192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Затраты </a:t>
                      </a:r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 эксплуатацию газопровода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6 127 784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 </a:t>
                      </a:r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449 635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105</a:t>
                      </a:r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1627051"/>
                  </a:ext>
                </a:extLst>
              </a:tr>
              <a:tr h="1533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Налоги </a:t>
                      </a:r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 платежи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77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</a:t>
                      </a:r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514229"/>
                  </a:ext>
                </a:extLst>
              </a:tr>
              <a:tr h="1533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Прочие затраты, в том числе: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  <a:r>
                        <a:rPr lang="en-US" sz="115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370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738</a:t>
                      </a:r>
                      <a:r>
                        <a:rPr lang="en-US" sz="115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571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175109"/>
                  </a:ext>
                </a:extLst>
              </a:tr>
              <a:tr h="1533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Авиапатрулирование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35 791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39 281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110</a:t>
                      </a:r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902087"/>
                  </a:ext>
                </a:extLst>
              </a:tr>
              <a:tr h="2387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</a:t>
                      </a:r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Охрана </a:t>
                      </a:r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газопровода (</a:t>
                      </a:r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вневедомственная </a:t>
                      </a:r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 пожарная охрана)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596</a:t>
                      </a:r>
                      <a:r>
                        <a:rPr lang="en-US" sz="115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543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596 024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012102"/>
                  </a:ext>
                </a:extLst>
              </a:tr>
              <a:tr h="2387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</a:t>
                      </a:r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Командировочные </a:t>
                      </a:r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затраты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13 611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13 358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98</a:t>
                      </a:r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924413"/>
                  </a:ext>
                </a:extLst>
              </a:tr>
              <a:tr h="279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</a:t>
                      </a:r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Услуги </a:t>
                      </a:r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спутниковой связи и подключение к системам телекоммуникаций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74 801</a:t>
                      </a:r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88</a:t>
                      </a:r>
                      <a:r>
                        <a:rPr lang="en-US" sz="115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192</a:t>
                      </a:r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118%</a:t>
                      </a:r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0694934"/>
                  </a:ext>
                </a:extLst>
              </a:tr>
              <a:tr h="2336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</a:t>
                      </a:r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Подготовка </a:t>
                      </a:r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кадров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-//-</a:t>
                      </a:r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625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715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en-US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9032833"/>
                  </a:ext>
                </a:extLst>
              </a:tr>
              <a:tr h="2206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Другие расходы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243 374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234 296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96</a:t>
                      </a:r>
                      <a:r>
                        <a:rPr lang="ru-RU" sz="11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1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211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48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13932</TotalTime>
  <Words>1947</Words>
  <Application>Microsoft Office PowerPoint</Application>
  <PresentationFormat>Экран (4:3)</PresentationFormat>
  <Paragraphs>513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Unicode MS</vt:lpstr>
      <vt:lpstr>Calibri</vt:lpstr>
      <vt:lpstr>D # @</vt:lpstr>
      <vt:lpstr>Times New Roman</vt:lpstr>
      <vt:lpstr>Wingdings</vt:lpstr>
      <vt:lpstr>Тема Office</vt:lpstr>
      <vt:lpstr>Презентация PowerPoint</vt:lpstr>
      <vt:lpstr>Общая информация о проекте</vt:lpstr>
      <vt:lpstr>Презентация PowerPoint</vt:lpstr>
      <vt:lpstr>Презентация PowerPoint</vt:lpstr>
      <vt:lpstr>О проводимой работе с потребителями  регулируемых услуг за 2018 год</vt:lpstr>
      <vt:lpstr>Объемы предоставленных регулируемых услуг за 2018 год</vt:lpstr>
      <vt:lpstr>Исполнение инвестиционной программы за 2018 год </vt:lpstr>
      <vt:lpstr>Исполнение тарифной сметы за 2018 год</vt:lpstr>
      <vt:lpstr>Презентация PowerPoint</vt:lpstr>
      <vt:lpstr>Презентация PowerPoint</vt:lpstr>
      <vt:lpstr>Основные причины отклонения по исполнению тарифной сметы </vt:lpstr>
      <vt:lpstr>Перспективы деятельности (план развития), возможное изменение тарифа на услугу по транспортировке товарного газа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ТОО «Газопровод Бейнеу-Шымкент»</dc:title>
  <dc:creator>Zhannat Koishybayev &lt;BP&gt;</dc:creator>
  <cp:lastModifiedBy>Bauyrzhan Kabi &lt;CDA&gt;</cp:lastModifiedBy>
  <cp:revision>508</cp:revision>
  <cp:lastPrinted>2019-04-25T05:21:37Z</cp:lastPrinted>
  <dcterms:created xsi:type="dcterms:W3CDTF">2013-07-09T09:35:30Z</dcterms:created>
  <dcterms:modified xsi:type="dcterms:W3CDTF">2019-04-30T06:43:51Z</dcterms:modified>
</cp:coreProperties>
</file>